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308" r:id="rId3"/>
    <p:sldId id="302" r:id="rId4"/>
    <p:sldId id="306" r:id="rId5"/>
    <p:sldId id="307" r:id="rId6"/>
    <p:sldId id="260" r:id="rId7"/>
    <p:sldId id="303" r:id="rId8"/>
    <p:sldId id="305" r:id="rId9"/>
    <p:sldId id="311" r:id="rId10"/>
    <p:sldId id="310" r:id="rId11"/>
    <p:sldId id="309" r:id="rId12"/>
    <p:sldId id="282" r:id="rId13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280" autoAdjust="0"/>
  </p:normalViewPr>
  <p:slideViewPr>
    <p:cSldViewPr>
      <p:cViewPr>
        <p:scale>
          <a:sx n="66" d="100"/>
          <a:sy n="66" d="100"/>
        </p:scale>
        <p:origin x="1446" y="120"/>
      </p:cViewPr>
      <p:guideLst>
        <p:guide orient="horz" pos="2160"/>
        <p:guide pos="124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212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ln w="19050">
              <a:noFill/>
            </a:ln>
            <a:effectLst/>
          </c:spPr>
          <c:explosion val="5"/>
          <c:dPt>
            <c:idx val="0"/>
            <c:bubble3D val="0"/>
            <c:spPr>
              <a:solidFill>
                <a:srgbClr val="00C3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7A-4F2B-A435-9CB0D5677A3C}"/>
              </c:ext>
            </c:extLst>
          </c:dPt>
          <c:dPt>
            <c:idx val="1"/>
            <c:bubble3D val="0"/>
            <c:spPr>
              <a:solidFill>
                <a:srgbClr val="00C3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7A-4F2B-A435-9CB0D5677A3C}"/>
              </c:ext>
            </c:extLst>
          </c:dPt>
          <c:dPt>
            <c:idx val="2"/>
            <c:bubble3D val="0"/>
            <c:spPr>
              <a:solidFill>
                <a:srgbClr val="00357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7A-4F2B-A435-9CB0D5677A3C}"/>
              </c:ext>
            </c:extLst>
          </c:dPt>
          <c:dPt>
            <c:idx val="3"/>
            <c:bubble3D val="0"/>
            <c:spPr>
              <a:solidFill>
                <a:srgbClr val="00357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7A-4F2B-A435-9CB0D5677A3C}"/>
              </c:ext>
            </c:extLst>
          </c:dPt>
          <c:dPt>
            <c:idx val="4"/>
            <c:bubble3D val="0"/>
            <c:spPr>
              <a:solidFill>
                <a:srgbClr val="00357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7A-4F2B-A435-9CB0D5677A3C}"/>
              </c:ext>
            </c:extLst>
          </c:dPt>
          <c:dPt>
            <c:idx val="5"/>
            <c:bubble3D val="0"/>
            <c:spPr>
              <a:solidFill>
                <a:srgbClr val="AFD6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A7A-4F2B-A435-9CB0D5677A3C}"/>
              </c:ext>
            </c:extLst>
          </c:dPt>
          <c:dPt>
            <c:idx val="6"/>
            <c:bubble3D val="0"/>
            <c:spPr>
              <a:solidFill>
                <a:srgbClr val="AFD6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7A-4F2B-A435-9CB0D5677A3C}"/>
              </c:ext>
            </c:extLst>
          </c:dPt>
          <c:dPt>
            <c:idx val="7"/>
            <c:bubble3D val="0"/>
            <c:spPr>
              <a:solidFill>
                <a:srgbClr val="AFD6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A7A-4F2B-A435-9CB0D5677A3C}"/>
              </c:ext>
            </c:extLst>
          </c:dPt>
          <c:dPt>
            <c:idx val="8"/>
            <c:bubble3D val="0"/>
            <c:spPr>
              <a:solidFill>
                <a:srgbClr val="AFD6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7A-4F2B-A435-9CB0D5677A3C}"/>
              </c:ext>
            </c:extLst>
          </c:dPt>
          <c:dPt>
            <c:idx val="9"/>
            <c:bubble3D val="0"/>
            <c:spPr>
              <a:solidFill>
                <a:srgbClr val="AFD6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A7A-4F2B-A435-9CB0D5677A3C}"/>
              </c:ext>
            </c:extLst>
          </c:dPt>
          <c:dPt>
            <c:idx val="10"/>
            <c:bubble3D val="0"/>
            <c:spPr>
              <a:solidFill>
                <a:srgbClr val="AFD6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A7A-4F2B-A435-9CB0D5677A3C}"/>
              </c:ext>
            </c:extLst>
          </c:dPt>
          <c:dPt>
            <c:idx val="11"/>
            <c:bubble3D val="0"/>
            <c:spPr>
              <a:solidFill>
                <a:srgbClr val="AFD6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A7A-4F2B-A435-9CB0D5677A3C}"/>
              </c:ext>
            </c:extLst>
          </c:dPt>
          <c:cat>
            <c:strRef>
              <c:f>Feuil1!$A$2:$A$14</c:f>
              <c:strCache>
                <c:ptCount val="12"/>
                <c:pt idx="0">
                  <c:v>Stratégie</c:v>
                </c:pt>
                <c:pt idx="1">
                  <c:v>Réputation</c:v>
                </c:pt>
                <c:pt idx="2">
                  <c:v>Marché</c:v>
                </c:pt>
                <c:pt idx="3">
                  <c:v>Crédit, concentration et contrepartie</c:v>
                </c:pt>
                <c:pt idx="4">
                  <c:v>Liquidité</c:v>
                </c:pt>
                <c:pt idx="5">
                  <c:v>Ressources humaines</c:v>
                </c:pt>
                <c:pt idx="6">
                  <c:v>Gestion des processus</c:v>
                </c:pt>
                <c:pt idx="7">
                  <c:v>Gestion des systèmes</c:v>
                </c:pt>
                <c:pt idx="8">
                  <c:v>Vol et fraude</c:v>
                </c:pt>
                <c:pt idx="9">
                  <c:v>Sinistres</c:v>
                </c:pt>
                <c:pt idx="10">
                  <c:v>Conformité</c:v>
                </c:pt>
                <c:pt idx="11">
                  <c:v>Juridique</c:v>
                </c:pt>
              </c:strCache>
            </c:strRef>
          </c:cat>
          <c:val>
            <c:numRef>
              <c:f>Feuil1!$B$2:$B$14</c:f>
              <c:numCache>
                <c:formatCode>General</c:formatCode>
                <c:ptCount val="13"/>
                <c:pt idx="0">
                  <c:v>16.600000000000001</c:v>
                </c:pt>
                <c:pt idx="1">
                  <c:v>16.600000000000001</c:v>
                </c:pt>
                <c:pt idx="2">
                  <c:v>11.1</c:v>
                </c:pt>
                <c:pt idx="3">
                  <c:v>11.1</c:v>
                </c:pt>
                <c:pt idx="4">
                  <c:v>11.1</c:v>
                </c:pt>
                <c:pt idx="5">
                  <c:v>4.8</c:v>
                </c:pt>
                <c:pt idx="6">
                  <c:v>4.8</c:v>
                </c:pt>
                <c:pt idx="7">
                  <c:v>4.8</c:v>
                </c:pt>
                <c:pt idx="8">
                  <c:v>4.8</c:v>
                </c:pt>
                <c:pt idx="9">
                  <c:v>4.8</c:v>
                </c:pt>
                <c:pt idx="10">
                  <c:v>4.8</c:v>
                </c:pt>
                <c:pt idx="1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A7A-4F2B-A435-9CB0D5677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3"/>
        <c:holeSize val="56"/>
      </c:doughnutChart>
      <c:spPr>
        <a:effectLst>
          <a:glow>
            <a:schemeClr val="accent1"/>
          </a:glow>
          <a:softEdge rad="0"/>
        </a:effectLst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2700"/>
    </a:sp3d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057260"/>
            </a:solidFill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C3A9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5D-40BC-B6B5-90F534D84E8F}"/>
              </c:ext>
            </c:extLst>
          </c:dPt>
          <c:dPt>
            <c:idx val="1"/>
            <c:bubble3D val="0"/>
            <c:spPr>
              <a:solidFill>
                <a:srgbClr val="003574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5D-40BC-B6B5-90F534D84E8F}"/>
              </c:ext>
            </c:extLst>
          </c:dPt>
          <c:dPt>
            <c:idx val="2"/>
            <c:bubble3D val="0"/>
            <c:spPr>
              <a:solidFill>
                <a:srgbClr val="AFD688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5D-40BC-B6B5-90F534D84E8F}"/>
              </c:ext>
            </c:extLst>
          </c:dPt>
          <c:cat>
            <c:strRef>
              <c:f>Feuil1!$A$2:$A$4</c:f>
              <c:strCache>
                <c:ptCount val="3"/>
                <c:pt idx="0">
                  <c:v>Business Risk</c:v>
                </c:pt>
                <c:pt idx="1">
                  <c:v>Financial Risk</c:v>
                </c:pt>
                <c:pt idx="2">
                  <c:v>Operational Risk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33.4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5D-40BC-B6B5-90F534D84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3"/>
        <c:holeSize val="36"/>
      </c:doughnutChart>
    </c:plotArea>
    <c:plotVisOnly val="1"/>
    <c:dispBlanksAs val="gap"/>
    <c:showDLblsOverMax val="0"/>
  </c:chart>
  <c:spPr>
    <a:ln w="19050"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5C5349-2B3E-4976-A3C7-14F8DE1293A4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C3157D-4F80-4E2F-849E-C17AAD4B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866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CIBC Square: $2B project; 2.9 M </a:t>
            </a:r>
            <a:r>
              <a:rPr lang="en-CA" dirty="0" err="1"/>
              <a:t>sq.ft</a:t>
            </a:r>
            <a:r>
              <a:rPr lang="en-CA" dirty="0"/>
              <a:t>.; 81 Bay street 49 floors, 1.5M </a:t>
            </a:r>
            <a:r>
              <a:rPr lang="en-CA" dirty="0" err="1"/>
              <a:t>sq.ft</a:t>
            </a:r>
            <a:r>
              <a:rPr lang="en-CA" dirty="0"/>
              <a:t>. Delivering in 2020</a:t>
            </a:r>
          </a:p>
          <a:p>
            <a:endParaRPr lang="en-CA" dirty="0"/>
          </a:p>
          <a:p>
            <a:r>
              <a:rPr lang="en-CA" dirty="0"/>
              <a:t>This project is a great example of change in cities today.  It is being built right next to Union Station on what used to be the “wrong side” of Front street, the south side.</a:t>
            </a:r>
          </a:p>
          <a:p>
            <a:r>
              <a:rPr lang="en-CA" dirty="0"/>
              <a:t>Now, that whole sector has been redeveloped with condos, office towers and hotels.  People want to live walking distance from their work or from good public transport.  We’re seeing a change in car ownership and usage which is influencing the number of parking spaces we’re incorporating in a our buildings.  </a:t>
            </a:r>
          </a:p>
          <a:p>
            <a:endParaRPr lang="en-CA" dirty="0"/>
          </a:p>
          <a:p>
            <a:r>
              <a:rPr lang="en-CA" dirty="0"/>
              <a:t>Some of these changes are big and some are small. Some happen very slowly and gradually, like the evolution of a city, and sometimes it’s very difficult to even notice the change until it’s too late. 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157D-4F80-4E2F-849E-C17AAD4B2357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92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So,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strategic</a:t>
            </a:r>
            <a:r>
              <a:rPr lang="fr-CA" dirty="0"/>
              <a:t> planning ??</a:t>
            </a:r>
          </a:p>
          <a:p>
            <a:endParaRPr lang="fr-CA" dirty="0"/>
          </a:p>
          <a:p>
            <a:r>
              <a:rPr lang="fr-CA" dirty="0"/>
              <a:t>Have I </a:t>
            </a:r>
            <a:r>
              <a:rPr lang="fr-CA" dirty="0" err="1"/>
              <a:t>scared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yet</a:t>
            </a:r>
            <a:r>
              <a:rPr lang="fr-CA" dirty="0"/>
              <a:t> ?  This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just</a:t>
            </a:r>
            <a:r>
              <a:rPr lang="fr-CA" dirty="0"/>
              <a:t> a </a:t>
            </a:r>
            <a:r>
              <a:rPr lang="fr-CA" dirty="0" err="1"/>
              <a:t>small</a:t>
            </a:r>
            <a:r>
              <a:rPr lang="fr-CA" dirty="0"/>
              <a:t> </a:t>
            </a:r>
            <a:r>
              <a:rPr lang="fr-CA" dirty="0" err="1"/>
              <a:t>sample</a:t>
            </a:r>
            <a:r>
              <a:rPr lang="fr-CA" dirty="0"/>
              <a:t> of all the </a:t>
            </a:r>
            <a:r>
              <a:rPr lang="fr-CA" dirty="0" err="1"/>
              <a:t>different</a:t>
            </a:r>
            <a:r>
              <a:rPr lang="fr-CA" dirty="0"/>
              <a:t> types of </a:t>
            </a:r>
            <a:r>
              <a:rPr lang="fr-CA" dirty="0" err="1"/>
              <a:t>strategic</a:t>
            </a:r>
            <a:r>
              <a:rPr lang="fr-CA" dirty="0"/>
              <a:t> planning </a:t>
            </a:r>
            <a:r>
              <a:rPr lang="fr-CA" dirty="0" err="1"/>
              <a:t>models</a:t>
            </a:r>
            <a:r>
              <a:rPr lang="fr-CA" dirty="0"/>
              <a:t> out </a:t>
            </a:r>
            <a:r>
              <a:rPr lang="fr-CA" dirty="0" err="1"/>
              <a:t>there</a:t>
            </a:r>
            <a:r>
              <a:rPr lang="fr-CA" dirty="0"/>
              <a:t>. 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does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mean</a:t>
            </a:r>
            <a:r>
              <a:rPr lang="fr-CA" dirty="0"/>
              <a:t> ? It </a:t>
            </a:r>
            <a:r>
              <a:rPr lang="fr-CA" dirty="0" err="1"/>
              <a:t>means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doesn’t</a:t>
            </a:r>
            <a:r>
              <a:rPr lang="fr-CA" dirty="0"/>
              <a:t> </a:t>
            </a:r>
            <a:r>
              <a:rPr lang="fr-CA" dirty="0" err="1"/>
              <a:t>matter</a:t>
            </a:r>
            <a:r>
              <a:rPr lang="fr-CA" dirty="0"/>
              <a:t> how </a:t>
            </a:r>
            <a:r>
              <a:rPr lang="fr-CA" dirty="0" err="1"/>
              <a:t>you</a:t>
            </a:r>
            <a:r>
              <a:rPr lang="fr-CA" dirty="0"/>
              <a:t> do </a:t>
            </a:r>
            <a:r>
              <a:rPr lang="fr-CA" dirty="0" err="1"/>
              <a:t>this</a:t>
            </a:r>
            <a:r>
              <a:rPr lang="fr-CA" dirty="0"/>
              <a:t> but </a:t>
            </a:r>
            <a:r>
              <a:rPr lang="fr-CA" dirty="0" err="1"/>
              <a:t>it’s</a:t>
            </a:r>
            <a:r>
              <a:rPr lang="fr-CA" dirty="0"/>
              <a:t> </a:t>
            </a:r>
            <a:r>
              <a:rPr lang="fr-CA" dirty="0" err="1"/>
              <a:t>really</a:t>
            </a:r>
            <a:r>
              <a:rPr lang="fr-CA" dirty="0"/>
              <a:t> important to do </a:t>
            </a:r>
            <a:r>
              <a:rPr lang="fr-CA" dirty="0" err="1"/>
              <a:t>it</a:t>
            </a:r>
            <a:r>
              <a:rPr lang="fr-CA" dirty="0"/>
              <a:t>. </a:t>
            </a:r>
          </a:p>
          <a:p>
            <a:endParaRPr lang="fr-CA" dirty="0"/>
          </a:p>
          <a:p>
            <a:r>
              <a:rPr lang="en-CA" dirty="0"/>
              <a:t>Strategic planning is basically a thinking exercise that should be done once a year, about the big picture around you and also within your business.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157D-4F80-4E2F-849E-C17AAD4B2357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122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noProof="0" dirty="0"/>
              <a:t>When I was preparing for this presentation, I was trying to find the best way to discuss this topic in such a short period of time.   </a:t>
            </a:r>
          </a:p>
          <a:p>
            <a:r>
              <a:rPr lang="en-CA" noProof="0" dirty="0"/>
              <a:t>We could spend the whole day just talking about Strategic planning.</a:t>
            </a:r>
          </a:p>
          <a:p>
            <a:r>
              <a:rPr lang="en-CA" noProof="0" dirty="0"/>
              <a:t>So I went on the internet, which is often my go to place for brainstorming and I found this great slide on the website of the BDC (Business Development Bank)</a:t>
            </a:r>
          </a:p>
          <a:p>
            <a:r>
              <a:rPr lang="en-CA" noProof="0" dirty="0"/>
              <a:t>I thought it provides a good big picture of what is strategic planning</a:t>
            </a:r>
          </a:p>
          <a:p>
            <a:r>
              <a:rPr lang="en-CA" noProof="0" dirty="0"/>
              <a:t>Essentially, it’s a road map that helps you set your goals while understanding what’s happening inside your business and in the environment outside your business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157D-4F80-4E2F-849E-C17AAD4B2357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01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en-CA" sz="1600" dirty="0"/>
              <a:t>One investment business benefiting from multiple operating platforms and business models</a:t>
            </a:r>
          </a:p>
          <a:p>
            <a:pPr marL="285750" lvl="1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en-CA" sz="1600" dirty="0"/>
              <a:t>Investment management</a:t>
            </a:r>
          </a:p>
          <a:p>
            <a:pPr marL="742950" lvl="2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CA" sz="1600" dirty="0"/>
              <a:t>Increase weight of US investments</a:t>
            </a:r>
          </a:p>
          <a:p>
            <a:pPr marL="742950" lvl="2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CA" sz="1600" dirty="0"/>
              <a:t>Continue to recycle capital into targeted gateway markets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en-CA" sz="1600" dirty="0"/>
              <a:t>Asset Management </a:t>
            </a:r>
          </a:p>
          <a:p>
            <a:pPr marL="742950" lvl="1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CA" sz="1600" dirty="0"/>
              <a:t>Leverage local know-how while remaining an active manager with leasing, capital and operating oversight</a:t>
            </a:r>
          </a:p>
          <a:p>
            <a:pPr marL="742950" lvl="1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CA" sz="1600" dirty="0"/>
              <a:t>Achieve a consolidated view across the various platforms</a:t>
            </a:r>
          </a:p>
          <a:p>
            <a:pPr marL="1200150" lvl="2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en-CA" sz="1600" dirty="0"/>
              <a:t>Leverage technology to standardize reporting </a:t>
            </a:r>
          </a:p>
          <a:p>
            <a:pPr marL="1200150" lvl="3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en-CA" sz="1600" dirty="0"/>
              <a:t>Enable continuous benchmarking of operations and benefit from best practices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157D-4F80-4E2F-849E-C17AAD4B2357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711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en-CA" sz="1600" dirty="0"/>
              <a:t>One investment business benefiting from multiple operating platforms and business models</a:t>
            </a:r>
          </a:p>
          <a:p>
            <a:pPr marL="285750" lvl="1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en-CA" sz="1600" dirty="0"/>
              <a:t>Investment management</a:t>
            </a:r>
          </a:p>
          <a:p>
            <a:pPr marL="742950" lvl="2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CA" sz="1600" dirty="0"/>
              <a:t>Increase weight of US investments</a:t>
            </a:r>
          </a:p>
          <a:p>
            <a:pPr marL="742950" lvl="2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CA" sz="1600" dirty="0"/>
              <a:t>Continue to recycle capital into targeted gateway markets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en-CA" sz="1600" dirty="0"/>
              <a:t>Asset Management </a:t>
            </a:r>
          </a:p>
          <a:p>
            <a:pPr marL="742950" lvl="1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CA" sz="1600" dirty="0"/>
              <a:t>Leverage local know-how while remaining an active manager with leasing, capital and operating oversight</a:t>
            </a:r>
          </a:p>
          <a:p>
            <a:pPr marL="742950" lvl="1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CA" sz="1600" dirty="0"/>
              <a:t>Achieve a consolidated view across the various platforms</a:t>
            </a:r>
          </a:p>
          <a:p>
            <a:pPr marL="1200150" lvl="2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en-CA" sz="1600" dirty="0"/>
              <a:t>Leverage technology to standardize reporting </a:t>
            </a:r>
          </a:p>
          <a:p>
            <a:pPr marL="1200150" lvl="3" indent="-285750"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en-CA" sz="1600" dirty="0"/>
              <a:t>Enable continuous benchmarking of operations and benefit from best practices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157D-4F80-4E2F-849E-C17AAD4B2357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493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Break down revenues by segment </a:t>
            </a:r>
            <a:r>
              <a:rPr lang="fr-CA" dirty="0" err="1"/>
              <a:t>so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can </a:t>
            </a:r>
            <a:r>
              <a:rPr lang="fr-CA" dirty="0" err="1"/>
              <a:t>track</a:t>
            </a:r>
            <a:r>
              <a:rPr lang="fr-CA" dirty="0"/>
              <a:t> </a:t>
            </a:r>
            <a:r>
              <a:rPr lang="fr-CA" dirty="0" err="1"/>
              <a:t>growth</a:t>
            </a:r>
            <a:r>
              <a:rPr lang="fr-CA" dirty="0"/>
              <a:t> by </a:t>
            </a:r>
            <a:r>
              <a:rPr lang="fr-CA" dirty="0" err="1"/>
              <a:t>its</a:t>
            </a:r>
            <a:r>
              <a:rPr lang="fr-CA" dirty="0"/>
              <a:t> source</a:t>
            </a:r>
          </a:p>
          <a:p>
            <a:endParaRPr lang="fr-CA" dirty="0"/>
          </a:p>
          <a:p>
            <a:r>
              <a:rPr lang="en-CA" noProof="0" dirty="0"/>
              <a:t>EBITDA is not a measure of cashflow nor profitability so you have to be careful how you use it.  </a:t>
            </a:r>
          </a:p>
          <a:p>
            <a:r>
              <a:rPr lang="en-CA" noProof="0" dirty="0"/>
              <a:t>But I like it because it separates operating profitability from all the noise that can blur the picture for a business manager.  Noise to me, as a business operator includes financing costs, taxes and the various accounting methods used to depreciate or amortize assets.  When I’m working on a strategic plan, I want to see purely and simply how the business itself, in its purest form, is doing, without the noise of leverage, tax schemes and accounting treatments. 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28720-E5E2-4A58-91C3-4A37E9DC6E88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72342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Break down revenues by segment </a:t>
            </a:r>
            <a:r>
              <a:rPr lang="fr-CA" dirty="0" err="1"/>
              <a:t>so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can </a:t>
            </a:r>
            <a:r>
              <a:rPr lang="fr-CA" dirty="0" err="1"/>
              <a:t>track</a:t>
            </a:r>
            <a:r>
              <a:rPr lang="fr-CA" dirty="0"/>
              <a:t> </a:t>
            </a:r>
            <a:r>
              <a:rPr lang="fr-CA" dirty="0" err="1"/>
              <a:t>growth</a:t>
            </a:r>
            <a:r>
              <a:rPr lang="fr-CA" dirty="0"/>
              <a:t> by </a:t>
            </a:r>
            <a:r>
              <a:rPr lang="fr-CA" dirty="0" err="1"/>
              <a:t>its</a:t>
            </a:r>
            <a:r>
              <a:rPr lang="fr-CA" dirty="0"/>
              <a:t> source</a:t>
            </a:r>
          </a:p>
          <a:p>
            <a:endParaRPr lang="fr-CA" dirty="0"/>
          </a:p>
          <a:p>
            <a:r>
              <a:rPr lang="en-CA" noProof="0" dirty="0"/>
              <a:t>EBITDA is not a measure of cashflow nor profitability so you have to be careful how you use it.  </a:t>
            </a:r>
          </a:p>
          <a:p>
            <a:r>
              <a:rPr lang="en-CA" noProof="0" dirty="0"/>
              <a:t>But I like it because it separates operating profitability from all the noise that can blur the picture for a business manager.  Noise to me, as a business operator includes financing costs, taxes and the various accounting methods used to depreciate or amortize assets.  When I’m working on a strategic plan, I want to see purely and simply how the business itself, in its purest form, is doing, without the noise of leverage, tax schemes and accounting treatments. 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28720-E5E2-4A58-91C3-4A37E9DC6E88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5781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C64EA-A740-4595-88EB-F627F164792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720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28720-E5E2-4A58-91C3-4A37E9DC6E88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6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071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426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169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892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7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 userDrawn="1"/>
        </p:nvSpPr>
        <p:spPr>
          <a:xfrm>
            <a:off x="8733096" y="6400427"/>
            <a:ext cx="312189" cy="3634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5E2F5-8B13-4E58-B679-BE1545ACD143}" type="slidenum">
              <a:rPr lang="fr-CA" sz="1100" kern="1200" smtClean="0">
                <a:solidFill>
                  <a:srgbClr val="002060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pPr algn="ctr"/>
              <a:t>‹N°›</a:t>
            </a:fld>
            <a:endParaRPr lang="fr-CA" sz="1100" kern="1200" dirty="0">
              <a:solidFill>
                <a:srgbClr val="002060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1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 userDrawn="1"/>
        </p:nvSpPr>
        <p:spPr>
          <a:xfrm>
            <a:off x="8733096" y="6400427"/>
            <a:ext cx="312189" cy="3634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fld id="{86C5E2F5-8B13-4E58-B679-BE1545ACD143}" type="slidenum">
              <a:rPr lang="fr-CA" sz="1100" kern="1200" smtClean="0">
                <a:solidFill>
                  <a:srgbClr val="002060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pPr marL="0" indent="0" algn="ctr" defTabSz="914400" rtl="0" eaLnBrk="1" latinLnBrk="0" hangingPunct="1"/>
              <a:t>‹N°›</a:t>
            </a:fld>
            <a:endParaRPr lang="fr-CA" sz="1100" kern="1200" dirty="0">
              <a:solidFill>
                <a:srgbClr val="002060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3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74319" y="188640"/>
            <a:ext cx="8595360" cy="975360"/>
          </a:xfrm>
        </p:spPr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4321" y="1097280"/>
            <a:ext cx="2859237" cy="4596384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689469" y="6381328"/>
            <a:ext cx="457200" cy="476673"/>
          </a:xfrm>
        </p:spPr>
        <p:txBody>
          <a:bodyPr/>
          <a:lstStyle>
            <a:lvl1pPr>
              <a:defRPr sz="1000"/>
            </a:lvl1pPr>
          </a:lstStyle>
          <a:p>
            <a:fld id="{58C4236C-B16E-47D1-B742-21C66E1811CB}" type="slidenum">
              <a:rPr lang="en-CA" smtClean="0">
                <a:solidFill>
                  <a:prstClr val="white"/>
                </a:solidFill>
              </a:rPr>
              <a:pPr/>
              <a:t>‹N°›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142382" y="1103697"/>
            <a:ext cx="2859237" cy="4596384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10443" y="1103697"/>
            <a:ext cx="2859237" cy="4596384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72458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74320" y="1341119"/>
            <a:ext cx="8595360" cy="4352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4236C-B16E-47D1-B742-21C66E1811C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73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33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10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133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753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372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56"/>
          <p:cNvPicPr>
            <a:picLocks noChangeAspect="1"/>
          </p:cNvPicPr>
          <p:nvPr userDrawn="1"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42" y="6066663"/>
            <a:ext cx="1267354" cy="376837"/>
          </a:xfrm>
          <a:prstGeom prst="rect">
            <a:avLst/>
          </a:prstGeom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0" y="0"/>
            <a:ext cx="9080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23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0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9E5A-CCF6-4FE1-BD09-D69DE4282FC9}" type="datetimeFigureOut">
              <a:rPr lang="fr-CA" smtClean="0"/>
              <a:t>2017-11-20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C376-DCD8-4835-B909-F6402B795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2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1061" y="832537"/>
            <a:ext cx="62646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Aharoni" panose="02010803020104030203" pitchFamily="2" charset="-79"/>
              </a:rPr>
              <a:t>STRATEGIC PLANNING</a:t>
            </a:r>
          </a:p>
          <a:p>
            <a:pPr algn="ctr"/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Aharoni" panose="02010803020104030203" pitchFamily="2" charset="-79"/>
              </a:rPr>
              <a:t>Canadian Association of Movers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Aharoni" panose="02010803020104030203" pitchFamily="2" charset="-79"/>
              </a:rPr>
              <a:t>2017 Annual Conference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56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42" y="6066663"/>
            <a:ext cx="1267354" cy="3768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C0B2CA0-A11B-4C8A-BA25-4F60702CE7F1}"/>
              </a:ext>
            </a:extLst>
          </p:cNvPr>
          <p:cNvSpPr txBox="1"/>
          <p:nvPr/>
        </p:nvSpPr>
        <p:spPr>
          <a:xfrm>
            <a:off x="251520" y="546649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Christine </a:t>
            </a:r>
            <a:r>
              <a:rPr lang="fr-CA" b="1" dirty="0" err="1">
                <a:solidFill>
                  <a:schemeClr val="bg1"/>
                </a:solidFill>
              </a:rPr>
              <a:t>Sayegh</a:t>
            </a:r>
            <a:r>
              <a:rPr lang="fr-CA" b="1" dirty="0">
                <a:solidFill>
                  <a:schemeClr val="bg1"/>
                </a:solidFill>
              </a:rPr>
              <a:t>-Filgiano</a:t>
            </a:r>
          </a:p>
          <a:p>
            <a:r>
              <a:rPr lang="fr-CA" b="1" dirty="0">
                <a:solidFill>
                  <a:schemeClr val="bg1"/>
                </a:solidFill>
              </a:rPr>
              <a:t>Senior </a:t>
            </a:r>
            <a:r>
              <a:rPr lang="fr-CA" b="1" dirty="0" err="1">
                <a:solidFill>
                  <a:schemeClr val="bg1"/>
                </a:solidFill>
              </a:rPr>
              <a:t>Vice-President</a:t>
            </a:r>
            <a:r>
              <a:rPr lang="fr-CA" b="1" dirty="0">
                <a:solidFill>
                  <a:schemeClr val="bg1"/>
                </a:solidFill>
              </a:rPr>
              <a:t>, </a:t>
            </a:r>
            <a:r>
              <a:rPr lang="fr-CA" b="1" dirty="0" err="1">
                <a:solidFill>
                  <a:schemeClr val="bg1"/>
                </a:solidFill>
              </a:rPr>
              <a:t>Strategy</a:t>
            </a:r>
            <a:r>
              <a:rPr lang="fr-CA" b="1" dirty="0">
                <a:solidFill>
                  <a:schemeClr val="bg1"/>
                </a:solidFill>
              </a:rPr>
              <a:t> &amp; Operations</a:t>
            </a:r>
          </a:p>
          <a:p>
            <a:r>
              <a:rPr lang="fr-CA" b="1" dirty="0">
                <a:solidFill>
                  <a:schemeClr val="bg1"/>
                </a:solidFill>
              </a:rPr>
              <a:t>Office, North America</a:t>
            </a:r>
          </a:p>
          <a:p>
            <a:r>
              <a:rPr lang="fr-CA" b="1" dirty="0">
                <a:solidFill>
                  <a:schemeClr val="bg1"/>
                </a:solidFill>
              </a:rPr>
              <a:t>Ivanhoé Cambridge</a:t>
            </a:r>
          </a:p>
        </p:txBody>
      </p:sp>
    </p:spTree>
    <p:extLst>
      <p:ext uri="{BB962C8B-B14F-4D97-AF65-F5344CB8AC3E}">
        <p14:creationId xmlns:p14="http://schemas.microsoft.com/office/powerpoint/2010/main" val="207870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4236C-B16E-47D1-B742-21C66E1811CB}" type="slidenum">
              <a:rPr lang="fr-CA" sz="1800" smtClean="0"/>
              <a:pPr/>
              <a:t>10</a:t>
            </a:fld>
            <a:endParaRPr lang="fr-CA" sz="18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115616" y="1412776"/>
            <a:ext cx="7272808" cy="4595155"/>
            <a:chOff x="1821619" y="663751"/>
            <a:chExt cx="5500764" cy="3815999"/>
          </a:xfrm>
        </p:grpSpPr>
        <p:sp>
          <p:nvSpPr>
            <p:cNvPr id="28" name="ZoneTexte 27"/>
            <p:cNvSpPr txBox="1"/>
            <p:nvPr/>
          </p:nvSpPr>
          <p:spPr>
            <a:xfrm rot="9161194">
              <a:off x="2775595" y="930525"/>
              <a:ext cx="3745683" cy="3496425"/>
            </a:xfrm>
            <a:prstGeom prst="rect">
              <a:avLst/>
            </a:prstGeom>
            <a:noFill/>
          </p:spPr>
          <p:txBody>
            <a:bodyPr vert="horz" wrap="none" rtlCol="0">
              <a:prstTxWarp prst="textArchUp">
                <a:avLst>
                  <a:gd name="adj" fmla="val 11643773"/>
                </a:avLst>
              </a:prstTxWarp>
              <a:spAutoFit/>
              <a:scene3d>
                <a:camera prst="orthographicFront"/>
                <a:lightRig rig="threePt" dir="t"/>
              </a:scene3d>
              <a:sp3d z="31750"/>
            </a:bodyPr>
            <a:lstStyle/>
            <a:p>
              <a:pPr algn="ctr"/>
              <a:r>
                <a:rPr lang="fr-CA" b="1" dirty="0">
                  <a:solidFill>
                    <a:srgbClr val="003574"/>
                  </a:solidFill>
                </a:rPr>
                <a:t>FINANCIAL RISK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 rot="16670471">
              <a:off x="2666464" y="726651"/>
              <a:ext cx="3705750" cy="363859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524961"/>
                </a:avLst>
              </a:prstTxWarp>
              <a:spAutoFit/>
            </a:bodyPr>
            <a:lstStyle/>
            <a:p>
              <a:pPr algn="ctr"/>
              <a:r>
                <a:rPr lang="fr-CA" b="1" dirty="0">
                  <a:solidFill>
                    <a:srgbClr val="AFD688"/>
                  </a:solidFill>
                </a:rPr>
                <a:t>OPERATIONNAL RISK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 rot="2075540">
              <a:off x="2732773" y="716205"/>
              <a:ext cx="3702090" cy="372900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786418"/>
                </a:avLst>
              </a:prstTxWarp>
              <a:spAutoFit/>
            </a:bodyPr>
            <a:lstStyle/>
            <a:p>
              <a:pPr algn="ctr"/>
              <a:r>
                <a:rPr lang="fr-CA" b="1" dirty="0">
                  <a:solidFill>
                    <a:srgbClr val="00C3A9"/>
                  </a:solidFill>
                </a:rPr>
                <a:t>BUSINESS RISK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758440" y="745581"/>
              <a:ext cx="3636000" cy="3672000"/>
            </a:xfrm>
            <a:prstGeom prst="ellipse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fr-CA" sz="1050" b="1" dirty="0">
                  <a:solidFill>
                    <a:schemeClr val="tx2"/>
                  </a:solidFill>
                </a:rPr>
                <a:t>MODEL</a:t>
              </a:r>
            </a:p>
            <a:p>
              <a:pPr algn="ctr"/>
              <a:r>
                <a:rPr lang="fr-CA" sz="1050" b="1" dirty="0">
                  <a:solidFill>
                    <a:schemeClr val="tx2"/>
                  </a:solidFill>
                </a:rPr>
                <a:t>OF RISKS</a:t>
              </a:r>
            </a:p>
          </p:txBody>
        </p:sp>
        <p:graphicFrame>
          <p:nvGraphicFramePr>
            <p:cNvPr id="32" name="Graphique 31"/>
            <p:cNvGraphicFramePr/>
            <p:nvPr>
              <p:extLst>
                <p:ext uri="{D42A27DB-BD31-4B8C-83A1-F6EECF244321}">
                  <p14:modId xmlns:p14="http://schemas.microsoft.com/office/powerpoint/2010/main" val="1882219468"/>
                </p:ext>
              </p:extLst>
            </p:nvPr>
          </p:nvGraphicFramePr>
          <p:xfrm>
            <a:off x="1821619" y="663751"/>
            <a:ext cx="5500764" cy="3815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3" name="Graphique 32"/>
            <p:cNvGraphicFramePr/>
            <p:nvPr>
              <p:extLst/>
            </p:nvPr>
          </p:nvGraphicFramePr>
          <p:xfrm>
            <a:off x="3118996" y="1402684"/>
            <a:ext cx="2906008" cy="2338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ZoneTexte 33"/>
            <p:cNvSpPr txBox="1"/>
            <p:nvPr/>
          </p:nvSpPr>
          <p:spPr>
            <a:xfrm>
              <a:off x="4284380" y="1102902"/>
              <a:ext cx="712333" cy="18161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CA" sz="1000" b="1" dirty="0">
                  <a:solidFill>
                    <a:schemeClr val="bg1"/>
                  </a:solidFill>
                </a:rPr>
                <a:t>Strategic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483884" y="1848193"/>
              <a:ext cx="683538" cy="18161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CA" sz="1000" b="1" dirty="0">
                  <a:solidFill>
                    <a:schemeClr val="bg1"/>
                  </a:solidFill>
                </a:rPr>
                <a:t>Reputation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613581" y="3015410"/>
              <a:ext cx="498588" cy="18161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Markets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759233" y="3560266"/>
              <a:ext cx="972592" cy="4237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Credit</a:t>
              </a:r>
            </a:p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Concentration and</a:t>
              </a:r>
            </a:p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Counterparty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983628" y="3882622"/>
              <a:ext cx="572791" cy="18161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Liquidity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 rot="19610196">
              <a:off x="3084649" y="3163562"/>
              <a:ext cx="736697" cy="3026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Process</a:t>
              </a:r>
            </a:p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Management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 rot="18894520">
              <a:off x="3360239" y="3495344"/>
              <a:ext cx="660109" cy="27568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Human</a:t>
              </a:r>
            </a:p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Resources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 rot="20775758">
              <a:off x="2933076" y="2780879"/>
              <a:ext cx="736697" cy="3026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Systems</a:t>
              </a:r>
            </a:p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Management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909109" y="2355357"/>
              <a:ext cx="764252" cy="351874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Theft and</a:t>
              </a:r>
            </a:p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Fraud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 rot="1004796">
              <a:off x="3019805" y="1996753"/>
              <a:ext cx="576113" cy="18161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Disasters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 rot="2181567">
              <a:off x="3191714" y="1583003"/>
              <a:ext cx="694614" cy="18161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fr-CA" sz="1100" b="1" dirty="0">
                  <a:solidFill>
                    <a:schemeClr val="bg1">
                      <a:lumMod val="95000"/>
                    </a:schemeClr>
                  </a:solidFill>
                </a:rPr>
                <a:t>Compliance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 rot="2984918">
              <a:off x="3459853" y="1273337"/>
              <a:ext cx="666598" cy="1654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CA" sz="1000" b="1" dirty="0">
                  <a:solidFill>
                    <a:schemeClr val="bg1">
                      <a:lumMod val="95000"/>
                    </a:schemeClr>
                  </a:solidFill>
                </a:rPr>
                <a:t>Legal</a:t>
              </a:r>
            </a:p>
          </p:txBody>
        </p: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243" y="2354885"/>
              <a:ext cx="489285" cy="453391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178" y="1791645"/>
              <a:ext cx="352213" cy="389087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174" y="2971212"/>
              <a:ext cx="336540" cy="437214"/>
            </a:xfrm>
            <a:prstGeom prst="rect">
              <a:avLst/>
            </a:prstGeom>
          </p:spPr>
        </p:pic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9C90EB9A-FF6D-4474-8564-C691673ACEF0}"/>
              </a:ext>
            </a:extLst>
          </p:cNvPr>
          <p:cNvSpPr txBox="1">
            <a:spLocks/>
          </p:cNvSpPr>
          <p:nvPr/>
        </p:nvSpPr>
        <p:spPr>
          <a:xfrm>
            <a:off x="421196" y="433561"/>
            <a:ext cx="7149480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2800" dirty="0">
                <a:solidFill>
                  <a:srgbClr val="4C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Understanding your risks is key</a:t>
            </a:r>
            <a:endParaRPr lang="en-CA" sz="2400" dirty="0">
              <a:solidFill>
                <a:srgbClr val="4C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85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5068195-325C-482A-ADBC-CB272CD44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698FDA-9591-4448-ACBB-EAF2E4B2940F}"/>
              </a:ext>
            </a:extLst>
          </p:cNvPr>
          <p:cNvSpPr txBox="1"/>
          <p:nvPr/>
        </p:nvSpPr>
        <p:spPr>
          <a:xfrm>
            <a:off x="611560" y="613132"/>
            <a:ext cx="4104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sz="2800" b="1" dirty="0">
                <a:solidFill>
                  <a:schemeClr val="bg1"/>
                </a:solidFill>
              </a:rPr>
              <a:t>Be purposeful</a:t>
            </a: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CA" sz="2800" b="1" dirty="0">
                <a:solidFill>
                  <a:schemeClr val="bg1"/>
                </a:solidFill>
              </a:rPr>
              <a:t>Set goals</a:t>
            </a: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CA" sz="2800" b="1" dirty="0">
                <a:solidFill>
                  <a:schemeClr val="bg1"/>
                </a:solidFill>
              </a:rPr>
              <a:t>Plan the execution</a:t>
            </a:r>
          </a:p>
          <a:p>
            <a:pPr marL="285750" indent="-285750">
              <a:buFontTx/>
              <a:buChar char="-"/>
            </a:pPr>
            <a:endParaRPr lang="en-CA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CA" sz="2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CA" sz="2800" b="1" dirty="0">
                <a:solidFill>
                  <a:schemeClr val="bg1"/>
                </a:solidFill>
              </a:rPr>
              <a:t>Follow through</a:t>
            </a:r>
          </a:p>
          <a:p>
            <a:pPr marL="285750" indent="-285750">
              <a:buFontTx/>
              <a:buChar char="-"/>
            </a:pP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5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Flacours\Downloads\S-Poulin-Skyline-H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/>
          <a:stretch/>
        </p:blipFill>
        <p:spPr bwMode="auto">
          <a:xfrm>
            <a:off x="6749" y="0"/>
            <a:ext cx="9137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2051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Texte de remplacement généré par une machine :&#10;strategic thinking&#10;strategic leadership&#10;strategic plan&#10;classic&#10;business&#10;organization&#10;strategic management&#10;school&#10;strategic analysis&#10;All&#10;Images&#10;Books&#10;Videos&#10;News&#10;More&#10;Settings&#10;Tools&#10;SafeSearch&#10;strategic planning models&#10;Sign in&#10;Page &#10;1&#10; sur &#10;3&#10;strategic planning models &#10;-&#10;Google Search&#10;2017&#10;-&#10;11&#10;-&#10;13&#10;https://www.google.ca/search?q=strategic+planning+models&amp;source=lnms&amp;tbm=isch&amp;s&#10;...&#10;">
            <a:extLst>
              <a:ext uri="{FF2B5EF4-FFF2-40B4-BE49-F238E27FC236}">
                <a16:creationId xmlns:a16="http://schemas.microsoft.com/office/drawing/2014/main" id="{79A7A97B-A49F-4C1E-A498-04ED58498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9" b="17944"/>
          <a:stretch/>
        </p:blipFill>
        <p:spPr bwMode="auto">
          <a:xfrm>
            <a:off x="467544" y="23912"/>
            <a:ext cx="820891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3A3E5E5-E933-492C-8534-25CB87B2CFF7}"/>
              </a:ext>
            </a:extLst>
          </p:cNvPr>
          <p:cNvSpPr txBox="1"/>
          <p:nvPr/>
        </p:nvSpPr>
        <p:spPr>
          <a:xfrm>
            <a:off x="323528" y="476672"/>
            <a:ext cx="786369" cy="56166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CA" sz="3600" dirty="0"/>
              <a:t>STRATEGIC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60BDD2-8E54-46B1-A822-F2BA2323AE9F}"/>
              </a:ext>
            </a:extLst>
          </p:cNvPr>
          <p:cNvSpPr txBox="1"/>
          <p:nvPr/>
        </p:nvSpPr>
        <p:spPr>
          <a:xfrm>
            <a:off x="8106111" y="692696"/>
            <a:ext cx="786369" cy="52565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CA" sz="3600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7681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reen Shot 2017-11-06 at 9.27.42 AM.pdf - Adobe Reader">
            <a:extLst>
              <a:ext uri="{FF2B5EF4-FFF2-40B4-BE49-F238E27FC236}">
                <a16:creationId xmlns:a16="http://schemas.microsoft.com/office/drawing/2014/main" id="{5C3F5CF3-73DA-4CCD-A11C-E2862B041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8533" r="18500" b="4904"/>
          <a:stretch/>
        </p:blipFill>
        <p:spPr>
          <a:xfrm>
            <a:off x="1259632" y="1124744"/>
            <a:ext cx="6696744" cy="50840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CF776CF-6E7D-4EBC-881D-95AE5143CE93}"/>
              </a:ext>
            </a:extLst>
          </p:cNvPr>
          <p:cNvSpPr txBox="1"/>
          <p:nvPr/>
        </p:nvSpPr>
        <p:spPr>
          <a:xfrm>
            <a:off x="107504" y="6525344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Source: BDC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750B23-66F6-47D6-A20B-4A4EEF069210}"/>
              </a:ext>
            </a:extLst>
          </p:cNvPr>
          <p:cNvSpPr txBox="1">
            <a:spLocks/>
          </p:cNvSpPr>
          <p:nvPr/>
        </p:nvSpPr>
        <p:spPr>
          <a:xfrm>
            <a:off x="806896" y="332656"/>
            <a:ext cx="7149480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2800" dirty="0">
                <a:solidFill>
                  <a:srgbClr val="4C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to begin…. ?</a:t>
            </a:r>
            <a:endParaRPr lang="en-CA" sz="2400" dirty="0">
              <a:solidFill>
                <a:srgbClr val="4C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97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C4236C-B16E-47D1-B742-21C66E1811CB}" type="slidenum">
              <a:rPr lang="en-CA" smtClean="0">
                <a:solidFill>
                  <a:prstClr val="white"/>
                </a:solidFill>
              </a:rPr>
              <a:pPr/>
              <a:t>4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307554" y="962116"/>
            <a:ext cx="5728942" cy="414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 marL="177800" indent="-177800">
              <a:lnSpc>
                <a:spcPct val="115000"/>
              </a:lnSpc>
              <a:buClr>
                <a:srgbClr val="E46C0A"/>
              </a:buClr>
              <a:buSzPct val="110000"/>
              <a:buFont typeface="Symbol"/>
              <a:buChar char=""/>
              <a:defRPr sz="105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180975" lvl="1" indent="-93663">
              <a:lnSpc>
                <a:spcPct val="115000"/>
              </a:lnSpc>
              <a:spcAft>
                <a:spcPts val="200"/>
              </a:spcAft>
              <a:buClr>
                <a:srgbClr val="E46C0A"/>
              </a:buClr>
              <a:buSzPct val="110000"/>
            </a:pPr>
            <a:endParaRPr lang="fr-CA" sz="1200" b="1" u="sng" dirty="0">
              <a:solidFill>
                <a:srgbClr val="3E4147"/>
              </a:solidFill>
            </a:endParaRPr>
          </a:p>
          <a:p>
            <a:pPr marL="358775" indent="-176213">
              <a:spcAft>
                <a:spcPts val="200"/>
              </a:spcAft>
            </a:pPr>
            <a:endParaRPr lang="fr-CA" sz="1000" dirty="0">
              <a:solidFill>
                <a:srgbClr val="3E4147"/>
              </a:solidFill>
            </a:endParaRPr>
          </a:p>
          <a:p>
            <a:pPr marL="358775" indent="-176213">
              <a:spcAft>
                <a:spcPts val="200"/>
              </a:spcAft>
            </a:pPr>
            <a:endParaRPr lang="fr-CA" sz="1000" dirty="0">
              <a:solidFill>
                <a:srgbClr val="3E4147"/>
              </a:solidFill>
            </a:endParaRPr>
          </a:p>
          <a:p>
            <a:pPr marL="87313" lvl="1" fontAlgn="base">
              <a:spcAft>
                <a:spcPts val="300"/>
              </a:spcAft>
              <a:buClr>
                <a:srgbClr val="3E4147"/>
              </a:buClr>
              <a:buSzPct val="115000"/>
            </a:pPr>
            <a:endParaRPr lang="fr-CA" sz="1000" dirty="0">
              <a:solidFill>
                <a:srgbClr val="3E4147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763688" y="1052735"/>
            <a:ext cx="6840760" cy="55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 marL="177800" indent="-177800">
              <a:lnSpc>
                <a:spcPct val="115000"/>
              </a:lnSpc>
              <a:buClr>
                <a:srgbClr val="E46C0A"/>
              </a:buClr>
              <a:buSzPct val="110000"/>
              <a:buFont typeface="Symbol"/>
              <a:buChar char=""/>
              <a:defRPr sz="105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CA" sz="1400" dirty="0">
                <a:solidFill>
                  <a:srgbClr val="3E4147"/>
                </a:solidFill>
              </a:rPr>
              <a:t>We observe a changing investment market and leaning more towards demographic and social themes:</a:t>
            </a:r>
          </a:p>
          <a:p>
            <a:pPr marL="450850" lvl="1" indent="-17145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3E4147"/>
                </a:solidFill>
              </a:rPr>
              <a:t>Tenant demand for particular locations is driven by their </a:t>
            </a:r>
            <a:r>
              <a:rPr lang="en-CA" sz="1400" b="1" dirty="0">
                <a:solidFill>
                  <a:srgbClr val="3E4147"/>
                </a:solidFill>
              </a:rPr>
              <a:t>search for talent</a:t>
            </a:r>
          </a:p>
          <a:p>
            <a:pPr marL="450850" lvl="1" indent="-17145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3E4147"/>
                </a:solidFill>
              </a:rPr>
              <a:t>Millennial labour pool mostly located in CBD area due to the desire to access mass transit, and need for amenities, and desire to live in urban area</a:t>
            </a:r>
          </a:p>
          <a:p>
            <a:pPr marL="450850" lvl="1" indent="-17145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3E4147"/>
                </a:solidFill>
              </a:rPr>
              <a:t>Strong demand from tenants for the CBD area as occupiers seek to maximize density, efficiencies and well being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Tx/>
              <a:buSzPct val="115000"/>
              <a:buNone/>
            </a:pPr>
            <a:r>
              <a:rPr lang="en-CA" sz="1400" dirty="0">
                <a:solidFill>
                  <a:srgbClr val="3E4147"/>
                </a:solidFill>
              </a:rPr>
              <a:t>Effect :</a:t>
            </a:r>
          </a:p>
          <a:p>
            <a:pPr marL="450850" lvl="1" indent="-17145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3E4147"/>
                </a:solidFill>
              </a:rPr>
              <a:t>Everywhere in North America we continue to see an </a:t>
            </a:r>
            <a:r>
              <a:rPr lang="en-CA" sz="1400" b="1" dirty="0">
                <a:solidFill>
                  <a:srgbClr val="3E4147"/>
                </a:solidFill>
              </a:rPr>
              <a:t>inward migration of all office tenants including </a:t>
            </a:r>
            <a:r>
              <a:rPr lang="fr-FR" sz="1400" b="1" dirty="0">
                <a:solidFill>
                  <a:srgbClr val="3E4147"/>
                </a:solidFill>
              </a:rPr>
              <a:t>TAMI </a:t>
            </a:r>
            <a:r>
              <a:rPr lang="en-US" sz="1400" dirty="0">
                <a:solidFill>
                  <a:srgbClr val="3E4147"/>
                </a:solidFill>
              </a:rPr>
              <a:t>(Technology, Advertising, Media, and Information) </a:t>
            </a:r>
            <a:r>
              <a:rPr lang="en-CA" sz="1400" b="1" dirty="0">
                <a:solidFill>
                  <a:srgbClr val="3E4147"/>
                </a:solidFill>
              </a:rPr>
              <a:t>type tenants to CBD from suburban markets</a:t>
            </a:r>
            <a:r>
              <a:rPr lang="en-CA" sz="1400" dirty="0">
                <a:solidFill>
                  <a:srgbClr val="3E4147"/>
                </a:solidFill>
              </a:rPr>
              <a:t>. </a:t>
            </a:r>
          </a:p>
          <a:p>
            <a:pPr marL="450850" lvl="1" indent="-17145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1400" b="1" dirty="0">
                <a:solidFill>
                  <a:srgbClr val="3E4147"/>
                </a:solidFill>
              </a:rPr>
              <a:t>Across our nine US principal target markets, </a:t>
            </a:r>
            <a:r>
              <a:rPr lang="en-CA" sz="1400" dirty="0">
                <a:solidFill>
                  <a:srgbClr val="3E4147"/>
                </a:solidFill>
              </a:rPr>
              <a:t>we are seeing very strong employment growth with unemployment rates falling below 5%, particularly in cities like </a:t>
            </a:r>
          </a:p>
          <a:p>
            <a:pPr marL="908050" lvl="2" indent="-1714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CA" sz="1400" dirty="0">
                <a:solidFill>
                  <a:srgbClr val="3E4147"/>
                </a:solidFill>
              </a:rPr>
              <a:t>Boston (4.2%); </a:t>
            </a:r>
          </a:p>
          <a:p>
            <a:pPr marL="908050" lvl="2" indent="-1714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CA" sz="1400" dirty="0">
                <a:solidFill>
                  <a:srgbClr val="3E4147"/>
                </a:solidFill>
              </a:rPr>
              <a:t>San Francisco (3.4%);</a:t>
            </a:r>
          </a:p>
          <a:p>
            <a:pPr marL="908050" lvl="2" indent="-1714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CA" sz="1400" dirty="0">
                <a:solidFill>
                  <a:srgbClr val="3E4147"/>
                </a:solidFill>
              </a:rPr>
              <a:t>Denver (4.1%) and; </a:t>
            </a:r>
          </a:p>
          <a:p>
            <a:pPr marL="908050" lvl="2" indent="-17145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CA" sz="1400" dirty="0">
                <a:solidFill>
                  <a:srgbClr val="3E4147"/>
                </a:solidFill>
              </a:rPr>
              <a:t>Seattle (4.5%). </a:t>
            </a:r>
          </a:p>
          <a:p>
            <a:pPr marL="450850" lvl="1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3E4147"/>
              </a:solidFill>
            </a:endParaRPr>
          </a:p>
        </p:txBody>
      </p:sp>
      <p:sp>
        <p:nvSpPr>
          <p:cNvPr id="46" name="Title 22"/>
          <p:cNvSpPr txBox="1">
            <a:spLocks/>
          </p:cNvSpPr>
          <p:nvPr/>
        </p:nvSpPr>
        <p:spPr>
          <a:xfrm>
            <a:off x="442852" y="625891"/>
            <a:ext cx="8453805" cy="247672"/>
          </a:xfrm>
          <a:prstGeom prst="rect">
            <a:avLst/>
          </a:prstGeom>
          <a:ln w="22225" cmpd="dbl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1" kern="1200" cap="all" spc="5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1800" i="0" dirty="0">
              <a:solidFill>
                <a:srgbClr val="000000"/>
              </a:solidFill>
              <a:cs typeface="Aparajita" panose="020B0604020202020204" pitchFamily="34" charset="0"/>
            </a:endParaRPr>
          </a:p>
        </p:txBody>
      </p:sp>
      <p:cxnSp>
        <p:nvCxnSpPr>
          <p:cNvPr id="48" name="Straight Connector 21"/>
          <p:cNvCxnSpPr/>
          <p:nvPr/>
        </p:nvCxnSpPr>
        <p:spPr>
          <a:xfrm>
            <a:off x="359360" y="878712"/>
            <a:ext cx="852116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itre 3"/>
          <p:cNvSpPr txBox="1">
            <a:spLocks noGrp="1"/>
          </p:cNvSpPr>
          <p:nvPr>
            <p:ph type="title"/>
          </p:nvPr>
        </p:nvSpPr>
        <p:spPr>
          <a:xfrm>
            <a:off x="324504" y="260712"/>
            <a:ext cx="8784000" cy="4319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b="0" i="0" cap="none" dirty="0">
                <a:solidFill>
                  <a:srgbClr val="4C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Office – North America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5536" y="1052512"/>
            <a:ext cx="1260000" cy="5328815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b="1" dirty="0">
                <a:solidFill>
                  <a:prstClr val="white"/>
                </a:solidFill>
                <a:latin typeface="Calibri Light" panose="020F0302020204030204" pitchFamily="34" charset="0"/>
                <a:cs typeface="Aparajita" panose="020B0604020202020204" pitchFamily="34" charset="0"/>
              </a:rPr>
              <a:t>Opportunities</a:t>
            </a:r>
          </a:p>
        </p:txBody>
      </p:sp>
      <p:cxnSp>
        <p:nvCxnSpPr>
          <p:cNvPr id="9" name="Straight Connector 34"/>
          <p:cNvCxnSpPr>
            <a:cxnSpLocks/>
          </p:cNvCxnSpPr>
          <p:nvPr/>
        </p:nvCxnSpPr>
        <p:spPr>
          <a:xfrm>
            <a:off x="331277" y="1052513"/>
            <a:ext cx="0" cy="53288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4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C4236C-B16E-47D1-B742-21C66E1811CB}" type="slidenum">
              <a:rPr lang="en-CA" smtClean="0">
                <a:solidFill>
                  <a:prstClr val="white"/>
                </a:solidFill>
              </a:rPr>
              <a:pPr/>
              <a:t>5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763688" y="1052512"/>
            <a:ext cx="6552728" cy="554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 marL="177800" indent="-177800">
              <a:lnSpc>
                <a:spcPct val="115000"/>
              </a:lnSpc>
              <a:buClr>
                <a:srgbClr val="E46C0A"/>
              </a:buClr>
              <a:buSzPct val="110000"/>
              <a:buFont typeface="Symbol"/>
              <a:buChar char=""/>
              <a:defRPr sz="105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just">
              <a:spcBef>
                <a:spcPts val="2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3E4147"/>
                </a:solidFill>
              </a:rPr>
              <a:t>Foreign institutional capital</a:t>
            </a:r>
            <a:endParaRPr lang="en-CA" sz="1400" dirty="0">
              <a:solidFill>
                <a:srgbClr val="3E4147"/>
              </a:solidFill>
            </a:endParaRPr>
          </a:p>
          <a:p>
            <a:pPr marL="450850" lvl="1" indent="-171450" algn="just">
              <a:spcBef>
                <a:spcPts val="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3E4147"/>
                </a:solidFill>
              </a:rPr>
              <a:t>Increasing presence in the North American CRE market but largely focused on Core type investments and primary markets (gateway markets). </a:t>
            </a:r>
          </a:p>
          <a:p>
            <a:pPr marL="450850" lvl="1" indent="-171450" algn="just">
              <a:spcBef>
                <a:spcPts val="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3E4147"/>
                </a:solidFill>
              </a:rPr>
              <a:t>Price increased to levels that are making it increasingly difficult for us to transact at reasonable returns. </a:t>
            </a:r>
          </a:p>
          <a:p>
            <a:pPr marL="450850" lvl="1" indent="-171450" algn="just">
              <a:spcBef>
                <a:spcPts val="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3E4147"/>
                </a:solidFill>
              </a:rPr>
              <a:t>Becoming an issue in certain markets in the United States where we want to grow the portfolio</a:t>
            </a:r>
          </a:p>
          <a:p>
            <a:pPr marL="171450" indent="-171450" algn="just">
              <a:spcBef>
                <a:spcPts val="6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3E4147"/>
                </a:solidFill>
              </a:rPr>
              <a:t>CRE continues to be increasingly owned by institutional investors with long term needs for current yield.  </a:t>
            </a:r>
          </a:p>
          <a:p>
            <a:pPr marL="450850" lvl="1" indent="-1714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3E4147"/>
                </a:solidFill>
              </a:rPr>
              <a:t>These </a:t>
            </a:r>
            <a:r>
              <a:rPr lang="en-CA" sz="1400" b="1" dirty="0">
                <a:solidFill>
                  <a:srgbClr val="3E4147"/>
                </a:solidFill>
              </a:rPr>
              <a:t>investors are long-term holders </a:t>
            </a:r>
            <a:r>
              <a:rPr lang="en-CA" sz="1400" dirty="0">
                <a:solidFill>
                  <a:srgbClr val="3E4147"/>
                </a:solidFill>
              </a:rPr>
              <a:t>and with time, this will limit the stock of properties that would normally come to market  </a:t>
            </a:r>
          </a:p>
          <a:p>
            <a:pPr marL="450850" lvl="1" indent="-17145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3E4147"/>
                </a:solidFill>
              </a:rPr>
              <a:t>It will become </a:t>
            </a:r>
            <a:r>
              <a:rPr lang="en-CA" sz="1400" b="1" dirty="0">
                <a:solidFill>
                  <a:srgbClr val="3E4147"/>
                </a:solidFill>
              </a:rPr>
              <a:t>increasingly difficult to assemble a portfolio </a:t>
            </a:r>
            <a:r>
              <a:rPr lang="en-CA" sz="1400" dirty="0">
                <a:solidFill>
                  <a:srgbClr val="3E4147"/>
                </a:solidFill>
              </a:rPr>
              <a:t>of specifically targeted assets and locations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3E4147"/>
                </a:solidFill>
              </a:rPr>
              <a:t>At the same time, moving slightly up the risk curve we begin to observe a </a:t>
            </a:r>
            <a:r>
              <a:rPr lang="en-CA" sz="1400" b="1" dirty="0">
                <a:solidFill>
                  <a:srgbClr val="3E4147"/>
                </a:solidFill>
              </a:rPr>
              <a:t>decline in demand from North American investors</a:t>
            </a:r>
            <a:r>
              <a:rPr lang="en-CA" sz="1400" dirty="0">
                <a:solidFill>
                  <a:srgbClr val="3E4147"/>
                </a:solidFill>
              </a:rPr>
              <a:t>, thereby making certain dispositions more challenging (bid is thinning and transactions taking longer to close) </a:t>
            </a:r>
          </a:p>
          <a:p>
            <a:pPr marL="171450" indent="-171450" algn="just">
              <a:spcBef>
                <a:spcPts val="6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3E4147"/>
                </a:solidFill>
              </a:rPr>
              <a:t>A </a:t>
            </a:r>
            <a:r>
              <a:rPr lang="en-CA" sz="1400" b="1" dirty="0">
                <a:solidFill>
                  <a:srgbClr val="3E4147"/>
                </a:solidFill>
              </a:rPr>
              <a:t>persistent low return environment </a:t>
            </a:r>
            <a:r>
              <a:rPr lang="en-CA" sz="1400" dirty="0">
                <a:solidFill>
                  <a:srgbClr val="3E4147"/>
                </a:solidFill>
              </a:rPr>
              <a:t>that is partly the result of lower growth worldwide and highly stimulative monetary policies.  This is an impediment to growth in private sector and consequently real estate space.</a:t>
            </a:r>
          </a:p>
          <a:p>
            <a:pPr marL="0" indent="0" algn="just">
              <a:spcBef>
                <a:spcPts val="200"/>
              </a:spcBef>
              <a:buClrTx/>
              <a:buNone/>
            </a:pPr>
            <a:endParaRPr lang="en-CA" sz="1400" dirty="0">
              <a:solidFill>
                <a:srgbClr val="3E4147"/>
              </a:solidFill>
            </a:endParaRPr>
          </a:p>
          <a:p>
            <a:pPr marL="0" indent="0">
              <a:buFont typeface="Symbol"/>
              <a:buNone/>
            </a:pPr>
            <a:endParaRPr lang="en-CA" sz="1400" b="1" cap="all" dirty="0">
              <a:solidFill>
                <a:srgbClr val="3E4147"/>
              </a:solidFill>
            </a:endParaRPr>
          </a:p>
          <a:p>
            <a:pPr marL="171450" lvl="1" indent="-171450" algn="just" defTabSz="900020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Clr>
                <a:srgbClr val="E46C0A"/>
              </a:buClr>
              <a:buSzPct val="110000"/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3E4147"/>
              </a:solidFill>
            </a:endParaRPr>
          </a:p>
        </p:txBody>
      </p:sp>
      <p:cxnSp>
        <p:nvCxnSpPr>
          <p:cNvPr id="48" name="Straight Connector 21"/>
          <p:cNvCxnSpPr/>
          <p:nvPr/>
        </p:nvCxnSpPr>
        <p:spPr>
          <a:xfrm>
            <a:off x="359360" y="878712"/>
            <a:ext cx="852116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5536" y="1052513"/>
            <a:ext cx="1260000" cy="5040312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prstClr val="white"/>
                </a:solidFill>
                <a:latin typeface="Calibri Light" panose="020F0302020204030204" pitchFamily="34" charset="0"/>
                <a:cs typeface="Aparajita" panose="020B0604020202020204" pitchFamily="34" charset="0"/>
              </a:rPr>
              <a:t>Challenges</a:t>
            </a:r>
          </a:p>
        </p:txBody>
      </p:sp>
      <p:cxnSp>
        <p:nvCxnSpPr>
          <p:cNvPr id="8" name="Straight Connector 34"/>
          <p:cNvCxnSpPr/>
          <p:nvPr/>
        </p:nvCxnSpPr>
        <p:spPr>
          <a:xfrm>
            <a:off x="331277" y="1052513"/>
            <a:ext cx="17973" cy="50403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3">
            <a:extLst>
              <a:ext uri="{FF2B5EF4-FFF2-40B4-BE49-F238E27FC236}">
                <a16:creationId xmlns:a16="http://schemas.microsoft.com/office/drawing/2014/main" id="{7D7444A0-1690-496F-AA57-5165513416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4504" y="260712"/>
            <a:ext cx="8784000" cy="4319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CA" sz="2800" b="0" i="0" cap="none" dirty="0">
                <a:solidFill>
                  <a:srgbClr val="4C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Office – North America</a:t>
            </a:r>
          </a:p>
        </p:txBody>
      </p:sp>
    </p:spTree>
    <p:extLst>
      <p:ext uri="{BB962C8B-B14F-4D97-AF65-F5344CB8AC3E}">
        <p14:creationId xmlns:p14="http://schemas.microsoft.com/office/powerpoint/2010/main" val="63488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55679" y="3789040"/>
            <a:ext cx="5032745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just">
              <a:spcBef>
                <a:spcPts val="200"/>
              </a:spcBef>
              <a:buSzPct val="100000"/>
            </a:pPr>
            <a:r>
              <a:rPr lang="en-US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Look for sizeable complex transactions requiring speed of execution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5679" y="2925000"/>
            <a:ext cx="5032745" cy="50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just">
              <a:spcBef>
                <a:spcPts val="200"/>
              </a:spcBef>
              <a:buSzPct val="100000"/>
            </a:pPr>
            <a:r>
              <a:rPr lang="en-US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Leverage partnerships to source proprietary and off market opportunities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5679" y="2060848"/>
            <a:ext cx="5032745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>
              <a:spcBef>
                <a:spcPts val="200"/>
              </a:spcBef>
              <a:buSzPct val="100000"/>
            </a:pPr>
            <a:r>
              <a:rPr lang="en-CA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Achieve critical mass in key cities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3060" y="1196752"/>
            <a:ext cx="5032745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just">
              <a:spcBef>
                <a:spcPts val="200"/>
              </a:spcBef>
              <a:buSzPct val="100000"/>
            </a:pPr>
            <a:r>
              <a:rPr lang="en-CA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Invest in deep and liquid markets that exhibit above average long term growth in fundamentals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3728" y="333817"/>
            <a:ext cx="7056783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2800" dirty="0">
                <a:solidFill>
                  <a:srgbClr val="4C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Strategic Orientations</a:t>
            </a:r>
            <a:endParaRPr lang="en-CA" sz="2400" dirty="0">
              <a:solidFill>
                <a:srgbClr val="4C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123728" y="1196752"/>
            <a:ext cx="1159102" cy="504056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</a:t>
            </a:r>
          </a:p>
        </p:txBody>
      </p:sp>
      <p:sp>
        <p:nvSpPr>
          <p:cNvPr id="6" name="Pentagon 5"/>
          <p:cNvSpPr/>
          <p:nvPr/>
        </p:nvSpPr>
        <p:spPr>
          <a:xfrm>
            <a:off x="2131272" y="2060848"/>
            <a:ext cx="1159102" cy="504056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II</a:t>
            </a:r>
          </a:p>
        </p:txBody>
      </p:sp>
      <p:sp>
        <p:nvSpPr>
          <p:cNvPr id="7" name="Pentagon 6"/>
          <p:cNvSpPr/>
          <p:nvPr/>
        </p:nvSpPr>
        <p:spPr>
          <a:xfrm>
            <a:off x="2149308" y="2916823"/>
            <a:ext cx="1159102" cy="50400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III</a:t>
            </a:r>
          </a:p>
        </p:txBody>
      </p:sp>
      <p:sp>
        <p:nvSpPr>
          <p:cNvPr id="8" name="Pentagon 7"/>
          <p:cNvSpPr/>
          <p:nvPr/>
        </p:nvSpPr>
        <p:spPr>
          <a:xfrm>
            <a:off x="2149308" y="3789040"/>
            <a:ext cx="1159102" cy="504056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5679" y="4653136"/>
            <a:ext cx="5032745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>
              <a:spcBef>
                <a:spcPts val="200"/>
              </a:spcBef>
              <a:buSzPct val="100000"/>
            </a:pPr>
            <a:r>
              <a:rPr lang="en-US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Maintain effective control of assets. Be an active manager.</a:t>
            </a:r>
          </a:p>
        </p:txBody>
      </p:sp>
      <p:sp>
        <p:nvSpPr>
          <p:cNvPr id="9" name="Pentagon 8"/>
          <p:cNvSpPr/>
          <p:nvPr/>
        </p:nvSpPr>
        <p:spPr>
          <a:xfrm>
            <a:off x="2140361" y="4653136"/>
            <a:ext cx="1159102" cy="504056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</a:t>
            </a:r>
          </a:p>
        </p:txBody>
      </p:sp>
      <p:sp>
        <p:nvSpPr>
          <p:cNvPr id="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3688" y="5589240"/>
            <a:ext cx="1728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ctr" anchorCtr="0">
            <a:noAutofit/>
          </a:bodyPr>
          <a:lstStyle/>
          <a:p>
            <a:pPr lvl="0" algn="ctr" defTabSz="180000">
              <a:buClr>
                <a:srgbClr val="E46C0A"/>
              </a:buClr>
              <a:tabLst>
                <a:tab pos="1616075" algn="r"/>
              </a:tabLst>
            </a:pPr>
            <a:r>
              <a:rPr lang="en-CA" sz="3200" b="1" cap="small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92C8"/>
                </a:solidFill>
                <a:ea typeface="Cambria Math" panose="02040503050406030204" pitchFamily="18" charset="0"/>
                <a:cs typeface="Times New Roman"/>
              </a:rPr>
              <a:t>$15.4 B </a:t>
            </a:r>
            <a:endParaRPr lang="en-CA" sz="32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92C8"/>
              </a:solidFill>
              <a:ea typeface="Cambria Math" panose="02040503050406030204" pitchFamily="18" charset="0"/>
              <a:cs typeface="Times New Roman"/>
            </a:endParaRPr>
          </a:p>
          <a:p>
            <a:pPr lvl="0" algn="ctr" defTabSz="180000">
              <a:lnSpc>
                <a:spcPct val="85000"/>
              </a:lnSpc>
              <a:buClr>
                <a:srgbClr val="E46C0A"/>
              </a:buClr>
              <a:tabLst>
                <a:tab pos="1616075" algn="r"/>
              </a:tabLst>
            </a:pPr>
            <a:r>
              <a:rPr lang="en-CA" sz="1050" b="1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  <a:cs typeface="Times New Roman"/>
              </a:rPr>
              <a:t>December 2016</a:t>
            </a:r>
          </a:p>
          <a:p>
            <a:pPr algn="ctr" defTabSz="180000">
              <a:lnSpc>
                <a:spcPct val="85000"/>
              </a:lnSpc>
              <a:buClr>
                <a:srgbClr val="E46C0A"/>
              </a:buClr>
              <a:tabLst>
                <a:tab pos="1616075" algn="r"/>
              </a:tabLst>
            </a:pPr>
            <a:endParaRPr lang="en-CA" sz="900" dirty="0">
              <a:solidFill>
                <a:srgbClr val="000000"/>
              </a:solidFill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6488" y="5517232"/>
            <a:ext cx="1728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ctr" anchorCtr="0">
            <a:noAutofit/>
          </a:bodyPr>
          <a:lstStyle/>
          <a:p>
            <a:pPr lvl="0" algn="ctr" defTabSz="180000">
              <a:buClr>
                <a:srgbClr val="E46C0A"/>
              </a:buClr>
              <a:tabLst>
                <a:tab pos="1616075" algn="r"/>
              </a:tabLst>
            </a:pPr>
            <a:r>
              <a:rPr lang="en-CA" sz="3200" b="1" cap="small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92C8"/>
                </a:solidFill>
                <a:ea typeface="Cambria Math" panose="02040503050406030204" pitchFamily="18" charset="0"/>
                <a:cs typeface="Times New Roman"/>
              </a:rPr>
              <a:t>$18.9 B </a:t>
            </a:r>
            <a:endParaRPr lang="en-CA" sz="32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92C8"/>
              </a:solidFill>
              <a:ea typeface="Cambria Math" panose="02040503050406030204" pitchFamily="18" charset="0"/>
              <a:cs typeface="Times New Roman"/>
            </a:endParaRPr>
          </a:p>
          <a:p>
            <a:pPr lvl="0" algn="ctr" defTabSz="180000">
              <a:lnSpc>
                <a:spcPct val="85000"/>
              </a:lnSpc>
              <a:buClr>
                <a:srgbClr val="E46C0A"/>
              </a:buClr>
              <a:tabLst>
                <a:tab pos="1616075" algn="r"/>
              </a:tabLst>
            </a:pPr>
            <a:r>
              <a:rPr lang="en-CA" sz="900" b="1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  <a:cs typeface="Times New Roman"/>
              </a:rPr>
              <a:t>December 2020</a:t>
            </a:r>
            <a:endParaRPr lang="en-CA" sz="900" dirty="0">
              <a:solidFill>
                <a:srgbClr val="000000"/>
              </a:solidFill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3563889" y="5627908"/>
            <a:ext cx="3600400" cy="825308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3635896" y="5872566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SzPct val="140000"/>
            </a:pPr>
            <a:r>
              <a:rPr lang="en-CA" b="1" i="1" dirty="0">
                <a:solidFill>
                  <a:schemeClr val="bg1"/>
                </a:solidFill>
              </a:rPr>
              <a:t>2017-2020 Investment Plan</a:t>
            </a:r>
          </a:p>
        </p:txBody>
      </p:sp>
      <p:pic>
        <p:nvPicPr>
          <p:cNvPr id="11266" name="Picture 2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2" r="14382"/>
          <a:stretch/>
        </p:blipFill>
        <p:spPr bwMode="auto">
          <a:xfrm>
            <a:off x="-36512" y="7815"/>
            <a:ext cx="180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9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05067" y="4077072"/>
            <a:ext cx="5032745" cy="50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just">
              <a:spcBef>
                <a:spcPts val="200"/>
              </a:spcBef>
              <a:buSzPct val="100000"/>
            </a:pPr>
            <a:r>
              <a:rPr lang="en-US" sz="1400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Leverage partnerships to source proprietary and off market opportunities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5067" y="2231454"/>
            <a:ext cx="5032745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>
              <a:spcBef>
                <a:spcPts val="200"/>
              </a:spcBef>
              <a:buSzPct val="100000"/>
            </a:pPr>
            <a:r>
              <a:rPr lang="en-CA" sz="1400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Achieve critical mass in key cities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5067" y="863302"/>
            <a:ext cx="5032745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just">
              <a:spcBef>
                <a:spcPts val="200"/>
              </a:spcBef>
              <a:buSzPct val="100000"/>
            </a:pPr>
            <a:r>
              <a:rPr lang="en-CA" sz="1400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Invest in deep and liquid markets that exhibit above average long term growth in fundamentals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31032" y="261809"/>
            <a:ext cx="7149480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2800" dirty="0">
                <a:solidFill>
                  <a:srgbClr val="4C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Strategic Orientations</a:t>
            </a:r>
            <a:endParaRPr lang="en-CA" sz="2400" dirty="0">
              <a:solidFill>
                <a:srgbClr val="4C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017780" y="1268760"/>
            <a:ext cx="1374035" cy="792088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/>
              <a:t>Moving Industry Equivalent</a:t>
            </a:r>
          </a:p>
        </p:txBody>
      </p:sp>
      <p:sp>
        <p:nvSpPr>
          <p:cNvPr id="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3688" y="5589240"/>
            <a:ext cx="1728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ctr" anchorCtr="0">
            <a:noAutofit/>
          </a:bodyPr>
          <a:lstStyle/>
          <a:p>
            <a:pPr lvl="0" algn="ctr" defTabSz="180000">
              <a:buClr>
                <a:srgbClr val="E46C0A"/>
              </a:buClr>
              <a:tabLst>
                <a:tab pos="1616075" algn="r"/>
              </a:tabLst>
            </a:pPr>
            <a:r>
              <a:rPr lang="en-CA" sz="3200" b="1" cap="small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92C8"/>
                </a:solidFill>
                <a:ea typeface="Cambria Math" panose="02040503050406030204" pitchFamily="18" charset="0"/>
                <a:cs typeface="Times New Roman"/>
              </a:rPr>
              <a:t>$ X M  </a:t>
            </a:r>
            <a:endParaRPr lang="en-CA" sz="32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92C8"/>
              </a:solidFill>
              <a:ea typeface="Cambria Math" panose="02040503050406030204" pitchFamily="18" charset="0"/>
              <a:cs typeface="Times New Roman"/>
            </a:endParaRPr>
          </a:p>
          <a:p>
            <a:pPr lvl="0" algn="ctr" defTabSz="180000">
              <a:lnSpc>
                <a:spcPct val="85000"/>
              </a:lnSpc>
              <a:buClr>
                <a:srgbClr val="E46C0A"/>
              </a:buClr>
              <a:tabLst>
                <a:tab pos="1616075" algn="r"/>
              </a:tabLst>
            </a:pPr>
            <a:r>
              <a:rPr lang="en-CA" sz="1050" b="1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  <a:cs typeface="Times New Roman"/>
              </a:rPr>
              <a:t>December 2018</a:t>
            </a:r>
          </a:p>
          <a:p>
            <a:pPr algn="ctr" defTabSz="180000">
              <a:lnSpc>
                <a:spcPct val="85000"/>
              </a:lnSpc>
              <a:buClr>
                <a:srgbClr val="E46C0A"/>
              </a:buClr>
              <a:tabLst>
                <a:tab pos="1616075" algn="r"/>
              </a:tabLst>
            </a:pPr>
            <a:endParaRPr lang="en-CA" sz="900" dirty="0">
              <a:solidFill>
                <a:srgbClr val="000000"/>
              </a:solidFill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6488" y="5517232"/>
            <a:ext cx="1728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ctr" anchorCtr="0">
            <a:noAutofit/>
          </a:bodyPr>
          <a:lstStyle/>
          <a:p>
            <a:pPr lvl="0" algn="ctr" defTabSz="180000">
              <a:buClr>
                <a:srgbClr val="E46C0A"/>
              </a:buClr>
              <a:tabLst>
                <a:tab pos="1616075" algn="r"/>
              </a:tabLst>
            </a:pPr>
            <a:r>
              <a:rPr lang="en-CA" sz="3200" b="1" cap="small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92C8"/>
                </a:solidFill>
                <a:ea typeface="Cambria Math" panose="02040503050406030204" pitchFamily="18" charset="0"/>
                <a:cs typeface="Times New Roman"/>
              </a:rPr>
              <a:t>$ Y M </a:t>
            </a:r>
            <a:endParaRPr lang="en-CA" sz="32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92C8"/>
              </a:solidFill>
              <a:ea typeface="Cambria Math" panose="02040503050406030204" pitchFamily="18" charset="0"/>
              <a:cs typeface="Times New Roman"/>
            </a:endParaRPr>
          </a:p>
          <a:p>
            <a:pPr lvl="0" algn="ctr" defTabSz="180000">
              <a:lnSpc>
                <a:spcPct val="85000"/>
              </a:lnSpc>
              <a:buClr>
                <a:srgbClr val="E46C0A"/>
              </a:buClr>
              <a:tabLst>
                <a:tab pos="1616075" algn="r"/>
              </a:tabLst>
            </a:pPr>
            <a:r>
              <a:rPr lang="en-CA" sz="900" b="1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  <a:cs typeface="Times New Roman"/>
              </a:rPr>
              <a:t>December 2021</a:t>
            </a:r>
            <a:endParaRPr lang="en-CA" sz="900" dirty="0">
              <a:solidFill>
                <a:srgbClr val="000000"/>
              </a:solidFill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3563889" y="5627908"/>
            <a:ext cx="3600400" cy="825308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4154418" y="5872566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SzPct val="140000"/>
            </a:pPr>
            <a:r>
              <a:rPr lang="en-CA" b="1" i="1" dirty="0">
                <a:solidFill>
                  <a:schemeClr val="bg1"/>
                </a:solidFill>
              </a:rPr>
              <a:t>2018-2021 Sales Plan</a:t>
            </a:r>
          </a:p>
        </p:txBody>
      </p:sp>
      <p:pic>
        <p:nvPicPr>
          <p:cNvPr id="11266" name="Picture 2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2" r="14382"/>
          <a:stretch/>
        </p:blipFill>
        <p:spPr bwMode="auto">
          <a:xfrm>
            <a:off x="-36512" y="7815"/>
            <a:ext cx="180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E3D45AD-B6AD-474B-A1F9-CBAFFD953A63}"/>
              </a:ext>
            </a:extLst>
          </p:cNvPr>
          <p:cNvSpPr/>
          <p:nvPr/>
        </p:nvSpPr>
        <p:spPr>
          <a:xfrm>
            <a:off x="3405067" y="1421301"/>
            <a:ext cx="5032745" cy="5040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just">
              <a:spcBef>
                <a:spcPts val="200"/>
              </a:spcBef>
              <a:buSzPct val="100000"/>
            </a:pPr>
            <a:r>
              <a:rPr lang="en-CA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Provide our services in dense markets that exhibit above average long term growth in fundamentals</a:t>
            </a:r>
          </a:p>
        </p:txBody>
      </p:sp>
      <p:sp>
        <p:nvSpPr>
          <p:cNvPr id="21" name="Pentagon 4">
            <a:extLst>
              <a:ext uri="{FF2B5EF4-FFF2-40B4-BE49-F238E27FC236}">
                <a16:creationId xmlns:a16="http://schemas.microsoft.com/office/drawing/2014/main" id="{F560B71D-835F-4FDC-945B-6A7A4917A21C}"/>
              </a:ext>
            </a:extLst>
          </p:cNvPr>
          <p:cNvSpPr/>
          <p:nvPr/>
        </p:nvSpPr>
        <p:spPr>
          <a:xfrm>
            <a:off x="2017780" y="2876366"/>
            <a:ext cx="1374035" cy="792088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Moving Industry Equivalent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965F2-364D-496C-84AC-446A9A1FC5EF}"/>
              </a:ext>
            </a:extLst>
          </p:cNvPr>
          <p:cNvSpPr/>
          <p:nvPr/>
        </p:nvSpPr>
        <p:spPr>
          <a:xfrm>
            <a:off x="3405067" y="2780928"/>
            <a:ext cx="5034135" cy="103624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>
              <a:spcBef>
                <a:spcPts val="200"/>
              </a:spcBef>
              <a:buSzPct val="100000"/>
            </a:pPr>
            <a:r>
              <a:rPr lang="en-CA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Achieve critical mass in key market segments</a:t>
            </a:r>
          </a:p>
          <a:p>
            <a:pPr marL="371475" indent="-285750">
              <a:spcBef>
                <a:spcPts val="200"/>
              </a:spcBef>
              <a:buSzPct val="100000"/>
              <a:buFontTx/>
              <a:buChar char="-"/>
            </a:pPr>
            <a:r>
              <a:rPr lang="en-CA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Particular neighbourhoods</a:t>
            </a:r>
          </a:p>
          <a:p>
            <a:pPr marL="371475" indent="-285750">
              <a:spcBef>
                <a:spcPts val="200"/>
              </a:spcBef>
              <a:buSzPct val="100000"/>
              <a:buFontTx/>
              <a:buChar char="-"/>
            </a:pPr>
            <a:r>
              <a:rPr lang="en-CA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Type of accounts, i.e. Gov., institutional (Hosp./ Univ.), corporate, residential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F71362-8F96-4573-9772-84B5F5AADEA7}"/>
              </a:ext>
            </a:extLst>
          </p:cNvPr>
          <p:cNvSpPr/>
          <p:nvPr/>
        </p:nvSpPr>
        <p:spPr>
          <a:xfrm>
            <a:off x="3405067" y="4645015"/>
            <a:ext cx="5032745" cy="7920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just">
              <a:spcBef>
                <a:spcPts val="200"/>
              </a:spcBef>
              <a:buSzPct val="100000"/>
            </a:pPr>
            <a:r>
              <a:rPr lang="en-US" sz="1400" b="1" dirty="0">
                <a:solidFill>
                  <a:srgbClr val="3E4147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Leverage partnerships to improve or expand services offered, gain share of a targeted market or improve internal operations  </a:t>
            </a:r>
          </a:p>
        </p:txBody>
      </p:sp>
      <p:sp>
        <p:nvSpPr>
          <p:cNvPr id="28" name="Pentagon 4">
            <a:extLst>
              <a:ext uri="{FF2B5EF4-FFF2-40B4-BE49-F238E27FC236}">
                <a16:creationId xmlns:a16="http://schemas.microsoft.com/office/drawing/2014/main" id="{7668E863-A6A3-428A-858B-6D2523C57B3D}"/>
              </a:ext>
            </a:extLst>
          </p:cNvPr>
          <p:cNvSpPr/>
          <p:nvPr/>
        </p:nvSpPr>
        <p:spPr>
          <a:xfrm>
            <a:off x="2017780" y="4653136"/>
            <a:ext cx="1374035" cy="792088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Moving Industry Equivalent</a:t>
            </a:r>
          </a:p>
        </p:txBody>
      </p:sp>
    </p:spTree>
    <p:extLst>
      <p:ext uri="{BB962C8B-B14F-4D97-AF65-F5344CB8AC3E}">
        <p14:creationId xmlns:p14="http://schemas.microsoft.com/office/powerpoint/2010/main" val="66773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8637" y="241484"/>
            <a:ext cx="705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06A895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CA" sz="2800" b="0" dirty="0">
                <a:solidFill>
                  <a:srgbClr val="4C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Financial Overview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23728" y="4033948"/>
            <a:ext cx="66247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02" y="1340767"/>
            <a:ext cx="6138030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Flacours\Downloads\Ivanhoé Cambridge 2017-02-27 144247\USTB 3.jpe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-265" r="14880" b="265"/>
          <a:stretch/>
        </p:blipFill>
        <p:spPr bwMode="auto">
          <a:xfrm>
            <a:off x="-3579" y="0"/>
            <a:ext cx="1636364" cy="68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0242618-ED7A-4C31-BC01-3226227A26FC}"/>
              </a:ext>
            </a:extLst>
          </p:cNvPr>
          <p:cNvSpPr txBox="1"/>
          <p:nvPr/>
        </p:nvSpPr>
        <p:spPr>
          <a:xfrm>
            <a:off x="2267744" y="422108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EBITDA = Earnings Before </a:t>
            </a:r>
          </a:p>
          <a:p>
            <a:r>
              <a:rPr lang="en-CA" dirty="0"/>
              <a:t>	Interest, Taxes, Depreciation and Amortization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7E111B-E951-440A-9BEC-487B7EBA9C39}"/>
              </a:ext>
            </a:extLst>
          </p:cNvPr>
          <p:cNvSpPr txBox="1"/>
          <p:nvPr/>
        </p:nvSpPr>
        <p:spPr>
          <a:xfrm>
            <a:off x="2267744" y="5013176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EBITDA Margin = From every dollar of sales, how much is left to service debt, pay taxes, replace depleted capital, finance growth and pay a return to shareholders.</a:t>
            </a:r>
          </a:p>
          <a:p>
            <a:endParaRPr lang="en-CA" dirty="0"/>
          </a:p>
          <a:p>
            <a:r>
              <a:rPr lang="en-CA" dirty="0"/>
              <a:t>Operating profitability as a % of total revenue.</a:t>
            </a:r>
          </a:p>
        </p:txBody>
      </p:sp>
    </p:spTree>
    <p:extLst>
      <p:ext uri="{BB962C8B-B14F-4D97-AF65-F5344CB8AC3E}">
        <p14:creationId xmlns:p14="http://schemas.microsoft.com/office/powerpoint/2010/main" val="143452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8637" y="241484"/>
            <a:ext cx="705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06A895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CA" sz="2800" b="0" dirty="0">
                <a:solidFill>
                  <a:srgbClr val="4C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Financial Overview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23728" y="4033948"/>
            <a:ext cx="66247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Flacours\Downloads\Ivanhoé Cambridge 2017-02-27 144247\USTB 3.jpeg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-265" r="14880" b="265"/>
          <a:stretch/>
        </p:blipFill>
        <p:spPr bwMode="auto">
          <a:xfrm>
            <a:off x="-3579" y="0"/>
            <a:ext cx="1636364" cy="68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0242618-ED7A-4C31-BC01-3226227A26FC}"/>
              </a:ext>
            </a:extLst>
          </p:cNvPr>
          <p:cNvSpPr txBox="1"/>
          <p:nvPr/>
        </p:nvSpPr>
        <p:spPr>
          <a:xfrm>
            <a:off x="2267744" y="422108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EBITDA = Earnings Before </a:t>
            </a:r>
          </a:p>
          <a:p>
            <a:r>
              <a:rPr lang="en-CA" dirty="0"/>
              <a:t>	Interest, Taxes, Depreciation and Amortization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7E111B-E951-440A-9BEC-487B7EBA9C39}"/>
              </a:ext>
            </a:extLst>
          </p:cNvPr>
          <p:cNvSpPr txBox="1"/>
          <p:nvPr/>
        </p:nvSpPr>
        <p:spPr>
          <a:xfrm>
            <a:off x="2267744" y="5013176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EBITDA Margin = From every dollar of sales, how much is left to service debt, pay taxes, replace depleted capital, finance growth and pay a return to shareholders.</a:t>
            </a:r>
          </a:p>
          <a:p>
            <a:endParaRPr lang="en-CA" dirty="0"/>
          </a:p>
          <a:p>
            <a:r>
              <a:rPr lang="en-CA" dirty="0"/>
              <a:t>Operating profitability as a % of total revenue.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C2C6617-9846-4192-BE25-BA3EBCBDA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40455"/>
              </p:ext>
            </p:extLst>
          </p:nvPr>
        </p:nvGraphicFramePr>
        <p:xfrm>
          <a:off x="2123728" y="1215008"/>
          <a:ext cx="6289831" cy="217633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65426619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0952952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3018475"/>
                    </a:ext>
                  </a:extLst>
                </a:gridCol>
                <a:gridCol w="1249271">
                  <a:extLst>
                    <a:ext uri="{9D8B030D-6E8A-4147-A177-3AD203B41FA5}">
                      <a16:colId xmlns:a16="http://schemas.microsoft.com/office/drawing/2014/main" val="3671797981"/>
                    </a:ext>
                  </a:extLst>
                </a:gridCol>
              </a:tblGrid>
              <a:tr h="349662">
                <a:tc>
                  <a:txBody>
                    <a:bodyPr/>
                    <a:lstStyle/>
                    <a:p>
                      <a:pPr algn="l"/>
                      <a:r>
                        <a:rPr lang="fr-CA" b="0" dirty="0"/>
                        <a:t>Revenues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891018"/>
                  </a:ext>
                </a:extLst>
              </a:tr>
              <a:tr h="603526">
                <a:tc>
                  <a:txBody>
                    <a:bodyPr/>
                    <a:lstStyle/>
                    <a:p>
                      <a:pPr algn="l"/>
                      <a:r>
                        <a:rPr lang="fr-CA" dirty="0"/>
                        <a:t>Operating </a:t>
                      </a:r>
                      <a:r>
                        <a:rPr lang="en-CA" noProof="0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(50)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(50)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/>
                        <a:t>(40)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347165"/>
                  </a:ext>
                </a:extLst>
              </a:tr>
              <a:tr h="603526">
                <a:tc>
                  <a:txBody>
                    <a:bodyPr/>
                    <a:lstStyle/>
                    <a:p>
                      <a:pPr algn="l"/>
                      <a:r>
                        <a:rPr lang="fr-CA" dirty="0"/>
                        <a:t>EBITDA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476640"/>
                  </a:ext>
                </a:extLst>
              </a:tr>
              <a:tr h="603526">
                <a:tc>
                  <a:txBody>
                    <a:bodyPr/>
                    <a:lstStyle/>
                    <a:p>
                      <a:pPr algn="l"/>
                      <a:r>
                        <a:rPr lang="fr-CA" dirty="0"/>
                        <a:t>EBITDA MARGIN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00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939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Blank">
  <a:themeElements>
    <a:clrScheme name="Personnalisé 3">
      <a:dk1>
        <a:sysClr val="windowText" lastClr="000000"/>
      </a:dk1>
      <a:lt1>
        <a:sysClr val="window" lastClr="FFFFFF"/>
      </a:lt1>
      <a:dk2>
        <a:srgbClr val="53545B"/>
      </a:dk2>
      <a:lt2>
        <a:srgbClr val="FFFFFF"/>
      </a:lt2>
      <a:accent1>
        <a:srgbClr val="EC5C11"/>
      </a:accent1>
      <a:accent2>
        <a:srgbClr val="0092C8"/>
      </a:accent2>
      <a:accent3>
        <a:srgbClr val="F6A100"/>
      </a:accent3>
      <a:accent4>
        <a:srgbClr val="7B99AE"/>
      </a:accent4>
      <a:accent5>
        <a:srgbClr val="3E4147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5656</TotalTime>
  <Words>1482</Words>
  <Application>Microsoft Office PowerPoint</Application>
  <PresentationFormat>Affichage à l'écran (4:3)</PresentationFormat>
  <Paragraphs>189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 Unicode MS</vt:lpstr>
      <vt:lpstr>Aharoni</vt:lpstr>
      <vt:lpstr>Aparajita</vt:lpstr>
      <vt:lpstr>Arial</vt:lpstr>
      <vt:lpstr>Calibri</vt:lpstr>
      <vt:lpstr>Calibri Light</vt:lpstr>
      <vt:lpstr>Cambria Math</vt:lpstr>
      <vt:lpstr>Franklin Gothic Demi Cond</vt:lpstr>
      <vt:lpstr>Symbol</vt:lpstr>
      <vt:lpstr>Times New Roman</vt:lpstr>
      <vt:lpstr>Wingdings</vt:lpstr>
      <vt:lpstr>Blank</vt:lpstr>
      <vt:lpstr>Présentation PowerPoint</vt:lpstr>
      <vt:lpstr>Présentation PowerPoint</vt:lpstr>
      <vt:lpstr>Présentation PowerPoint</vt:lpstr>
      <vt:lpstr>Office – North America</vt:lpstr>
      <vt:lpstr>Office – North America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</vt:lpstr>
    </vt:vector>
  </TitlesOfParts>
  <Company>Ivanhoé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Santoire, Éric</dc:creator>
  <cp:lastModifiedBy>Filgiano, Christine</cp:lastModifiedBy>
  <cp:revision>181</cp:revision>
  <cp:lastPrinted>2017-02-28T14:35:15Z</cp:lastPrinted>
  <dcterms:created xsi:type="dcterms:W3CDTF">2017-02-20T22:25:14Z</dcterms:created>
  <dcterms:modified xsi:type="dcterms:W3CDTF">2017-11-20T14:23:57Z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fe1fb4-4be0-4c1b-8531-26dc402189c8_Enabled">
    <vt:lpwstr>True</vt:lpwstr>
  </property>
  <property fmtid="{D5CDD505-2E9C-101B-9397-08002B2CF9AE}" pid="3" name="MSIP_Label_8dfe1fb4-4be0-4c1b-8531-26dc402189c8_SiteId">
    <vt:lpwstr>b8651115-3826-4321-8693-68f1fd6144ef</vt:lpwstr>
  </property>
  <property fmtid="{D5CDD505-2E9C-101B-9397-08002B2CF9AE}" pid="4" name="MSIP_Label_8dfe1fb4-4be0-4c1b-8531-26dc402189c8_Ref">
    <vt:lpwstr>https://api.informationprotection.azure.com/api/b8651115-3826-4321-8693-68f1fd6144ef</vt:lpwstr>
  </property>
  <property fmtid="{D5CDD505-2E9C-101B-9397-08002B2CF9AE}" pid="5" name="MSIP_Label_8dfe1fb4-4be0-4c1b-8531-26dc402189c8_Owner">
    <vt:lpwstr>Christine.Filgiano@ivanhoecambridge.com</vt:lpwstr>
  </property>
  <property fmtid="{D5CDD505-2E9C-101B-9397-08002B2CF9AE}" pid="6" name="MSIP_Label_8dfe1fb4-4be0-4c1b-8531-26dc402189c8_SetDate">
    <vt:lpwstr>2017-11-20T09:23:57.3144439-05:00</vt:lpwstr>
  </property>
  <property fmtid="{D5CDD505-2E9C-101B-9397-08002B2CF9AE}" pid="7" name="MSIP_Label_8dfe1fb4-4be0-4c1b-8531-26dc402189c8_Name">
    <vt:lpwstr>Interne</vt:lpwstr>
  </property>
  <property fmtid="{D5CDD505-2E9C-101B-9397-08002B2CF9AE}" pid="8" name="MSIP_Label_8dfe1fb4-4be0-4c1b-8531-26dc402189c8_Application">
    <vt:lpwstr>Microsoft Azure Information Protection</vt:lpwstr>
  </property>
  <property fmtid="{D5CDD505-2E9C-101B-9397-08002B2CF9AE}" pid="9" name="MSIP_Label_8dfe1fb4-4be0-4c1b-8531-26dc402189c8_Extended_MSFT_Method">
    <vt:lpwstr>Automatic</vt:lpwstr>
  </property>
  <property fmtid="{D5CDD505-2E9C-101B-9397-08002B2CF9AE}" pid="10" name="Sensitivity">
    <vt:lpwstr>Interne</vt:lpwstr>
  </property>
</Properties>
</file>