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6.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7.xml" ContentType="application/vnd.openxmlformats-officedocument.drawingml.chart+xml"/>
  <Override PartName="/ppt/theme/themeOverride1.xml" ContentType="application/vnd.openxmlformats-officedocument.themeOverride+xml"/>
  <Override PartName="/ppt/charts/chart1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3313" r:id="rId4"/>
  </p:sldMasterIdLst>
  <p:notesMasterIdLst>
    <p:notesMasterId r:id="rId66"/>
  </p:notesMasterIdLst>
  <p:handoutMasterIdLst>
    <p:handoutMasterId r:id="rId67"/>
  </p:handoutMasterIdLst>
  <p:sldIdLst>
    <p:sldId id="710" r:id="rId5"/>
    <p:sldId id="709" r:id="rId6"/>
    <p:sldId id="712" r:id="rId7"/>
    <p:sldId id="374" r:id="rId8"/>
    <p:sldId id="352" r:id="rId9"/>
    <p:sldId id="261" r:id="rId10"/>
    <p:sldId id="714" r:id="rId11"/>
    <p:sldId id="375" r:id="rId12"/>
    <p:sldId id="711" r:id="rId13"/>
    <p:sldId id="713" r:id="rId14"/>
    <p:sldId id="639" r:id="rId15"/>
    <p:sldId id="697" r:id="rId16"/>
    <p:sldId id="708" r:id="rId17"/>
    <p:sldId id="677" r:id="rId18"/>
    <p:sldId id="609" r:id="rId19"/>
    <p:sldId id="573" r:id="rId20"/>
    <p:sldId id="610" r:id="rId21"/>
    <p:sldId id="700" r:id="rId22"/>
    <p:sldId id="701" r:id="rId23"/>
    <p:sldId id="706" r:id="rId24"/>
    <p:sldId id="704" r:id="rId25"/>
    <p:sldId id="705" r:id="rId26"/>
    <p:sldId id="611" r:id="rId27"/>
    <p:sldId id="641" r:id="rId28"/>
    <p:sldId id="667" r:id="rId29"/>
    <p:sldId id="678" r:id="rId30"/>
    <p:sldId id="679" r:id="rId31"/>
    <p:sldId id="680" r:id="rId32"/>
    <p:sldId id="614" r:id="rId33"/>
    <p:sldId id="615" r:id="rId34"/>
    <p:sldId id="647" r:id="rId35"/>
    <p:sldId id="681" r:id="rId36"/>
    <p:sldId id="682" r:id="rId37"/>
    <p:sldId id="683" r:id="rId38"/>
    <p:sldId id="684" r:id="rId39"/>
    <p:sldId id="620" r:id="rId40"/>
    <p:sldId id="635" r:id="rId41"/>
    <p:sldId id="674" r:id="rId42"/>
    <p:sldId id="623" r:id="rId43"/>
    <p:sldId id="624" r:id="rId44"/>
    <p:sldId id="685" r:id="rId45"/>
    <p:sldId id="686" r:id="rId46"/>
    <p:sldId id="687" r:id="rId47"/>
    <p:sldId id="688" r:id="rId48"/>
    <p:sldId id="673" r:id="rId49"/>
    <p:sldId id="625" r:id="rId50"/>
    <p:sldId id="689" r:id="rId51"/>
    <p:sldId id="690" r:id="rId52"/>
    <p:sldId id="691" r:id="rId53"/>
    <p:sldId id="692" r:id="rId54"/>
    <p:sldId id="626" r:id="rId55"/>
    <p:sldId id="693" r:id="rId56"/>
    <p:sldId id="694" r:id="rId57"/>
    <p:sldId id="695" r:id="rId58"/>
    <p:sldId id="696" r:id="rId59"/>
    <p:sldId id="675" r:id="rId60"/>
    <p:sldId id="630" r:id="rId61"/>
    <p:sldId id="676" r:id="rId62"/>
    <p:sldId id="671" r:id="rId63"/>
    <p:sldId id="672" r:id="rId64"/>
    <p:sldId id="284" r:id="rId65"/>
  </p:sldIdLst>
  <p:sldSz cx="9144000" cy="5143500" type="screen16x9"/>
  <p:notesSz cx="7315200" cy="9601200"/>
  <p:defaultTex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orient="horz" pos="230">
          <p15:clr>
            <a:srgbClr val="A4A3A4"/>
          </p15:clr>
        </p15:guide>
        <p15:guide id="3" orient="horz" pos="4534">
          <p15:clr>
            <a:srgbClr val="A4A3A4"/>
          </p15:clr>
        </p15:guide>
        <p15:guide id="4" orient="horz" pos="4286">
          <p15:clr>
            <a:srgbClr val="A4A3A4"/>
          </p15:clr>
        </p15:guide>
        <p15:guide id="5" pos="4234">
          <p15:clr>
            <a:srgbClr val="A4A3A4"/>
          </p15:clr>
        </p15:guide>
        <p15:guide id="6" pos="237">
          <p15:clr>
            <a:srgbClr val="A4A3A4"/>
          </p15:clr>
        </p15:guide>
        <p15:guide id="7" pos="8229">
          <p15:clr>
            <a:srgbClr val="A4A3A4"/>
          </p15:clr>
        </p15:guide>
        <p15:guide id="8" pos="949">
          <p15:clr>
            <a:srgbClr val="A4A3A4"/>
          </p15:clr>
        </p15:guide>
        <p15:guide id="9" pos="7517">
          <p15:clr>
            <a:srgbClr val="A4A3A4"/>
          </p15:clr>
        </p15:guide>
        <p15:guide id="10" orient="horz" pos="1685">
          <p15:clr>
            <a:srgbClr val="A4A3A4"/>
          </p15:clr>
        </p15:guide>
        <p15:guide id="11" orient="horz" pos="161">
          <p15:clr>
            <a:srgbClr val="A4A3A4"/>
          </p15:clr>
        </p15:guide>
        <p15:guide id="12" orient="horz" pos="3084">
          <p15:clr>
            <a:srgbClr val="A4A3A4"/>
          </p15:clr>
        </p15:guide>
        <p15:guide id="13" orient="horz" pos="2544">
          <p15:clr>
            <a:srgbClr val="A4A3A4"/>
          </p15:clr>
        </p15:guide>
        <p15:guide id="14" orient="horz" pos="875">
          <p15:clr>
            <a:srgbClr val="A4A3A4"/>
          </p15:clr>
        </p15:guide>
        <p15:guide id="15" orient="horz" pos="1749">
          <p15:clr>
            <a:srgbClr val="A4A3A4"/>
          </p15:clr>
        </p15:guide>
        <p15:guide id="16" orient="horz" pos="621">
          <p15:clr>
            <a:srgbClr val="A4A3A4"/>
          </p15:clr>
        </p15:guide>
        <p15:guide id="17" orient="horz" pos="2865">
          <p15:clr>
            <a:srgbClr val="A4A3A4"/>
          </p15:clr>
        </p15:guide>
        <p15:guide id="18" orient="horz" pos="2130">
          <p15:clr>
            <a:srgbClr val="A4A3A4"/>
          </p15:clr>
        </p15:guide>
        <p15:guide id="19" orient="horz" pos="2184">
          <p15:clr>
            <a:srgbClr val="A4A3A4"/>
          </p15:clr>
        </p15:guide>
        <p15:guide id="20" orient="horz" pos="321">
          <p15:clr>
            <a:srgbClr val="A4A3A4"/>
          </p15:clr>
        </p15:guide>
        <p15:guide id="21" orient="horz" pos="1607">
          <p15:clr>
            <a:srgbClr val="A4A3A4"/>
          </p15:clr>
        </p15:guide>
        <p15:guide id="22" pos="2880">
          <p15:clr>
            <a:srgbClr val="A4A3A4"/>
          </p15:clr>
        </p15:guide>
        <p15:guide id="23" pos="156">
          <p15:clr>
            <a:srgbClr val="A4A3A4"/>
          </p15:clr>
        </p15:guide>
        <p15:guide id="24" pos="5598">
          <p15:clr>
            <a:srgbClr val="A4A3A4"/>
          </p15:clr>
        </p15:guide>
        <p15:guide id="25" pos="399">
          <p15:clr>
            <a:srgbClr val="A4A3A4"/>
          </p15:clr>
        </p15:guide>
        <p15:guide id="26" pos="5114">
          <p15:clr>
            <a:srgbClr val="A4A3A4"/>
          </p15:clr>
        </p15:guide>
        <p15:guide id="27" pos="1373">
          <p15:clr>
            <a:srgbClr val="A4A3A4"/>
          </p15:clr>
        </p15:guide>
        <p15:guide id="28" pos="4383">
          <p15:clr>
            <a:srgbClr val="A4A3A4"/>
          </p15:clr>
        </p15:guide>
        <p15:guide id="29" pos="5368">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5F5F5"/>
    <a:srgbClr val="6E6E71"/>
    <a:srgbClr val="FF0066"/>
    <a:srgbClr val="3C4B82"/>
    <a:srgbClr val="58585B"/>
    <a:srgbClr val="E87722"/>
    <a:srgbClr val="000000"/>
    <a:srgbClr val="004889"/>
    <a:srgbClr val="2222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4135" autoAdjust="0"/>
  </p:normalViewPr>
  <p:slideViewPr>
    <p:cSldViewPr snapToGrid="0" snapToObjects="1" showGuides="1">
      <p:cViewPr varScale="1">
        <p:scale>
          <a:sx n="121" d="100"/>
          <a:sy n="121" d="100"/>
        </p:scale>
        <p:origin x="120" y="594"/>
      </p:cViewPr>
      <p:guideLst>
        <p:guide orient="horz" pos="2382"/>
        <p:guide orient="horz" pos="230"/>
        <p:guide orient="horz" pos="4534"/>
        <p:guide orient="horz" pos="4286"/>
        <p:guide pos="4234"/>
        <p:guide pos="237"/>
        <p:guide pos="8229"/>
        <p:guide pos="949"/>
        <p:guide pos="7517"/>
        <p:guide orient="horz" pos="1685"/>
        <p:guide orient="horz" pos="161"/>
        <p:guide orient="horz" pos="3084"/>
        <p:guide orient="horz" pos="2544"/>
        <p:guide orient="horz" pos="875"/>
        <p:guide orient="horz" pos="1749"/>
        <p:guide orient="horz" pos="621"/>
        <p:guide orient="horz" pos="2865"/>
        <p:guide orient="horz" pos="2130"/>
        <p:guide orient="horz" pos="2184"/>
        <p:guide orient="horz" pos="321"/>
        <p:guide orient="horz" pos="1607"/>
        <p:guide pos="2880"/>
        <p:guide pos="156"/>
        <p:guide pos="5598"/>
        <p:guide pos="399"/>
        <p:guide pos="5114"/>
        <p:guide pos="1373"/>
        <p:guide pos="4383"/>
        <p:guide pos="5368"/>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showGuides="1">
      <p:cViewPr varScale="1">
        <p:scale>
          <a:sx n="83" d="100"/>
          <a:sy n="83" d="100"/>
        </p:scale>
        <p:origin x="3816"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7.xml"/><Relationship Id="rId1" Type="http://schemas.microsoft.com/office/2011/relationships/chartStyle" Target="style7.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8.xml"/><Relationship Id="rId1" Type="http://schemas.microsoft.com/office/2011/relationships/chartStyle" Target="style8.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9.xml"/><Relationship Id="rId1" Type="http://schemas.microsoft.com/office/2011/relationships/chartStyle" Target="style9.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0.xml"/><Relationship Id="rId1" Type="http://schemas.microsoft.com/office/2011/relationships/chartStyle" Target="style10.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1.xml"/><Relationship Id="rId1" Type="http://schemas.microsoft.com/office/2011/relationships/chartStyle" Target="style11.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155544619422574"/>
          <c:y val="0.10616094657820406"/>
          <c:w val="0.44896926946631666"/>
          <c:h val="0.83869027544708752"/>
        </c:manualLayout>
      </c:layout>
      <c:barChart>
        <c:barDir val="bar"/>
        <c:grouping val="stacked"/>
        <c:varyColors val="0"/>
        <c:ser>
          <c:idx val="0"/>
          <c:order val="0"/>
          <c:tx>
            <c:strRef>
              <c:f>Sheet1!$B$1</c:f>
              <c:strCache>
                <c:ptCount val="1"/>
                <c:pt idx="0">
                  <c:v>All things considered, I'd take the job</c:v>
                </c:pt>
              </c:strCache>
            </c:strRef>
          </c:tx>
          <c:spPr>
            <a:solidFill>
              <a:srgbClr val="3C4B8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 full time job in a city in your province </c:v>
                </c:pt>
                <c:pt idx="1">
                  <c:v>A full time job in a city in another province </c:v>
                </c:pt>
                <c:pt idx="2">
                  <c:v>A short-term job for 6 months or less </c:v>
                </c:pt>
                <c:pt idx="3">
                  <c:v>A full time contract job for 6 months or less </c:v>
                </c:pt>
                <c:pt idx="4">
                  <c:v>A full time contract job for 6 months or less </c:v>
                </c:pt>
              </c:strCache>
            </c:strRef>
          </c:cat>
          <c:val>
            <c:numRef>
              <c:f>Sheet1!$B$2:$B$6</c:f>
              <c:numCache>
                <c:formatCode>0%</c:formatCode>
                <c:ptCount val="5"/>
                <c:pt idx="0">
                  <c:v>0.22</c:v>
                </c:pt>
                <c:pt idx="1">
                  <c:v>0.18</c:v>
                </c:pt>
                <c:pt idx="2">
                  <c:v>0.21</c:v>
                </c:pt>
                <c:pt idx="3">
                  <c:v>0.15</c:v>
                </c:pt>
                <c:pt idx="4">
                  <c:v>0.14000000000000001</c:v>
                </c:pt>
              </c:numCache>
            </c:numRef>
          </c:val>
          <c:extLst>
            <c:ext xmlns:c16="http://schemas.microsoft.com/office/drawing/2014/chart" uri="{C3380CC4-5D6E-409C-BE32-E72D297353CC}">
              <c16:uniqueId val="{00000000-43EC-4E26-9002-C6D5704EC649}"/>
            </c:ext>
          </c:extLst>
        </c:ser>
        <c:ser>
          <c:idx val="1"/>
          <c:order val="1"/>
          <c:tx>
            <c:strRef>
              <c:f>Sheet1!$C$1</c:f>
              <c:strCache>
                <c:ptCount val="1"/>
                <c:pt idx="0">
                  <c:v>I might be persuaded to take the job if the right conditions and incentives were in place</c:v>
                </c:pt>
              </c:strCache>
            </c:strRef>
          </c:tx>
          <c:spPr>
            <a:solidFill>
              <a:srgbClr val="3C4B82">
                <a:alpha val="50196"/>
              </a:srgb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 full time job in a city in your province </c:v>
                </c:pt>
                <c:pt idx="1">
                  <c:v>A full time job in a city in another province </c:v>
                </c:pt>
                <c:pt idx="2">
                  <c:v>A short-term job for 6 months or less </c:v>
                </c:pt>
                <c:pt idx="3">
                  <c:v>A full time contract job for 6 months or less </c:v>
                </c:pt>
                <c:pt idx="4">
                  <c:v>A full time contract job for 6 months or less </c:v>
                </c:pt>
              </c:strCache>
            </c:strRef>
          </c:cat>
          <c:val>
            <c:numRef>
              <c:f>Sheet1!$C$2:$C$6</c:f>
              <c:numCache>
                <c:formatCode>0%</c:formatCode>
                <c:ptCount val="5"/>
                <c:pt idx="0">
                  <c:v>0.45</c:v>
                </c:pt>
                <c:pt idx="1">
                  <c:v>0.41</c:v>
                </c:pt>
                <c:pt idx="2">
                  <c:v>0.36</c:v>
                </c:pt>
                <c:pt idx="3">
                  <c:v>0.37</c:v>
                </c:pt>
                <c:pt idx="4">
                  <c:v>0.34</c:v>
                </c:pt>
              </c:numCache>
            </c:numRef>
          </c:val>
          <c:extLst>
            <c:ext xmlns:c16="http://schemas.microsoft.com/office/drawing/2014/chart" uri="{C3380CC4-5D6E-409C-BE32-E72D297353CC}">
              <c16:uniqueId val="{00000000-17EF-4152-B677-73010994F03D}"/>
            </c:ext>
          </c:extLst>
        </c:ser>
        <c:ser>
          <c:idx val="2"/>
          <c:order val="2"/>
          <c:tx>
            <c:strRef>
              <c:f>Sheet1!$D$1</c:f>
              <c:strCache>
                <c:ptCount val="1"/>
                <c:pt idx="0">
                  <c:v>I would not consider or take the job under any circumstance</c:v>
                </c:pt>
              </c:strCache>
            </c:strRef>
          </c:tx>
          <c:spPr>
            <a:solidFill>
              <a:schemeClr val="bg1">
                <a:lumMod val="5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 full time job in a city in your province </c:v>
                </c:pt>
                <c:pt idx="1">
                  <c:v>A full time job in a city in another province </c:v>
                </c:pt>
                <c:pt idx="2">
                  <c:v>A short-term job for 6 months or less </c:v>
                </c:pt>
                <c:pt idx="3">
                  <c:v>A full time contract job for 6 months or less </c:v>
                </c:pt>
                <c:pt idx="4">
                  <c:v>A full time contract job for 6 months or less </c:v>
                </c:pt>
              </c:strCache>
            </c:strRef>
          </c:cat>
          <c:val>
            <c:numRef>
              <c:f>Sheet1!$D$2:$D$6</c:f>
              <c:numCache>
                <c:formatCode>0%</c:formatCode>
                <c:ptCount val="5"/>
                <c:pt idx="0">
                  <c:v>0.33</c:v>
                </c:pt>
                <c:pt idx="1">
                  <c:v>0.41</c:v>
                </c:pt>
                <c:pt idx="2">
                  <c:v>0.43</c:v>
                </c:pt>
                <c:pt idx="3">
                  <c:v>0.48</c:v>
                </c:pt>
                <c:pt idx="4">
                  <c:v>0.52</c:v>
                </c:pt>
              </c:numCache>
            </c:numRef>
          </c:val>
          <c:extLst>
            <c:ext xmlns:c16="http://schemas.microsoft.com/office/drawing/2014/chart" uri="{C3380CC4-5D6E-409C-BE32-E72D297353CC}">
              <c16:uniqueId val="{00000001-17EF-4152-B677-73010994F03D}"/>
            </c:ext>
          </c:extLst>
        </c:ser>
        <c:dLbls>
          <c:showLegendKey val="0"/>
          <c:showVal val="0"/>
          <c:showCatName val="0"/>
          <c:showSerName val="0"/>
          <c:showPercent val="0"/>
          <c:showBubbleSize val="0"/>
        </c:dLbls>
        <c:gapWidth val="50"/>
        <c:overlap val="100"/>
        <c:axId val="156308608"/>
        <c:axId val="156310144"/>
      </c:barChart>
      <c:catAx>
        <c:axId val="156308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marL="0" algn="r" defTabSz="924282" rtl="0" eaLnBrk="1" latinLnBrk="0" hangingPunct="1">
              <a:defRPr lang="en-US" sz="1100" b="0" i="0" u="none" strike="noStrike" kern="1200" baseline="0">
                <a:solidFill>
                  <a:schemeClr val="tx1">
                    <a:lumMod val="65000"/>
                    <a:lumOff val="35000"/>
                  </a:schemeClr>
                </a:solidFill>
                <a:latin typeface="+mn-lt"/>
                <a:ea typeface="+mn-ea"/>
                <a:cs typeface="+mn-cs"/>
              </a:defRPr>
            </a:pPr>
            <a:endParaRPr lang="en-US"/>
          </a:p>
        </c:txPr>
        <c:crossAx val="156310144"/>
        <c:crosses val="autoZero"/>
        <c:auto val="1"/>
        <c:lblAlgn val="ctr"/>
        <c:lblOffset val="100"/>
        <c:noMultiLvlLbl val="0"/>
      </c:catAx>
      <c:valAx>
        <c:axId val="156310144"/>
        <c:scaling>
          <c:orientation val="minMax"/>
          <c:max val="1"/>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6308608"/>
        <c:crosses val="autoZero"/>
        <c:crossBetween val="between"/>
      </c:valAx>
      <c:spPr>
        <a:noFill/>
        <a:ln>
          <a:noFill/>
        </a:ln>
        <a:effectLst/>
      </c:spPr>
    </c:plotArea>
    <c:legend>
      <c:legendPos val="t"/>
      <c:layout>
        <c:manualLayout>
          <c:xMode val="edge"/>
          <c:yMode val="edge"/>
          <c:x val="0"/>
          <c:y val="7.3909593436129748E-3"/>
          <c:w val="0.9"/>
          <c:h val="5.3434599175762543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c:v>
                </c:pt>
                <c:pt idx="1">
                  <c:v>No</c:v>
                </c:pt>
              </c:strCache>
            </c:strRef>
          </c:cat>
          <c:val>
            <c:numRef>
              <c:f>Sheet1!$B$2:$B$3</c:f>
              <c:numCache>
                <c:formatCode>0%</c:formatCode>
                <c:ptCount val="2"/>
                <c:pt idx="0">
                  <c:v>0.14000000000000001</c:v>
                </c:pt>
                <c:pt idx="1">
                  <c:v>0.86</c:v>
                </c:pt>
              </c:numCache>
            </c:numRef>
          </c:val>
          <c:extLst>
            <c:ext xmlns:c16="http://schemas.microsoft.com/office/drawing/2014/chart" uri="{C3380CC4-5D6E-409C-BE32-E72D297353CC}">
              <c16:uniqueId val="{00000000-CB20-4CFE-931B-6DA0C7AE3D91}"/>
            </c:ext>
          </c:extLst>
        </c:ser>
        <c:dLbls>
          <c:showLegendKey val="0"/>
          <c:showVal val="0"/>
          <c:showCatName val="0"/>
          <c:showSerName val="0"/>
          <c:showPercent val="0"/>
          <c:showBubbleSize val="0"/>
        </c:dLbls>
        <c:gapWidth val="182"/>
        <c:axId val="259240320"/>
        <c:axId val="259241856"/>
      </c:barChart>
      <c:catAx>
        <c:axId val="2592403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259241856"/>
        <c:crosses val="autoZero"/>
        <c:auto val="1"/>
        <c:lblAlgn val="ctr"/>
        <c:lblOffset val="100"/>
        <c:noMultiLvlLbl val="0"/>
      </c:catAx>
      <c:valAx>
        <c:axId val="259241856"/>
        <c:scaling>
          <c:orientation val="minMax"/>
        </c:scaling>
        <c:delete val="1"/>
        <c:axPos val="t"/>
        <c:numFmt formatCode="0%" sourceLinked="1"/>
        <c:majorTickMark val="none"/>
        <c:minorTickMark val="none"/>
        <c:tickLblPos val="nextTo"/>
        <c:crossAx val="25924032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c:v>
                </c:pt>
                <c:pt idx="1">
                  <c:v>No</c:v>
                </c:pt>
              </c:strCache>
            </c:strRef>
          </c:cat>
          <c:val>
            <c:numRef>
              <c:f>Sheet1!$B$2:$B$3</c:f>
              <c:numCache>
                <c:formatCode>0%</c:formatCode>
                <c:ptCount val="2"/>
                <c:pt idx="0">
                  <c:v>0.35</c:v>
                </c:pt>
                <c:pt idx="1">
                  <c:v>0.65</c:v>
                </c:pt>
              </c:numCache>
            </c:numRef>
          </c:val>
          <c:extLst>
            <c:ext xmlns:c16="http://schemas.microsoft.com/office/drawing/2014/chart" uri="{C3380CC4-5D6E-409C-BE32-E72D297353CC}">
              <c16:uniqueId val="{00000000-CB20-4CFE-931B-6DA0C7AE3D91}"/>
            </c:ext>
          </c:extLst>
        </c:ser>
        <c:dLbls>
          <c:showLegendKey val="0"/>
          <c:showVal val="0"/>
          <c:showCatName val="0"/>
          <c:showSerName val="0"/>
          <c:showPercent val="0"/>
          <c:showBubbleSize val="0"/>
        </c:dLbls>
        <c:gapWidth val="182"/>
        <c:axId val="259270528"/>
        <c:axId val="259272064"/>
      </c:barChart>
      <c:catAx>
        <c:axId val="2592705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259272064"/>
        <c:crosses val="autoZero"/>
        <c:auto val="1"/>
        <c:lblAlgn val="ctr"/>
        <c:lblOffset val="100"/>
        <c:noMultiLvlLbl val="0"/>
      </c:catAx>
      <c:valAx>
        <c:axId val="259272064"/>
        <c:scaling>
          <c:orientation val="minMax"/>
        </c:scaling>
        <c:delete val="1"/>
        <c:axPos val="t"/>
        <c:numFmt formatCode="0%" sourceLinked="1"/>
        <c:majorTickMark val="none"/>
        <c:minorTickMark val="none"/>
        <c:tickLblPos val="nextTo"/>
        <c:crossAx val="25927052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Own</c:v>
                </c:pt>
                <c:pt idx="1">
                  <c:v>Rent</c:v>
                </c:pt>
              </c:strCache>
            </c:strRef>
          </c:cat>
          <c:val>
            <c:numRef>
              <c:f>Sheet1!$B$2:$B$3</c:f>
              <c:numCache>
                <c:formatCode>0%</c:formatCode>
                <c:ptCount val="2"/>
                <c:pt idx="0">
                  <c:v>0.66</c:v>
                </c:pt>
                <c:pt idx="1">
                  <c:v>0.34</c:v>
                </c:pt>
              </c:numCache>
            </c:numRef>
          </c:val>
          <c:extLst>
            <c:ext xmlns:c16="http://schemas.microsoft.com/office/drawing/2014/chart" uri="{C3380CC4-5D6E-409C-BE32-E72D297353CC}">
              <c16:uniqueId val="{00000000-CB20-4CFE-931B-6DA0C7AE3D91}"/>
            </c:ext>
          </c:extLst>
        </c:ser>
        <c:dLbls>
          <c:showLegendKey val="0"/>
          <c:showVal val="0"/>
          <c:showCatName val="0"/>
          <c:showSerName val="0"/>
          <c:showPercent val="0"/>
          <c:showBubbleSize val="0"/>
        </c:dLbls>
        <c:gapWidth val="182"/>
        <c:axId val="259403136"/>
        <c:axId val="259404928"/>
      </c:barChart>
      <c:catAx>
        <c:axId val="2594031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259404928"/>
        <c:crosses val="autoZero"/>
        <c:auto val="1"/>
        <c:lblAlgn val="ctr"/>
        <c:lblOffset val="100"/>
        <c:noMultiLvlLbl val="0"/>
      </c:catAx>
      <c:valAx>
        <c:axId val="259404928"/>
        <c:scaling>
          <c:orientation val="minMax"/>
        </c:scaling>
        <c:delete val="1"/>
        <c:axPos val="t"/>
        <c:numFmt formatCode="0%" sourceLinked="1"/>
        <c:majorTickMark val="none"/>
        <c:minorTickMark val="none"/>
        <c:tickLblPos val="nextTo"/>
        <c:crossAx val="25940313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c:v>
                </c:pt>
                <c:pt idx="1">
                  <c:v>No</c:v>
                </c:pt>
              </c:strCache>
            </c:strRef>
          </c:cat>
          <c:val>
            <c:numRef>
              <c:f>Sheet1!$B$2:$B$3</c:f>
              <c:numCache>
                <c:formatCode>0%</c:formatCode>
                <c:ptCount val="2"/>
                <c:pt idx="0">
                  <c:v>0.83</c:v>
                </c:pt>
                <c:pt idx="1">
                  <c:v>0.17</c:v>
                </c:pt>
              </c:numCache>
            </c:numRef>
          </c:val>
          <c:extLst>
            <c:ext xmlns:c16="http://schemas.microsoft.com/office/drawing/2014/chart" uri="{C3380CC4-5D6E-409C-BE32-E72D297353CC}">
              <c16:uniqueId val="{00000000-CB20-4CFE-931B-6DA0C7AE3D91}"/>
            </c:ext>
          </c:extLst>
        </c:ser>
        <c:dLbls>
          <c:showLegendKey val="0"/>
          <c:showVal val="0"/>
          <c:showCatName val="0"/>
          <c:showSerName val="0"/>
          <c:showPercent val="0"/>
          <c:showBubbleSize val="0"/>
        </c:dLbls>
        <c:gapWidth val="182"/>
        <c:axId val="259449984"/>
        <c:axId val="259451520"/>
      </c:barChart>
      <c:catAx>
        <c:axId val="2594499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259451520"/>
        <c:crosses val="autoZero"/>
        <c:auto val="1"/>
        <c:lblAlgn val="ctr"/>
        <c:lblOffset val="100"/>
        <c:noMultiLvlLbl val="0"/>
      </c:catAx>
      <c:valAx>
        <c:axId val="259451520"/>
        <c:scaling>
          <c:orientation val="minMax"/>
        </c:scaling>
        <c:delete val="1"/>
        <c:axPos val="t"/>
        <c:numFmt formatCode="0%" sourceLinked="1"/>
        <c:majorTickMark val="none"/>
        <c:minorTickMark val="none"/>
        <c:tickLblPos val="nextTo"/>
        <c:crossAx val="25944998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32273034183878"/>
          <c:y val="0.15406162464985995"/>
          <c:w val="0.71369458404384212"/>
          <c:h val="0.6918767507002801"/>
        </c:manualLayout>
      </c:layout>
      <c:barChart>
        <c:barDir val="bar"/>
        <c:grouping val="clustered"/>
        <c:varyColors val="0"/>
        <c:ser>
          <c:idx val="0"/>
          <c:order val="0"/>
          <c:tx>
            <c:strRef>
              <c:f>Sheet1!$B$1</c:f>
              <c:strCache>
                <c:ptCount val="1"/>
                <c:pt idx="0">
                  <c:v>Column1</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Male</c:v>
                </c:pt>
                <c:pt idx="1">
                  <c:v>Female</c:v>
                </c:pt>
              </c:strCache>
            </c:strRef>
          </c:cat>
          <c:val>
            <c:numRef>
              <c:f>Sheet1!$B$2:$B$3</c:f>
              <c:numCache>
                <c:formatCode>0%</c:formatCode>
                <c:ptCount val="2"/>
                <c:pt idx="0">
                  <c:v>0.53</c:v>
                </c:pt>
                <c:pt idx="1">
                  <c:v>0.47</c:v>
                </c:pt>
              </c:numCache>
            </c:numRef>
          </c:val>
          <c:extLst>
            <c:ext xmlns:c16="http://schemas.microsoft.com/office/drawing/2014/chart" uri="{C3380CC4-5D6E-409C-BE32-E72D297353CC}">
              <c16:uniqueId val="{00000000-CB20-4CFE-931B-6DA0C7AE3D91}"/>
            </c:ext>
          </c:extLst>
        </c:ser>
        <c:dLbls>
          <c:showLegendKey val="0"/>
          <c:showVal val="0"/>
          <c:showCatName val="0"/>
          <c:showSerName val="0"/>
          <c:showPercent val="0"/>
          <c:showBubbleSize val="0"/>
        </c:dLbls>
        <c:gapWidth val="182"/>
        <c:axId val="259353216"/>
        <c:axId val="259355008"/>
      </c:barChart>
      <c:catAx>
        <c:axId val="2593532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259355008"/>
        <c:crosses val="autoZero"/>
        <c:auto val="1"/>
        <c:lblAlgn val="ctr"/>
        <c:lblOffset val="100"/>
        <c:noMultiLvlLbl val="0"/>
      </c:catAx>
      <c:valAx>
        <c:axId val="259355008"/>
        <c:scaling>
          <c:orientation val="minMax"/>
        </c:scaling>
        <c:delete val="1"/>
        <c:axPos val="t"/>
        <c:numFmt formatCode="0%" sourceLinked="1"/>
        <c:majorTickMark val="none"/>
        <c:minorTickMark val="none"/>
        <c:tickLblPos val="nextTo"/>
        <c:crossAx val="25935321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18-34</c:v>
                </c:pt>
                <c:pt idx="1">
                  <c:v>35-54</c:v>
                </c:pt>
                <c:pt idx="2">
                  <c:v>55+</c:v>
                </c:pt>
              </c:strCache>
            </c:strRef>
          </c:cat>
          <c:val>
            <c:numRef>
              <c:f>Sheet1!$B$2:$B$4</c:f>
              <c:numCache>
                <c:formatCode>0%</c:formatCode>
                <c:ptCount val="3"/>
                <c:pt idx="0">
                  <c:v>0.33</c:v>
                </c:pt>
                <c:pt idx="1">
                  <c:v>0.49</c:v>
                </c:pt>
                <c:pt idx="2">
                  <c:v>0.18</c:v>
                </c:pt>
              </c:numCache>
            </c:numRef>
          </c:val>
          <c:extLst>
            <c:ext xmlns:c16="http://schemas.microsoft.com/office/drawing/2014/chart" uri="{C3380CC4-5D6E-409C-BE32-E72D297353CC}">
              <c16:uniqueId val="{00000000-CB20-4CFE-931B-6DA0C7AE3D91}"/>
            </c:ext>
          </c:extLst>
        </c:ser>
        <c:dLbls>
          <c:showLegendKey val="0"/>
          <c:showVal val="0"/>
          <c:showCatName val="0"/>
          <c:showSerName val="0"/>
          <c:showPercent val="0"/>
          <c:showBubbleSize val="0"/>
        </c:dLbls>
        <c:gapWidth val="182"/>
        <c:axId val="260075904"/>
        <c:axId val="260077440"/>
      </c:barChart>
      <c:catAx>
        <c:axId val="2600759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260077440"/>
        <c:crosses val="autoZero"/>
        <c:auto val="1"/>
        <c:lblAlgn val="ctr"/>
        <c:lblOffset val="100"/>
        <c:noMultiLvlLbl val="0"/>
      </c:catAx>
      <c:valAx>
        <c:axId val="260077440"/>
        <c:scaling>
          <c:orientation val="minMax"/>
        </c:scaling>
        <c:delete val="1"/>
        <c:axPos val="t"/>
        <c:numFmt formatCode="0%" sourceLinked="1"/>
        <c:majorTickMark val="none"/>
        <c:minorTickMark val="none"/>
        <c:tickLblPos val="nextTo"/>
        <c:crossAx val="26007590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3C4B8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Working full-time</c:v>
                </c:pt>
                <c:pt idx="1">
                  <c:v>Working part-time</c:v>
                </c:pt>
                <c:pt idx="2">
                  <c:v>Self-employed</c:v>
                </c:pt>
              </c:strCache>
            </c:strRef>
          </c:cat>
          <c:val>
            <c:numRef>
              <c:f>Sheet1!$B$2:$B$4</c:f>
              <c:numCache>
                <c:formatCode>0%</c:formatCode>
                <c:ptCount val="3"/>
                <c:pt idx="0">
                  <c:v>0.74</c:v>
                </c:pt>
                <c:pt idx="1">
                  <c:v>0.17</c:v>
                </c:pt>
                <c:pt idx="2">
                  <c:v>0.09</c:v>
                </c:pt>
              </c:numCache>
            </c:numRef>
          </c:val>
          <c:extLst>
            <c:ext xmlns:c16="http://schemas.microsoft.com/office/drawing/2014/chart" uri="{C3380CC4-5D6E-409C-BE32-E72D297353CC}">
              <c16:uniqueId val="{00000000-43EC-4E26-9002-C6D5704EC649}"/>
            </c:ext>
          </c:extLst>
        </c:ser>
        <c:dLbls>
          <c:showLegendKey val="0"/>
          <c:showVal val="0"/>
          <c:showCatName val="0"/>
          <c:showSerName val="0"/>
          <c:showPercent val="0"/>
          <c:showBubbleSize val="0"/>
        </c:dLbls>
        <c:gapWidth val="50"/>
        <c:axId val="255183104"/>
        <c:axId val="255338368"/>
      </c:barChart>
      <c:catAx>
        <c:axId val="255183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55338368"/>
        <c:crosses val="autoZero"/>
        <c:auto val="1"/>
        <c:lblAlgn val="ctr"/>
        <c:lblOffset val="100"/>
        <c:noMultiLvlLbl val="0"/>
      </c:catAx>
      <c:valAx>
        <c:axId val="255338368"/>
        <c:scaling>
          <c:orientation val="minMax"/>
          <c:max val="1"/>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5183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578405673458328"/>
          <c:y val="6.9678023205969981E-3"/>
          <c:w val="0.52357326885549882"/>
          <c:h val="0.94537417140597069"/>
        </c:manualLayout>
      </c:layout>
      <c:barChart>
        <c:barDir val="bar"/>
        <c:grouping val="clustered"/>
        <c:varyColors val="0"/>
        <c:ser>
          <c:idx val="0"/>
          <c:order val="0"/>
          <c:tx>
            <c:strRef>
              <c:f>Sheet1!$B$1</c:f>
              <c:strCache>
                <c:ptCount val="1"/>
                <c:pt idx="0">
                  <c:v>Column1</c:v>
                </c:pt>
              </c:strCache>
            </c:strRef>
          </c:tx>
          <c:spPr>
            <a:solidFill>
              <a:srgbClr val="3C4B8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Retail trade (selling to the public)</c:v>
                </c:pt>
                <c:pt idx="1">
                  <c:v>Construction (Industrial, Commercial, Institutional, Residential, or Engineering)</c:v>
                </c:pt>
                <c:pt idx="2">
                  <c:v>Manufacturing (anything being made or fabricated)</c:v>
                </c:pt>
                <c:pt idx="3">
                  <c:v>Health care and social assistance (hospitals, medical offices, social workers)</c:v>
                </c:pt>
                <c:pt idx="4">
                  <c:v>Government &amp; public administration</c:v>
                </c:pt>
                <c:pt idx="5">
                  <c:v>Transportation and warehousing (logistics, deliveries, etc.)</c:v>
                </c:pt>
                <c:pt idx="6">
                  <c:v>Finance and insurance (bank, insurance, financial services, etc.)</c:v>
                </c:pt>
                <c:pt idx="7">
                  <c:v>Educational services (teaching, educational support, etc.)</c:v>
                </c:pt>
                <c:pt idx="8">
                  <c:v>Information and cultural industries (IT, communications, performing arts, advertising, etc.)</c:v>
                </c:pt>
                <c:pt idx="9">
                  <c:v>Administrative and support, waste management and remediation (office admin, travel, cleaning, etc.)</c:v>
                </c:pt>
                <c:pt idx="10">
                  <c:v>Professional, scientific and technical services (architect, engineering, design, HR, advertising)</c:v>
                </c:pt>
                <c:pt idx="11">
                  <c:v>Accommodation and food services (hotels, catering, etc.)</c:v>
                </c:pt>
                <c:pt idx="12">
                  <c:v>Utilities (hydro, electricity, telecommunications, gas, etc.)</c:v>
                </c:pt>
                <c:pt idx="13">
                  <c:v>Wholesale trade (supplying to the retail trade)</c:v>
                </c:pt>
                <c:pt idx="14">
                  <c:v>Real estate and rental leasing (selling buying properties, property management, etc.)</c:v>
                </c:pt>
                <c:pt idx="15">
                  <c:v>Arts, entertainment and recreation (actors, stage professionals, sports coaches)</c:v>
                </c:pt>
                <c:pt idx="16">
                  <c:v>Agriculture, forestry, fishing and hunting</c:v>
                </c:pt>
                <c:pt idx="17">
                  <c:v>Mining, quarrying and oil and gas extraction</c:v>
                </c:pt>
                <c:pt idx="18">
                  <c:v>Other</c:v>
                </c:pt>
              </c:strCache>
            </c:strRef>
          </c:cat>
          <c:val>
            <c:numRef>
              <c:f>Sheet1!$B$2:$B$20</c:f>
              <c:numCache>
                <c:formatCode>0%</c:formatCode>
                <c:ptCount val="19"/>
                <c:pt idx="0">
                  <c:v>0.14000000000000001</c:v>
                </c:pt>
                <c:pt idx="1">
                  <c:v>0.08</c:v>
                </c:pt>
                <c:pt idx="2">
                  <c:v>0.08</c:v>
                </c:pt>
                <c:pt idx="3">
                  <c:v>0.08</c:v>
                </c:pt>
                <c:pt idx="4">
                  <c:v>0.08</c:v>
                </c:pt>
                <c:pt idx="5">
                  <c:v>0.06</c:v>
                </c:pt>
                <c:pt idx="6">
                  <c:v>0.06</c:v>
                </c:pt>
                <c:pt idx="7">
                  <c:v>0.06</c:v>
                </c:pt>
                <c:pt idx="8">
                  <c:v>0.04</c:v>
                </c:pt>
                <c:pt idx="9">
                  <c:v>0.04</c:v>
                </c:pt>
                <c:pt idx="10">
                  <c:v>0.03</c:v>
                </c:pt>
                <c:pt idx="11">
                  <c:v>0.03</c:v>
                </c:pt>
                <c:pt idx="12">
                  <c:v>0.02</c:v>
                </c:pt>
                <c:pt idx="13">
                  <c:v>0.02</c:v>
                </c:pt>
                <c:pt idx="14">
                  <c:v>0.02</c:v>
                </c:pt>
                <c:pt idx="15">
                  <c:v>0.02</c:v>
                </c:pt>
                <c:pt idx="16">
                  <c:v>0.01</c:v>
                </c:pt>
                <c:pt idx="17">
                  <c:v>0.01</c:v>
                </c:pt>
                <c:pt idx="18">
                  <c:v>0.1</c:v>
                </c:pt>
              </c:numCache>
            </c:numRef>
          </c:val>
          <c:extLst>
            <c:ext xmlns:c16="http://schemas.microsoft.com/office/drawing/2014/chart" uri="{C3380CC4-5D6E-409C-BE32-E72D297353CC}">
              <c16:uniqueId val="{00000000-CA07-4656-9741-AC6F34C1E180}"/>
            </c:ext>
          </c:extLst>
        </c:ser>
        <c:dLbls>
          <c:showLegendKey val="0"/>
          <c:showVal val="0"/>
          <c:showCatName val="0"/>
          <c:showSerName val="0"/>
          <c:showPercent val="0"/>
          <c:showBubbleSize val="0"/>
        </c:dLbls>
        <c:gapWidth val="50"/>
        <c:axId val="259597056"/>
        <c:axId val="259598592"/>
      </c:barChart>
      <c:catAx>
        <c:axId val="2595970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59598592"/>
        <c:crosses val="autoZero"/>
        <c:auto val="1"/>
        <c:lblAlgn val="ctr"/>
        <c:lblOffset val="100"/>
        <c:noMultiLvlLbl val="0"/>
      </c:catAx>
      <c:valAx>
        <c:axId val="259598592"/>
        <c:scaling>
          <c:orientation val="minMax"/>
          <c:max val="0.5"/>
        </c:scaling>
        <c:delete val="1"/>
        <c:axPos val="t"/>
        <c:numFmt formatCode="0%" sourceLinked="1"/>
        <c:majorTickMark val="none"/>
        <c:minorTickMark val="none"/>
        <c:tickLblPos val="none"/>
        <c:crossAx val="259597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271827782030396"/>
          <c:y val="3.171171697548221E-2"/>
          <c:w val="0.41028581264383301"/>
          <c:h val="0.93110419756200113"/>
        </c:manualLayout>
      </c:layout>
      <c:barChart>
        <c:barDir val="bar"/>
        <c:grouping val="clustered"/>
        <c:varyColors val="0"/>
        <c:ser>
          <c:idx val="0"/>
          <c:order val="0"/>
          <c:tx>
            <c:strRef>
              <c:f>Sheet1!$B$1</c:f>
              <c:strCache>
                <c:ptCount val="1"/>
                <c:pt idx="0">
                  <c:v>Column1</c:v>
                </c:pt>
              </c:strCache>
            </c:strRef>
          </c:tx>
          <c:spPr>
            <a:solidFill>
              <a:srgbClr val="3C4B8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Less than 1 year </c:v>
                </c:pt>
                <c:pt idx="1">
                  <c:v>1 year</c:v>
                </c:pt>
                <c:pt idx="2">
                  <c:v>2 years</c:v>
                </c:pt>
                <c:pt idx="3">
                  <c:v>3 years</c:v>
                </c:pt>
                <c:pt idx="4">
                  <c:v>4 years</c:v>
                </c:pt>
                <c:pt idx="5">
                  <c:v>5 years</c:v>
                </c:pt>
                <c:pt idx="6">
                  <c:v>6 years</c:v>
                </c:pt>
                <c:pt idx="7">
                  <c:v>7 years</c:v>
                </c:pt>
                <c:pt idx="8">
                  <c:v>8 years</c:v>
                </c:pt>
                <c:pt idx="9">
                  <c:v>9 years</c:v>
                </c:pt>
                <c:pt idx="10">
                  <c:v>10 years</c:v>
                </c:pt>
                <c:pt idx="11">
                  <c:v>More than 10 years</c:v>
                </c:pt>
              </c:strCache>
            </c:strRef>
          </c:cat>
          <c:val>
            <c:numRef>
              <c:f>Sheet1!$B$2:$B$13</c:f>
              <c:numCache>
                <c:formatCode>0%</c:formatCode>
                <c:ptCount val="12"/>
                <c:pt idx="0">
                  <c:v>0.08</c:v>
                </c:pt>
                <c:pt idx="1">
                  <c:v>7.0000000000000007E-2</c:v>
                </c:pt>
                <c:pt idx="2">
                  <c:v>0.09</c:v>
                </c:pt>
                <c:pt idx="3">
                  <c:v>0.08</c:v>
                </c:pt>
                <c:pt idx="4">
                  <c:v>7.0000000000000007E-2</c:v>
                </c:pt>
                <c:pt idx="5">
                  <c:v>7.0000000000000007E-2</c:v>
                </c:pt>
                <c:pt idx="6">
                  <c:v>0.06</c:v>
                </c:pt>
                <c:pt idx="7">
                  <c:v>0.02</c:v>
                </c:pt>
                <c:pt idx="8">
                  <c:v>0.03</c:v>
                </c:pt>
                <c:pt idx="9">
                  <c:v>0.02</c:v>
                </c:pt>
                <c:pt idx="10">
                  <c:v>0.04</c:v>
                </c:pt>
                <c:pt idx="11">
                  <c:v>0.37</c:v>
                </c:pt>
              </c:numCache>
            </c:numRef>
          </c:val>
          <c:extLst>
            <c:ext xmlns:c16="http://schemas.microsoft.com/office/drawing/2014/chart" uri="{C3380CC4-5D6E-409C-BE32-E72D297353CC}">
              <c16:uniqueId val="{00000000-CA07-4656-9741-AC6F34C1E180}"/>
            </c:ext>
          </c:extLst>
        </c:ser>
        <c:dLbls>
          <c:showLegendKey val="0"/>
          <c:showVal val="0"/>
          <c:showCatName val="0"/>
          <c:showSerName val="0"/>
          <c:showPercent val="0"/>
          <c:showBubbleSize val="0"/>
        </c:dLbls>
        <c:gapWidth val="50"/>
        <c:axId val="260187648"/>
        <c:axId val="260189184"/>
      </c:barChart>
      <c:catAx>
        <c:axId val="260187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60189184"/>
        <c:crosses val="autoZero"/>
        <c:auto val="1"/>
        <c:lblAlgn val="ctr"/>
        <c:lblOffset val="100"/>
        <c:noMultiLvlLbl val="0"/>
      </c:catAx>
      <c:valAx>
        <c:axId val="260189184"/>
        <c:scaling>
          <c:orientation val="minMax"/>
          <c:max val="1"/>
        </c:scaling>
        <c:delete val="1"/>
        <c:axPos val="t"/>
        <c:numFmt formatCode="0%" sourceLinked="1"/>
        <c:majorTickMark val="none"/>
        <c:minorTickMark val="none"/>
        <c:tickLblPos val="none"/>
        <c:crossAx val="260187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430205811238912E-2"/>
          <c:y val="2.8921046518966546E-2"/>
          <c:w val="0.94556976757995748"/>
          <c:h val="0.90315249338233927"/>
        </c:manualLayout>
      </c:layout>
      <c:barChart>
        <c:barDir val="bar"/>
        <c:grouping val="clustered"/>
        <c:varyColors val="0"/>
        <c:ser>
          <c:idx val="0"/>
          <c:order val="0"/>
          <c:tx>
            <c:strRef>
              <c:f>Sheet1!$B$1</c:f>
              <c:strCache>
                <c:ptCount val="1"/>
                <c:pt idx="0">
                  <c:v>2018 Total</c:v>
                </c:pt>
              </c:strCache>
            </c:strRef>
          </c:tx>
          <c:spPr>
            <a:solidFill>
              <a:srgbClr val="3C4B8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Another 10% pay raise on top of the 10% already offered</c:v>
                </c:pt>
                <c:pt idx="1">
                  <c:v>A guarantee you could move back to your current role after 2 years with relocation assistance if you choose to do so</c:v>
                </c:pt>
                <c:pt idx="2">
                  <c:v>Provide temporary housing until permanent housing is available</c:v>
                </c:pt>
                <c:pt idx="3">
                  <c:v>A trip to visit the city before the assignment so I see what the city is like, paid for by my employer</c:v>
                </c:pt>
                <c:pt idx="4">
                  <c:v>Assistance for your spouse/partner to obtain employment in the new city</c:v>
                </c:pt>
                <c:pt idx="5">
                  <c:v>Another week of vacation</c:v>
                </c:pt>
                <c:pt idx="6">
                  <c:v>A onetime relocation allowance equivalent to 5% of your gross salary to cover incidental household expenses</c:v>
                </c:pt>
                <c:pt idx="7">
                  <c:v>A monthly car allowance</c:v>
                </c:pt>
                <c:pt idx="8">
                  <c:v>If you own a house/condo, provide a sale or lease agent and would pay the difference in market value if sold at a loss</c:v>
                </c:pt>
                <c:pt idx="9">
                  <c:v>Education courses to upgrade your skills</c:v>
                </c:pt>
                <c:pt idx="10">
                  <c:v>Pay for pet(s) to be shipped to new address</c:v>
                </c:pt>
                <c:pt idx="11">
                  <c:v>Paid language training if necessary</c:v>
                </c:pt>
                <c:pt idx="12">
                  <c:v>Provide relocation consultant for home and/or school search</c:v>
                </c:pt>
              </c:strCache>
            </c:strRef>
          </c:cat>
          <c:val>
            <c:numRef>
              <c:f>Sheet1!$B$2:$B$14</c:f>
              <c:numCache>
                <c:formatCode>0%</c:formatCode>
                <c:ptCount val="13"/>
                <c:pt idx="0">
                  <c:v>0.45</c:v>
                </c:pt>
                <c:pt idx="1">
                  <c:v>0.43</c:v>
                </c:pt>
                <c:pt idx="2">
                  <c:v>0.3</c:v>
                </c:pt>
                <c:pt idx="3">
                  <c:v>0.28000000000000003</c:v>
                </c:pt>
                <c:pt idx="4">
                  <c:v>0.26</c:v>
                </c:pt>
                <c:pt idx="5">
                  <c:v>0.21</c:v>
                </c:pt>
                <c:pt idx="6">
                  <c:v>0.2</c:v>
                </c:pt>
                <c:pt idx="7">
                  <c:v>0.19</c:v>
                </c:pt>
                <c:pt idx="8">
                  <c:v>0.18</c:v>
                </c:pt>
                <c:pt idx="9">
                  <c:v>0.1</c:v>
                </c:pt>
                <c:pt idx="10">
                  <c:v>0.09</c:v>
                </c:pt>
                <c:pt idx="11">
                  <c:v>0.08</c:v>
                </c:pt>
                <c:pt idx="12">
                  <c:v>7.0000000000000007E-2</c:v>
                </c:pt>
              </c:numCache>
            </c:numRef>
          </c:val>
          <c:extLst>
            <c:ext xmlns:c16="http://schemas.microsoft.com/office/drawing/2014/chart" uri="{C3380CC4-5D6E-409C-BE32-E72D297353CC}">
              <c16:uniqueId val="{00000000-030D-44CB-84D2-E23BC78FF33A}"/>
            </c:ext>
          </c:extLst>
        </c:ser>
        <c:dLbls>
          <c:showLegendKey val="0"/>
          <c:showVal val="0"/>
          <c:showCatName val="0"/>
          <c:showSerName val="0"/>
          <c:showPercent val="0"/>
          <c:showBubbleSize val="0"/>
        </c:dLbls>
        <c:gapWidth val="50"/>
        <c:axId val="157438336"/>
        <c:axId val="157439872"/>
      </c:barChart>
      <c:catAx>
        <c:axId val="157438336"/>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7439872"/>
        <c:crosses val="autoZero"/>
        <c:auto val="1"/>
        <c:lblAlgn val="ctr"/>
        <c:lblOffset val="100"/>
        <c:noMultiLvlLbl val="0"/>
      </c:catAx>
      <c:valAx>
        <c:axId val="157439872"/>
        <c:scaling>
          <c:orientation val="minMax"/>
          <c:max val="1"/>
        </c:scaling>
        <c:delete val="1"/>
        <c:axPos val="t"/>
        <c:numFmt formatCode="0%" sourceLinked="1"/>
        <c:majorTickMark val="none"/>
        <c:minorTickMark val="none"/>
        <c:tickLblPos val="none"/>
        <c:crossAx val="157438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430205811238912E-2"/>
          <c:y val="2.8921046518966546E-2"/>
          <c:w val="0.94556976757995748"/>
          <c:h val="0.90315249338233927"/>
        </c:manualLayout>
      </c:layout>
      <c:barChart>
        <c:barDir val="bar"/>
        <c:grouping val="clustered"/>
        <c:varyColors val="0"/>
        <c:ser>
          <c:idx val="0"/>
          <c:order val="0"/>
          <c:tx>
            <c:strRef>
              <c:f>Sheet1!$B$1</c:f>
              <c:strCache>
                <c:ptCount val="1"/>
                <c:pt idx="0">
                  <c:v>2018 Total</c:v>
                </c:pt>
              </c:strCache>
            </c:strRef>
          </c:tx>
          <c:spPr>
            <a:solidFill>
              <a:srgbClr val="3C4B8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en-US" sz="1100" b="1" i="0" u="none" strike="noStrike" kern="1200" baseline="0">
                    <a:solidFill>
                      <a:srgbClr val="222223">
                        <a:lumMod val="75000"/>
                        <a:lumOff val="25000"/>
                      </a:srgb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A 10% pay raise on top of the 10% already offered</c:v>
                </c:pt>
                <c:pt idx="1">
                  <c:v>A guarantee that you could move back to your current role after 2 years with further relocation assistance</c:v>
                </c:pt>
                <c:pt idx="2">
                  <c:v>Provide temporary housing until permanent housing is available</c:v>
                </c:pt>
                <c:pt idx="3">
                  <c:v>Assistance for your spouse/partner to obtain employment in the new city</c:v>
                </c:pt>
                <c:pt idx="4">
                  <c:v>A trip to visit the city before the assignment so I see what the city is like, paid for by my employer</c:v>
                </c:pt>
                <c:pt idx="5">
                  <c:v>A onetime relocation allowance equivalent to 5% of your gross salary to cover incidental household expenses</c:v>
                </c:pt>
                <c:pt idx="6">
                  <c:v>Another week of vacation</c:v>
                </c:pt>
                <c:pt idx="7">
                  <c:v>If you own a house/condo, would provide a sale or lease agent and would pay the difference in market value if sold at a loss or to lease/rent your current home</c:v>
                </c:pt>
                <c:pt idx="8">
                  <c:v>A monthly car allowance</c:v>
                </c:pt>
                <c:pt idx="9">
                  <c:v>The main language spoken in the city of the new job is the same as my own</c:v>
                </c:pt>
                <c:pt idx="10">
                  <c:v>Education courses to upgrade your skills</c:v>
                </c:pt>
                <c:pt idx="11">
                  <c:v>Would pay for pet(s) to be shipped to new address</c:v>
                </c:pt>
                <c:pt idx="12">
                  <c:v>Provide assistance getting provincial accreditation for your profession</c:v>
                </c:pt>
                <c:pt idx="13">
                  <c:v>Paid language training if necessary</c:v>
                </c:pt>
                <c:pt idx="14">
                  <c:v>Provide relocation consultant for home and school search</c:v>
                </c:pt>
                <c:pt idx="15">
                  <c:v>Would cover for loss on sale of auto's (up to a maximum two auto's)</c:v>
                </c:pt>
              </c:strCache>
            </c:strRef>
          </c:cat>
          <c:val>
            <c:numRef>
              <c:f>Sheet1!$B$2:$B$17</c:f>
              <c:numCache>
                <c:formatCode>0%</c:formatCode>
                <c:ptCount val="16"/>
                <c:pt idx="0">
                  <c:v>0.44</c:v>
                </c:pt>
                <c:pt idx="1">
                  <c:v>0.38</c:v>
                </c:pt>
                <c:pt idx="2">
                  <c:v>0.25</c:v>
                </c:pt>
                <c:pt idx="3">
                  <c:v>0.22</c:v>
                </c:pt>
                <c:pt idx="4">
                  <c:v>0.21</c:v>
                </c:pt>
                <c:pt idx="5">
                  <c:v>0.2</c:v>
                </c:pt>
                <c:pt idx="6">
                  <c:v>0.2</c:v>
                </c:pt>
                <c:pt idx="7">
                  <c:v>0.19</c:v>
                </c:pt>
                <c:pt idx="8">
                  <c:v>0.15</c:v>
                </c:pt>
                <c:pt idx="9">
                  <c:v>0.12</c:v>
                </c:pt>
                <c:pt idx="10">
                  <c:v>0.09</c:v>
                </c:pt>
                <c:pt idx="11">
                  <c:v>0.09</c:v>
                </c:pt>
                <c:pt idx="12">
                  <c:v>0.09</c:v>
                </c:pt>
                <c:pt idx="13">
                  <c:v>0.08</c:v>
                </c:pt>
                <c:pt idx="14">
                  <c:v>0.06</c:v>
                </c:pt>
                <c:pt idx="15">
                  <c:v>0.06</c:v>
                </c:pt>
              </c:numCache>
            </c:numRef>
          </c:val>
          <c:extLst>
            <c:ext xmlns:c16="http://schemas.microsoft.com/office/drawing/2014/chart" uri="{C3380CC4-5D6E-409C-BE32-E72D297353CC}">
              <c16:uniqueId val="{00000000-030D-44CB-84D2-E23BC78FF33A}"/>
            </c:ext>
          </c:extLst>
        </c:ser>
        <c:dLbls>
          <c:showLegendKey val="0"/>
          <c:showVal val="0"/>
          <c:showCatName val="0"/>
          <c:showSerName val="0"/>
          <c:showPercent val="0"/>
          <c:showBubbleSize val="0"/>
        </c:dLbls>
        <c:gapWidth val="50"/>
        <c:axId val="157389568"/>
        <c:axId val="157391104"/>
      </c:barChart>
      <c:catAx>
        <c:axId val="15738956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7391104"/>
        <c:crosses val="autoZero"/>
        <c:auto val="1"/>
        <c:lblAlgn val="ctr"/>
        <c:lblOffset val="100"/>
        <c:noMultiLvlLbl val="0"/>
      </c:catAx>
      <c:valAx>
        <c:axId val="157391104"/>
        <c:scaling>
          <c:orientation val="minMax"/>
          <c:max val="1"/>
        </c:scaling>
        <c:delete val="1"/>
        <c:axPos val="t"/>
        <c:numFmt formatCode="0%" sourceLinked="1"/>
        <c:majorTickMark val="none"/>
        <c:minorTickMark val="none"/>
        <c:tickLblPos val="none"/>
        <c:crossAx val="157389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57839380882605"/>
          <c:y val="2.8921046518966546E-2"/>
          <c:w val="0.77799972803948614"/>
          <c:h val="0.92563159466551459"/>
        </c:manualLayout>
      </c:layout>
      <c:barChart>
        <c:barDir val="bar"/>
        <c:grouping val="percentStacked"/>
        <c:varyColors val="0"/>
        <c:ser>
          <c:idx val="0"/>
          <c:order val="0"/>
          <c:tx>
            <c:strRef>
              <c:f>Sheet1!$B$1</c:f>
              <c:strCache>
                <c:ptCount val="1"/>
                <c:pt idx="0">
                  <c:v>Highly important (1, 2, 3)</c:v>
                </c:pt>
              </c:strCache>
            </c:strRef>
          </c:tx>
          <c:spPr>
            <a:solidFill>
              <a:srgbClr val="3C4B8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Allow an employer to provide me with a tax free housing allowance for up to 6 months to allow me to resettle in the new location</c:v>
                </c:pt>
                <c:pt idx="1">
                  <c:v>Ability for my employer to provide a non-taxable interest free loan of up to $100,000 for the purchase of a home in the new location</c:v>
                </c:pt>
                <c:pt idx="2">
                  <c:v>Provide a tax credit for the costs incurred in traveling to a location in order to obtain employment </c:v>
                </c:pt>
                <c:pt idx="3">
                  <c:v>Provide the ability to write off mortgage interest for up to 24 months on the housing cost differential between the home in the new location and your current home</c:v>
                </c:pt>
                <c:pt idx="4">
                  <c:v>Allow a tax deduction for duplicate housing costs to a maximum of $10,000 per year for up to two years</c:v>
                </c:pt>
                <c:pt idx="5">
                  <c:v>Increase the level of the non-taxable allowance for incidental moving expenses from $650 to at least one month of my salary</c:v>
                </c:pt>
                <c:pt idx="6">
                  <c:v>Provide a tax deduction for the full costs incurred in retraining for a spouse/partner to obtain employment in the new location for up to one year</c:v>
                </c:pt>
                <c:pt idx="7">
                  <c:v>Provide a tax deduction in order to obtain professional licensing/certification in an occupation in the new location</c:v>
                </c:pt>
                <c:pt idx="8">
                  <c:v>Provide a tax deduction for the full cost of child and elder care for up to one year from the date of the transfer to the new location</c:v>
                </c:pt>
              </c:strCache>
            </c:strRef>
          </c:cat>
          <c:val>
            <c:numRef>
              <c:f>Sheet1!$B$2:$B$10</c:f>
              <c:numCache>
                <c:formatCode>0%</c:formatCode>
                <c:ptCount val="9"/>
                <c:pt idx="0">
                  <c:v>0.51</c:v>
                </c:pt>
                <c:pt idx="1">
                  <c:v>0.39</c:v>
                </c:pt>
                <c:pt idx="2">
                  <c:v>0.38</c:v>
                </c:pt>
                <c:pt idx="3">
                  <c:v>0.37</c:v>
                </c:pt>
                <c:pt idx="4">
                  <c:v>0.36</c:v>
                </c:pt>
                <c:pt idx="5">
                  <c:v>0.31</c:v>
                </c:pt>
                <c:pt idx="6">
                  <c:v>0.29000000000000004</c:v>
                </c:pt>
                <c:pt idx="7">
                  <c:v>0.21</c:v>
                </c:pt>
                <c:pt idx="8">
                  <c:v>0.19</c:v>
                </c:pt>
              </c:numCache>
            </c:numRef>
          </c:val>
          <c:extLst>
            <c:ext xmlns:c16="http://schemas.microsoft.com/office/drawing/2014/chart" uri="{C3380CC4-5D6E-409C-BE32-E72D297353CC}">
              <c16:uniqueId val="{00000000-AB9F-4641-AAF4-659EFE93C89A}"/>
            </c:ext>
          </c:extLst>
        </c:ser>
        <c:ser>
          <c:idx val="1"/>
          <c:order val="1"/>
          <c:tx>
            <c:strRef>
              <c:f>Sheet1!$C$1</c:f>
              <c:strCache>
                <c:ptCount val="1"/>
                <c:pt idx="0">
                  <c:v>(4, 5, 6)</c:v>
                </c:pt>
              </c:strCache>
            </c:strRef>
          </c:tx>
          <c:spPr>
            <a:solidFill>
              <a:srgbClr val="3C4B82">
                <a:alpha val="54902"/>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Allow an employer to provide me with a tax free housing allowance for up to 6 months to allow me to resettle in the new location</c:v>
                </c:pt>
                <c:pt idx="1">
                  <c:v>Ability for my employer to provide a non-taxable interest free loan of up to $100,000 for the purchase of a home in the new location</c:v>
                </c:pt>
                <c:pt idx="2">
                  <c:v>Provide a tax credit for the costs incurred in traveling to a location in order to obtain employment </c:v>
                </c:pt>
                <c:pt idx="3">
                  <c:v>Provide the ability to write off mortgage interest for up to 24 months on the housing cost differential between the home in the new location and your current home</c:v>
                </c:pt>
                <c:pt idx="4">
                  <c:v>Allow a tax deduction for duplicate housing costs to a maximum of $10,000 per year for up to two years</c:v>
                </c:pt>
                <c:pt idx="5">
                  <c:v>Increase the level of the non-taxable allowance for incidental moving expenses from $650 to at least one month of my salary</c:v>
                </c:pt>
                <c:pt idx="6">
                  <c:v>Provide a tax deduction for the full costs incurred in retraining for a spouse/partner to obtain employment in the new location for up to one year</c:v>
                </c:pt>
                <c:pt idx="7">
                  <c:v>Provide a tax deduction in order to obtain professional licensing/certification in an occupation in the new location</c:v>
                </c:pt>
                <c:pt idx="8">
                  <c:v>Provide a tax deduction for the full cost of child and elder care for up to one year from the date of the transfer to the new location</c:v>
                </c:pt>
              </c:strCache>
            </c:strRef>
          </c:cat>
          <c:val>
            <c:numRef>
              <c:f>Sheet1!$C$2:$C$10</c:f>
              <c:numCache>
                <c:formatCode>0%</c:formatCode>
                <c:ptCount val="9"/>
                <c:pt idx="0">
                  <c:v>0.30000000000000004</c:v>
                </c:pt>
                <c:pt idx="1">
                  <c:v>0.31</c:v>
                </c:pt>
                <c:pt idx="2">
                  <c:v>0.38</c:v>
                </c:pt>
                <c:pt idx="3">
                  <c:v>0.33999999999999997</c:v>
                </c:pt>
                <c:pt idx="4">
                  <c:v>0.36</c:v>
                </c:pt>
                <c:pt idx="5">
                  <c:v>0.41000000000000003</c:v>
                </c:pt>
                <c:pt idx="6">
                  <c:v>0.35</c:v>
                </c:pt>
                <c:pt idx="7">
                  <c:v>0.34</c:v>
                </c:pt>
                <c:pt idx="8">
                  <c:v>0.26</c:v>
                </c:pt>
              </c:numCache>
            </c:numRef>
          </c:val>
          <c:extLst>
            <c:ext xmlns:c16="http://schemas.microsoft.com/office/drawing/2014/chart" uri="{C3380CC4-5D6E-409C-BE32-E72D297353CC}">
              <c16:uniqueId val="{00000000-852C-444A-B704-9B600F200EAF}"/>
            </c:ext>
          </c:extLst>
        </c:ser>
        <c:ser>
          <c:idx val="2"/>
          <c:order val="2"/>
          <c:tx>
            <c:strRef>
              <c:f>Sheet1!$D$1</c:f>
              <c:strCache>
                <c:ptCount val="1"/>
                <c:pt idx="0">
                  <c:v>Less important (7, 8, 9)</c:v>
                </c:pt>
              </c:strCache>
            </c:strRef>
          </c:tx>
          <c:spPr>
            <a:solidFill>
              <a:srgbClr val="3C4B82">
                <a:alpha val="2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90000"/>
                        <a:lumOff val="1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Allow an employer to provide me with a tax free housing allowance for up to 6 months to allow me to resettle in the new location</c:v>
                </c:pt>
                <c:pt idx="1">
                  <c:v>Ability for my employer to provide a non-taxable interest free loan of up to $100,000 for the purchase of a home in the new location</c:v>
                </c:pt>
                <c:pt idx="2">
                  <c:v>Provide a tax credit for the costs incurred in traveling to a location in order to obtain employment </c:v>
                </c:pt>
                <c:pt idx="3">
                  <c:v>Provide the ability to write off mortgage interest for up to 24 months on the housing cost differential between the home in the new location and your current home</c:v>
                </c:pt>
                <c:pt idx="4">
                  <c:v>Allow a tax deduction for duplicate housing costs to a maximum of $10,000 per year for up to two years</c:v>
                </c:pt>
                <c:pt idx="5">
                  <c:v>Increase the level of the non-taxable allowance for incidental moving expenses from $650 to at least one month of my salary</c:v>
                </c:pt>
                <c:pt idx="6">
                  <c:v>Provide a tax deduction for the full costs incurred in retraining for a spouse/partner to obtain employment in the new location for up to one year</c:v>
                </c:pt>
                <c:pt idx="7">
                  <c:v>Provide a tax deduction in order to obtain professional licensing/certification in an occupation in the new location</c:v>
                </c:pt>
                <c:pt idx="8">
                  <c:v>Provide a tax deduction for the full cost of child and elder care for up to one year from the date of the transfer to the new location</c:v>
                </c:pt>
              </c:strCache>
            </c:strRef>
          </c:cat>
          <c:val>
            <c:numRef>
              <c:f>Sheet1!$D$2:$D$10</c:f>
              <c:numCache>
                <c:formatCode>0%</c:formatCode>
                <c:ptCount val="9"/>
                <c:pt idx="0">
                  <c:v>0.2</c:v>
                </c:pt>
                <c:pt idx="1">
                  <c:v>0.30000000000000004</c:v>
                </c:pt>
                <c:pt idx="2">
                  <c:v>0.25</c:v>
                </c:pt>
                <c:pt idx="3">
                  <c:v>0.29000000000000004</c:v>
                </c:pt>
                <c:pt idx="4">
                  <c:v>0.28000000000000003</c:v>
                </c:pt>
                <c:pt idx="5">
                  <c:v>0.27</c:v>
                </c:pt>
                <c:pt idx="6">
                  <c:v>0.36</c:v>
                </c:pt>
                <c:pt idx="7">
                  <c:v>0.46</c:v>
                </c:pt>
                <c:pt idx="8">
                  <c:v>0.56000000000000005</c:v>
                </c:pt>
              </c:numCache>
            </c:numRef>
          </c:val>
          <c:extLst>
            <c:ext xmlns:c16="http://schemas.microsoft.com/office/drawing/2014/chart" uri="{C3380CC4-5D6E-409C-BE32-E72D297353CC}">
              <c16:uniqueId val="{00000001-852C-444A-B704-9B600F200EAF}"/>
            </c:ext>
          </c:extLst>
        </c:ser>
        <c:dLbls>
          <c:showLegendKey val="0"/>
          <c:showVal val="0"/>
          <c:showCatName val="0"/>
          <c:showSerName val="0"/>
          <c:showPercent val="0"/>
          <c:showBubbleSize val="0"/>
        </c:dLbls>
        <c:gapWidth val="50"/>
        <c:overlap val="100"/>
        <c:axId val="163633024"/>
        <c:axId val="163634560"/>
      </c:barChart>
      <c:catAx>
        <c:axId val="163633024"/>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63634560"/>
        <c:crosses val="autoZero"/>
        <c:auto val="1"/>
        <c:lblAlgn val="ctr"/>
        <c:lblOffset val="100"/>
        <c:noMultiLvlLbl val="0"/>
      </c:catAx>
      <c:valAx>
        <c:axId val="163634560"/>
        <c:scaling>
          <c:orientation val="minMax"/>
          <c:max val="1"/>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633024"/>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19658791957113114"/>
          <c:y val="2.3149500888292369E-4"/>
          <c:w val="0.77619221464209698"/>
          <c:h val="4.94191027987464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430205811238912E-2"/>
          <c:y val="2.8921046518966546E-2"/>
          <c:w val="0.94556976757995748"/>
          <c:h val="0.90315249338233927"/>
        </c:manualLayout>
      </c:layout>
      <c:barChart>
        <c:barDir val="bar"/>
        <c:grouping val="clustered"/>
        <c:varyColors val="0"/>
        <c:ser>
          <c:idx val="0"/>
          <c:order val="0"/>
          <c:tx>
            <c:strRef>
              <c:f>Sheet1!$B$1</c:f>
              <c:strCache>
                <c:ptCount val="1"/>
                <c:pt idx="0">
                  <c:v>2018 Total</c:v>
                </c:pt>
              </c:strCache>
            </c:strRef>
          </c:tx>
          <c:spPr>
            <a:solidFill>
              <a:srgbClr val="3C4B8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Ability for my employer to provide a non-taxable interest free loan of up to $100,000 for the purchase of a home in the new location</c:v>
                </c:pt>
                <c:pt idx="1">
                  <c:v>Allow an employer to provide me with a tax-free housing allowance for up to 6 months to me to resettle in the new location</c:v>
                </c:pt>
                <c:pt idx="2">
                  <c:v>Allow a tax deduction for duplicate housing costs to a maximum of $10,000 per year for up to two years</c:v>
                </c:pt>
                <c:pt idx="3">
                  <c:v>Provide the ability to write off mortgage interest for up to 24 months on the housing cost differential between the home in the new location (that is of equivalent size and quality to my current home) and your current home</c:v>
                </c:pt>
                <c:pt idx="4">
                  <c:v>Provide a tax deduction for the full costs incurred in retraining for a spouse/partner to obtain employment in the new location for up to one year</c:v>
                </c:pt>
                <c:pt idx="5">
                  <c:v>Provide a tax credit for the costs incurred in traveling to a location in order to obtain employment</c:v>
                </c:pt>
                <c:pt idx="6">
                  <c:v>Increase the level of the non-taxable allowance for incidental moving expenses from $650 to at least one month of my salary</c:v>
                </c:pt>
                <c:pt idx="7">
                  <c:v>Provide a tax deduction for the full cost of child and elder care for up to one year from the date of the transfer to the new location</c:v>
                </c:pt>
                <c:pt idx="8">
                  <c:v>Provide a tax deduction in order to obtain professional licensing/certification in an occupation in the new location</c:v>
                </c:pt>
              </c:strCache>
            </c:strRef>
          </c:cat>
          <c:val>
            <c:numRef>
              <c:f>Sheet1!$B$2:$B$10</c:f>
              <c:numCache>
                <c:formatCode>0%</c:formatCode>
                <c:ptCount val="9"/>
                <c:pt idx="0">
                  <c:v>0.2</c:v>
                </c:pt>
                <c:pt idx="1">
                  <c:v>0.2</c:v>
                </c:pt>
                <c:pt idx="2">
                  <c:v>0.11</c:v>
                </c:pt>
                <c:pt idx="3">
                  <c:v>0.1</c:v>
                </c:pt>
                <c:pt idx="4">
                  <c:v>0.09</c:v>
                </c:pt>
                <c:pt idx="5">
                  <c:v>0.09</c:v>
                </c:pt>
                <c:pt idx="6">
                  <c:v>0.08</c:v>
                </c:pt>
                <c:pt idx="7">
                  <c:v>7.0000000000000007E-2</c:v>
                </c:pt>
                <c:pt idx="8">
                  <c:v>0.06</c:v>
                </c:pt>
              </c:numCache>
            </c:numRef>
          </c:val>
          <c:extLst>
            <c:ext xmlns:c16="http://schemas.microsoft.com/office/drawing/2014/chart" uri="{C3380CC4-5D6E-409C-BE32-E72D297353CC}">
              <c16:uniqueId val="{00000000-030D-44CB-84D2-E23BC78FF33A}"/>
            </c:ext>
          </c:extLst>
        </c:ser>
        <c:dLbls>
          <c:showLegendKey val="0"/>
          <c:showVal val="0"/>
          <c:showCatName val="0"/>
          <c:showSerName val="0"/>
          <c:showPercent val="0"/>
          <c:showBubbleSize val="0"/>
        </c:dLbls>
        <c:gapWidth val="50"/>
        <c:axId val="163942784"/>
        <c:axId val="163944320"/>
      </c:barChart>
      <c:catAx>
        <c:axId val="163942784"/>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63944320"/>
        <c:crosses val="autoZero"/>
        <c:auto val="1"/>
        <c:lblAlgn val="ctr"/>
        <c:lblOffset val="100"/>
        <c:noMultiLvlLbl val="0"/>
      </c:catAx>
      <c:valAx>
        <c:axId val="163944320"/>
        <c:scaling>
          <c:orientation val="minMax"/>
          <c:max val="1"/>
        </c:scaling>
        <c:delete val="1"/>
        <c:axPos val="t"/>
        <c:numFmt formatCode="0%" sourceLinked="1"/>
        <c:majorTickMark val="none"/>
        <c:minorTickMark val="none"/>
        <c:tickLblPos val="none"/>
        <c:crossAx val="163942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430205811238912E-2"/>
          <c:y val="2.8921046518966546E-2"/>
          <c:w val="0.94556976757995748"/>
          <c:h val="0.90315249338233927"/>
        </c:manualLayout>
      </c:layout>
      <c:barChart>
        <c:barDir val="bar"/>
        <c:grouping val="clustered"/>
        <c:varyColors val="0"/>
        <c:ser>
          <c:idx val="0"/>
          <c:order val="0"/>
          <c:tx>
            <c:strRef>
              <c:f>Sheet1!$B$1</c:f>
              <c:strCache>
                <c:ptCount val="1"/>
                <c:pt idx="0">
                  <c:v>2018 Total</c:v>
                </c:pt>
              </c:strCache>
            </c:strRef>
          </c:tx>
          <c:spPr>
            <a:solidFill>
              <a:srgbClr val="3C4B8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Allow an employer to provide me with a tax-free housing allowance for up to 6 months to me to resettle in the new location</c:v>
                </c:pt>
                <c:pt idx="1">
                  <c:v>Ability for my employer to provide a non-taxable interest free loan of up to $100,000 for the purchase of a home in the new location</c:v>
                </c:pt>
                <c:pt idx="2">
                  <c:v>Provide the ability to write off mortgage interest for up to 24 months on the housing cost differential between the home in the new location (that is of equivalent size and quality to my current home) and your current home</c:v>
                </c:pt>
                <c:pt idx="3">
                  <c:v>Allow a tax deduction for duplicate housing costs to a maximum of $10,000 per year for up to two years</c:v>
                </c:pt>
                <c:pt idx="4">
                  <c:v>Provide a tax deduction for the full costs incurred in retraining for a spouse/partner to obtain employment in the new location for up to one year</c:v>
                </c:pt>
                <c:pt idx="5">
                  <c:v>Increase the level of the non-taxable allowance for incidental moving expenses from $650 to at least one month of my salary</c:v>
                </c:pt>
                <c:pt idx="6">
                  <c:v>Provide a tax credit for the costs incurred in traveling to a location in order to obtain employment</c:v>
                </c:pt>
                <c:pt idx="7">
                  <c:v>Provide a tax deduction for the full cost of child and elder care for up to one year from the date of the transfer to the new location</c:v>
                </c:pt>
                <c:pt idx="8">
                  <c:v>Provide a tax deduction in order to obtain professional licensing/certification in an occupation in the new location</c:v>
                </c:pt>
              </c:strCache>
            </c:strRef>
          </c:cat>
          <c:val>
            <c:numRef>
              <c:f>Sheet1!$B$2:$B$10</c:f>
              <c:numCache>
                <c:formatCode>0%</c:formatCode>
                <c:ptCount val="9"/>
                <c:pt idx="0">
                  <c:v>0.19</c:v>
                </c:pt>
                <c:pt idx="1">
                  <c:v>0.17</c:v>
                </c:pt>
                <c:pt idx="2">
                  <c:v>0.13</c:v>
                </c:pt>
                <c:pt idx="3">
                  <c:v>0.13</c:v>
                </c:pt>
                <c:pt idx="4">
                  <c:v>0.1</c:v>
                </c:pt>
                <c:pt idx="5">
                  <c:v>0.09</c:v>
                </c:pt>
                <c:pt idx="6">
                  <c:v>0.08</c:v>
                </c:pt>
                <c:pt idx="7">
                  <c:v>0.06</c:v>
                </c:pt>
                <c:pt idx="8">
                  <c:v>0.05</c:v>
                </c:pt>
              </c:numCache>
            </c:numRef>
          </c:val>
          <c:extLst>
            <c:ext xmlns:c16="http://schemas.microsoft.com/office/drawing/2014/chart" uri="{C3380CC4-5D6E-409C-BE32-E72D297353CC}">
              <c16:uniqueId val="{00000000-030D-44CB-84D2-E23BC78FF33A}"/>
            </c:ext>
          </c:extLst>
        </c:ser>
        <c:dLbls>
          <c:showLegendKey val="0"/>
          <c:showVal val="0"/>
          <c:showCatName val="0"/>
          <c:showSerName val="0"/>
          <c:showPercent val="0"/>
          <c:showBubbleSize val="0"/>
        </c:dLbls>
        <c:gapWidth val="50"/>
        <c:axId val="163787136"/>
        <c:axId val="163788672"/>
      </c:barChart>
      <c:catAx>
        <c:axId val="163787136"/>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63788672"/>
        <c:crosses val="autoZero"/>
        <c:auto val="1"/>
        <c:lblAlgn val="ctr"/>
        <c:lblOffset val="100"/>
        <c:noMultiLvlLbl val="0"/>
      </c:catAx>
      <c:valAx>
        <c:axId val="163788672"/>
        <c:scaling>
          <c:orientation val="minMax"/>
          <c:max val="1"/>
        </c:scaling>
        <c:delete val="1"/>
        <c:axPos val="t"/>
        <c:numFmt formatCode="0%" sourceLinked="1"/>
        <c:majorTickMark val="none"/>
        <c:minorTickMark val="none"/>
        <c:tickLblPos val="none"/>
        <c:crossAx val="163787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989413826256582"/>
          <c:y val="0.17713420748833619"/>
          <c:w val="0.46188034863230321"/>
          <c:h val="0.82286579251166381"/>
        </c:manualLayout>
      </c:layout>
      <c:barChart>
        <c:barDir val="bar"/>
        <c:grouping val="stacked"/>
        <c:varyColors val="0"/>
        <c:ser>
          <c:idx val="0"/>
          <c:order val="0"/>
          <c:tx>
            <c:strRef>
              <c:f>Sheet1!$B$1</c:f>
              <c:strCache>
                <c:ptCount val="1"/>
                <c:pt idx="0">
                  <c:v>Strongly agree</c:v>
                </c:pt>
              </c:strCache>
            </c:strRef>
          </c:tx>
          <c:spPr>
            <a:solidFill>
              <a:srgbClr val="3C4B8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 could be convinced to take an assignment in another province if the incentive package from my employer was right</c:v>
                </c:pt>
                <c:pt idx="1">
                  <c:v>The province that the job assignment would send me to is a major factor in my decision to relocate or not</c:v>
                </c:pt>
                <c:pt idx="2">
                  <c:v>I could be convinced to move to another province for a job if my employer provides support for my spouse to get a job there, too</c:v>
                </c:pt>
                <c:pt idx="3">
                  <c:v>I can't move to another province for any period of time because family in my home province rely on me</c:v>
                </c:pt>
                <c:pt idx="4">
                  <c:v>Taking a contract in another province would be beneficial to my long term career</c:v>
                </c:pt>
                <c:pt idx="5">
                  <c:v>There is nothing my employer could do to convince me to take an assignment in another province</c:v>
                </c:pt>
                <c:pt idx="6">
                  <c:v>I worry that taking a contract in another province would jeopardize my long-term career</c:v>
                </c:pt>
              </c:strCache>
            </c:strRef>
          </c:cat>
          <c:val>
            <c:numRef>
              <c:f>Sheet1!$B$2:$B$8</c:f>
              <c:numCache>
                <c:formatCode>0%</c:formatCode>
                <c:ptCount val="7"/>
                <c:pt idx="0">
                  <c:v>0.28999999999999998</c:v>
                </c:pt>
                <c:pt idx="1">
                  <c:v>0.28000000000000003</c:v>
                </c:pt>
                <c:pt idx="2">
                  <c:v>0.2</c:v>
                </c:pt>
                <c:pt idx="3">
                  <c:v>0.23</c:v>
                </c:pt>
                <c:pt idx="4">
                  <c:v>0.12</c:v>
                </c:pt>
                <c:pt idx="5">
                  <c:v>0.2</c:v>
                </c:pt>
                <c:pt idx="6">
                  <c:v>0.16</c:v>
                </c:pt>
              </c:numCache>
            </c:numRef>
          </c:val>
          <c:extLst>
            <c:ext xmlns:c16="http://schemas.microsoft.com/office/drawing/2014/chart" uri="{C3380CC4-5D6E-409C-BE32-E72D297353CC}">
              <c16:uniqueId val="{00000000-9029-460D-B9AC-7748653EE7C8}"/>
            </c:ext>
          </c:extLst>
        </c:ser>
        <c:ser>
          <c:idx val="1"/>
          <c:order val="1"/>
          <c:tx>
            <c:strRef>
              <c:f>Sheet1!$C$1</c:f>
              <c:strCache>
                <c:ptCount val="1"/>
                <c:pt idx="0">
                  <c:v>Somewhat agree</c:v>
                </c:pt>
              </c:strCache>
            </c:strRef>
          </c:tx>
          <c:spPr>
            <a:solidFill>
              <a:srgbClr val="3C4B82">
                <a:alpha val="80000"/>
              </a:srgb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 could be convinced to take an assignment in another province if the incentive package from my employer was right</c:v>
                </c:pt>
                <c:pt idx="1">
                  <c:v>The province that the job assignment would send me to is a major factor in my decision to relocate or not</c:v>
                </c:pt>
                <c:pt idx="2">
                  <c:v>I could be convinced to move to another province for a job if my employer provides support for my spouse to get a job there, too</c:v>
                </c:pt>
                <c:pt idx="3">
                  <c:v>I can't move to another province for any period of time because family in my home province rely on me</c:v>
                </c:pt>
                <c:pt idx="4">
                  <c:v>Taking a contract in another province would be beneficial to my long term career</c:v>
                </c:pt>
                <c:pt idx="5">
                  <c:v>There is nothing my employer could do to convince me to take an assignment in another province</c:v>
                </c:pt>
                <c:pt idx="6">
                  <c:v>I worry that taking a contract in another province would jeopardize my long-term career</c:v>
                </c:pt>
              </c:strCache>
            </c:strRef>
          </c:cat>
          <c:val>
            <c:numRef>
              <c:f>Sheet1!$C$2:$C$8</c:f>
              <c:numCache>
                <c:formatCode>0%</c:formatCode>
                <c:ptCount val="7"/>
                <c:pt idx="0">
                  <c:v>0.43</c:v>
                </c:pt>
                <c:pt idx="1">
                  <c:v>0.43</c:v>
                </c:pt>
                <c:pt idx="2">
                  <c:v>0.41</c:v>
                </c:pt>
                <c:pt idx="3">
                  <c:v>0.3</c:v>
                </c:pt>
                <c:pt idx="4">
                  <c:v>0.35</c:v>
                </c:pt>
                <c:pt idx="5">
                  <c:v>0.25</c:v>
                </c:pt>
                <c:pt idx="6">
                  <c:v>0.28000000000000003</c:v>
                </c:pt>
              </c:numCache>
            </c:numRef>
          </c:val>
          <c:extLst>
            <c:ext xmlns:c16="http://schemas.microsoft.com/office/drawing/2014/chart" uri="{C3380CC4-5D6E-409C-BE32-E72D297353CC}">
              <c16:uniqueId val="{00000001-9029-460D-B9AC-7748653EE7C8}"/>
            </c:ext>
          </c:extLst>
        </c:ser>
        <c:ser>
          <c:idx val="2"/>
          <c:order val="2"/>
          <c:tx>
            <c:strRef>
              <c:f>Sheet1!$D$1</c:f>
              <c:strCache>
                <c:ptCount val="1"/>
                <c:pt idx="0">
                  <c:v>Somewhat disagree</c:v>
                </c:pt>
              </c:strCache>
            </c:strRef>
          </c:tx>
          <c:spPr>
            <a:solidFill>
              <a:srgbClr val="3C4B82">
                <a:alpha val="60000"/>
              </a:srgb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 could be convinced to take an assignment in another province if the incentive package from my employer was right</c:v>
                </c:pt>
                <c:pt idx="1">
                  <c:v>The province that the job assignment would send me to is a major factor in my decision to relocate or not</c:v>
                </c:pt>
                <c:pt idx="2">
                  <c:v>I could be convinced to move to another province for a job if my employer provides support for my spouse to get a job there, too</c:v>
                </c:pt>
                <c:pt idx="3">
                  <c:v>I can't move to another province for any period of time because family in my home province rely on me</c:v>
                </c:pt>
                <c:pt idx="4">
                  <c:v>Taking a contract in another province would be beneficial to my long term career</c:v>
                </c:pt>
                <c:pt idx="5">
                  <c:v>There is nothing my employer could do to convince me to take an assignment in another province</c:v>
                </c:pt>
                <c:pt idx="6">
                  <c:v>I worry that taking a contract in another province would jeopardize my long-term career</c:v>
                </c:pt>
              </c:strCache>
            </c:strRef>
          </c:cat>
          <c:val>
            <c:numRef>
              <c:f>Sheet1!$D$2:$D$8</c:f>
              <c:numCache>
                <c:formatCode>0%</c:formatCode>
                <c:ptCount val="7"/>
                <c:pt idx="0">
                  <c:v>0.13</c:v>
                </c:pt>
                <c:pt idx="1">
                  <c:v>0.17</c:v>
                </c:pt>
                <c:pt idx="2">
                  <c:v>0.17</c:v>
                </c:pt>
                <c:pt idx="3">
                  <c:v>0.28000000000000003</c:v>
                </c:pt>
                <c:pt idx="4">
                  <c:v>0.28999999999999998</c:v>
                </c:pt>
                <c:pt idx="5">
                  <c:v>0.33</c:v>
                </c:pt>
                <c:pt idx="6">
                  <c:v>0.34</c:v>
                </c:pt>
              </c:numCache>
            </c:numRef>
          </c:val>
          <c:extLst>
            <c:ext xmlns:c16="http://schemas.microsoft.com/office/drawing/2014/chart" uri="{C3380CC4-5D6E-409C-BE32-E72D297353CC}">
              <c16:uniqueId val="{00000002-9029-460D-B9AC-7748653EE7C8}"/>
            </c:ext>
          </c:extLst>
        </c:ser>
        <c:ser>
          <c:idx val="3"/>
          <c:order val="3"/>
          <c:tx>
            <c:strRef>
              <c:f>Sheet1!$E$1</c:f>
              <c:strCache>
                <c:ptCount val="1"/>
                <c:pt idx="0">
                  <c:v>Strongly disagree</c:v>
                </c:pt>
              </c:strCache>
            </c:strRef>
          </c:tx>
          <c:spPr>
            <a:solidFill>
              <a:srgbClr val="3C4B82">
                <a:alpha val="40000"/>
              </a:srgb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 could be convinced to take an assignment in another province if the incentive package from my employer was right</c:v>
                </c:pt>
                <c:pt idx="1">
                  <c:v>The province that the job assignment would send me to is a major factor in my decision to relocate or not</c:v>
                </c:pt>
                <c:pt idx="2">
                  <c:v>I could be convinced to move to another province for a job if my employer provides support for my spouse to get a job there, too</c:v>
                </c:pt>
                <c:pt idx="3">
                  <c:v>I can't move to another province for any period of time because family in my home province rely on me</c:v>
                </c:pt>
                <c:pt idx="4">
                  <c:v>Taking a contract in another province would be beneficial to my long term career</c:v>
                </c:pt>
                <c:pt idx="5">
                  <c:v>There is nothing my employer could do to convince me to take an assignment in another province</c:v>
                </c:pt>
                <c:pt idx="6">
                  <c:v>I worry that taking a contract in another province would jeopardize my long-term career</c:v>
                </c:pt>
              </c:strCache>
            </c:strRef>
          </c:cat>
          <c:val>
            <c:numRef>
              <c:f>Sheet1!$E$2:$E$8</c:f>
              <c:numCache>
                <c:formatCode>0%</c:formatCode>
                <c:ptCount val="7"/>
                <c:pt idx="0">
                  <c:v>0.15</c:v>
                </c:pt>
                <c:pt idx="1">
                  <c:v>0.12</c:v>
                </c:pt>
                <c:pt idx="2">
                  <c:v>0.21</c:v>
                </c:pt>
                <c:pt idx="3">
                  <c:v>0.18</c:v>
                </c:pt>
                <c:pt idx="4">
                  <c:v>0.23</c:v>
                </c:pt>
                <c:pt idx="5">
                  <c:v>0.21</c:v>
                </c:pt>
                <c:pt idx="6">
                  <c:v>0.21</c:v>
                </c:pt>
              </c:numCache>
            </c:numRef>
          </c:val>
          <c:extLst>
            <c:ext xmlns:c16="http://schemas.microsoft.com/office/drawing/2014/chart" uri="{C3380CC4-5D6E-409C-BE32-E72D297353CC}">
              <c16:uniqueId val="{00000003-9029-460D-B9AC-7748653EE7C8}"/>
            </c:ext>
          </c:extLst>
        </c:ser>
        <c:dLbls>
          <c:showLegendKey val="0"/>
          <c:showVal val="0"/>
          <c:showCatName val="0"/>
          <c:showSerName val="0"/>
          <c:showPercent val="0"/>
          <c:showBubbleSize val="0"/>
        </c:dLbls>
        <c:gapWidth val="50"/>
        <c:overlap val="100"/>
        <c:axId val="258934656"/>
        <c:axId val="258936192"/>
      </c:barChart>
      <c:catAx>
        <c:axId val="258934656"/>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marL="0" algn="r" defTabSz="924282" rtl="0" eaLnBrk="1" latinLnBrk="0" hangingPunct="1">
              <a:defRPr lang="en-US" sz="1000" b="0" i="0" u="none" strike="noStrike" kern="1200" baseline="0">
                <a:solidFill>
                  <a:schemeClr val="tx1">
                    <a:lumMod val="65000"/>
                    <a:lumOff val="35000"/>
                  </a:schemeClr>
                </a:solidFill>
                <a:latin typeface="+mn-lt"/>
                <a:ea typeface="+mn-ea"/>
                <a:cs typeface="+mn-cs"/>
              </a:defRPr>
            </a:pPr>
            <a:endParaRPr lang="en-US"/>
          </a:p>
        </c:txPr>
        <c:crossAx val="258936192"/>
        <c:crosses val="autoZero"/>
        <c:auto val="1"/>
        <c:lblAlgn val="ctr"/>
        <c:lblOffset val="100"/>
        <c:noMultiLvlLbl val="0"/>
      </c:catAx>
      <c:valAx>
        <c:axId val="258936192"/>
        <c:scaling>
          <c:orientation val="minMax"/>
          <c:max val="1"/>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8934656"/>
        <c:crosses val="autoZero"/>
        <c:crossBetween val="between"/>
      </c:valAx>
      <c:spPr>
        <a:noFill/>
        <a:ln>
          <a:noFill/>
        </a:ln>
        <a:effectLst/>
      </c:spPr>
    </c:plotArea>
    <c:legend>
      <c:legendPos val="t"/>
      <c:layout>
        <c:manualLayout>
          <c:xMode val="edge"/>
          <c:yMode val="edge"/>
          <c:x val="0.34487541215832268"/>
          <c:y val="0.13535145404434593"/>
          <c:w val="0.46773427604216694"/>
          <c:h val="4.198840702209376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110406797706013E-3"/>
          <c:y val="4.5447358815518861E-2"/>
          <c:w val="0.99895926361112075"/>
          <c:h val="0.85142845245399468"/>
        </c:manualLayout>
      </c:layout>
      <c:barChart>
        <c:barDir val="col"/>
        <c:grouping val="clustered"/>
        <c:varyColors val="0"/>
        <c:ser>
          <c:idx val="0"/>
          <c:order val="0"/>
          <c:tx>
            <c:strRef>
              <c:f>Sheet1!$B$1</c:f>
              <c:strCache>
                <c:ptCount val="1"/>
                <c:pt idx="0">
                  <c:v>Ranked 1st</c:v>
                </c:pt>
              </c:strCache>
            </c:strRef>
          </c:tx>
          <c:spPr>
            <a:solidFill>
              <a:srgbClr val="3C4B82"/>
            </a:solidFill>
          </c:spPr>
          <c:invertIfNegative val="0"/>
          <c:dLbls>
            <c:spPr>
              <a:noFill/>
              <a:ln>
                <a:noFill/>
              </a:ln>
              <a:effectLst/>
            </c:spPr>
            <c:txPr>
              <a:bodyPr/>
              <a:lstStyle/>
              <a:p>
                <a:pPr>
                  <a:defRPr sz="1000" b="1">
                    <a:solidFill>
                      <a:srgbClr val="58585B"/>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British Columbia</c:v>
                </c:pt>
                <c:pt idx="1">
                  <c:v>Ontario</c:v>
                </c:pt>
                <c:pt idx="2">
                  <c:v>Alberta</c:v>
                </c:pt>
                <c:pt idx="3">
                  <c:v>Nova Scotia</c:v>
                </c:pt>
                <c:pt idx="4">
                  <c:v>Quebec</c:v>
                </c:pt>
                <c:pt idx="5">
                  <c:v>New Brunswick</c:v>
                </c:pt>
                <c:pt idx="6">
                  <c:v>PEI</c:v>
                </c:pt>
                <c:pt idx="7">
                  <c:v>Newfoundland</c:v>
                </c:pt>
                <c:pt idx="8">
                  <c:v>Saskatchewan</c:v>
                </c:pt>
                <c:pt idx="9">
                  <c:v>Manitoba</c:v>
                </c:pt>
                <c:pt idx="10">
                  <c:v>Northwest Territories</c:v>
                </c:pt>
                <c:pt idx="11">
                  <c:v>Yukon</c:v>
                </c:pt>
                <c:pt idx="12">
                  <c:v>Nunavut</c:v>
                </c:pt>
              </c:strCache>
            </c:strRef>
          </c:cat>
          <c:val>
            <c:numRef>
              <c:f>Sheet1!$B$2:$B$14</c:f>
              <c:numCache>
                <c:formatCode>0%</c:formatCode>
                <c:ptCount val="13"/>
                <c:pt idx="0">
                  <c:v>0.38</c:v>
                </c:pt>
                <c:pt idx="1">
                  <c:v>0.17</c:v>
                </c:pt>
                <c:pt idx="2">
                  <c:v>0.16</c:v>
                </c:pt>
                <c:pt idx="3">
                  <c:v>0.06</c:v>
                </c:pt>
                <c:pt idx="4">
                  <c:v>0.05</c:v>
                </c:pt>
                <c:pt idx="5">
                  <c:v>0.04</c:v>
                </c:pt>
                <c:pt idx="6">
                  <c:v>0.04</c:v>
                </c:pt>
                <c:pt idx="7">
                  <c:v>0.03</c:v>
                </c:pt>
                <c:pt idx="8">
                  <c:v>0.02</c:v>
                </c:pt>
                <c:pt idx="9">
                  <c:v>0.02</c:v>
                </c:pt>
                <c:pt idx="10">
                  <c:v>0.01</c:v>
                </c:pt>
                <c:pt idx="11">
                  <c:v>0.01</c:v>
                </c:pt>
                <c:pt idx="12">
                  <c:v>0.01</c:v>
                </c:pt>
              </c:numCache>
            </c:numRef>
          </c:val>
          <c:extLst>
            <c:ext xmlns:c16="http://schemas.microsoft.com/office/drawing/2014/chart" uri="{C3380CC4-5D6E-409C-BE32-E72D297353CC}">
              <c16:uniqueId val="{00000000-4BA4-4A3A-8510-4EB6B6E1E910}"/>
            </c:ext>
          </c:extLst>
        </c:ser>
        <c:ser>
          <c:idx val="1"/>
          <c:order val="1"/>
          <c:tx>
            <c:strRef>
              <c:f>Sheet1!$C$1</c:f>
              <c:strCache>
                <c:ptCount val="1"/>
                <c:pt idx="0">
                  <c:v>Ranked 2nd</c:v>
                </c:pt>
              </c:strCache>
            </c:strRef>
          </c:tx>
          <c:spPr>
            <a:solidFill>
              <a:srgbClr val="3C4B82">
                <a:alpha val="74902"/>
              </a:srgbClr>
            </a:solidFill>
          </c:spPr>
          <c:invertIfNegative val="0"/>
          <c:dLbls>
            <c:spPr>
              <a:noFill/>
              <a:ln>
                <a:noFill/>
              </a:ln>
              <a:effectLst/>
            </c:spPr>
            <c:txPr>
              <a:bodyPr/>
              <a:lstStyle/>
              <a:p>
                <a:pPr>
                  <a:defRPr sz="1000" b="1">
                    <a:solidFill>
                      <a:srgbClr val="58585B"/>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British Columbia</c:v>
                </c:pt>
                <c:pt idx="1">
                  <c:v>Ontario</c:v>
                </c:pt>
                <c:pt idx="2">
                  <c:v>Alberta</c:v>
                </c:pt>
                <c:pt idx="3">
                  <c:v>Nova Scotia</c:v>
                </c:pt>
                <c:pt idx="4">
                  <c:v>Quebec</c:v>
                </c:pt>
                <c:pt idx="5">
                  <c:v>New Brunswick</c:v>
                </c:pt>
                <c:pt idx="6">
                  <c:v>PEI</c:v>
                </c:pt>
                <c:pt idx="7">
                  <c:v>Newfoundland</c:v>
                </c:pt>
                <c:pt idx="8">
                  <c:v>Saskatchewan</c:v>
                </c:pt>
                <c:pt idx="9">
                  <c:v>Manitoba</c:v>
                </c:pt>
                <c:pt idx="10">
                  <c:v>Northwest Territories</c:v>
                </c:pt>
                <c:pt idx="11">
                  <c:v>Yukon</c:v>
                </c:pt>
                <c:pt idx="12">
                  <c:v>Nunavut</c:v>
                </c:pt>
              </c:strCache>
            </c:strRef>
          </c:cat>
          <c:val>
            <c:numRef>
              <c:f>Sheet1!$C$2:$C$14</c:f>
              <c:numCache>
                <c:formatCode>0%</c:formatCode>
                <c:ptCount val="13"/>
                <c:pt idx="0">
                  <c:v>0.14000000000000001</c:v>
                </c:pt>
                <c:pt idx="1">
                  <c:v>0.13</c:v>
                </c:pt>
                <c:pt idx="2">
                  <c:v>0.18</c:v>
                </c:pt>
                <c:pt idx="3">
                  <c:v>0.12</c:v>
                </c:pt>
                <c:pt idx="4">
                  <c:v>7.0000000000000007E-2</c:v>
                </c:pt>
                <c:pt idx="5">
                  <c:v>0.09</c:v>
                </c:pt>
                <c:pt idx="6">
                  <c:v>7.0000000000000007E-2</c:v>
                </c:pt>
                <c:pt idx="7">
                  <c:v>0.05</c:v>
                </c:pt>
                <c:pt idx="8">
                  <c:v>0.05</c:v>
                </c:pt>
                <c:pt idx="9">
                  <c:v>0.05</c:v>
                </c:pt>
                <c:pt idx="10">
                  <c:v>0.02</c:v>
                </c:pt>
                <c:pt idx="11">
                  <c:v>0.02</c:v>
                </c:pt>
              </c:numCache>
            </c:numRef>
          </c:val>
          <c:extLst>
            <c:ext xmlns:c16="http://schemas.microsoft.com/office/drawing/2014/chart" uri="{C3380CC4-5D6E-409C-BE32-E72D297353CC}">
              <c16:uniqueId val="{00000001-4BA4-4A3A-8510-4EB6B6E1E910}"/>
            </c:ext>
          </c:extLst>
        </c:ser>
        <c:ser>
          <c:idx val="2"/>
          <c:order val="2"/>
          <c:tx>
            <c:strRef>
              <c:f>Sheet1!$D$1</c:f>
              <c:strCache>
                <c:ptCount val="1"/>
                <c:pt idx="0">
                  <c:v>Ranked 3rd</c:v>
                </c:pt>
              </c:strCache>
            </c:strRef>
          </c:tx>
          <c:spPr>
            <a:solidFill>
              <a:srgbClr val="3C4B82">
                <a:alpha val="54902"/>
              </a:srgbClr>
            </a:solidFill>
          </c:spPr>
          <c:invertIfNegative val="0"/>
          <c:dLbls>
            <c:spPr>
              <a:noFill/>
              <a:ln>
                <a:noFill/>
              </a:ln>
              <a:effectLst/>
            </c:spPr>
            <c:txPr>
              <a:bodyPr/>
              <a:lstStyle/>
              <a:p>
                <a:pPr>
                  <a:defRPr sz="1000" b="1">
                    <a:solidFill>
                      <a:srgbClr val="58585B"/>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British Columbia</c:v>
                </c:pt>
                <c:pt idx="1">
                  <c:v>Ontario</c:v>
                </c:pt>
                <c:pt idx="2">
                  <c:v>Alberta</c:v>
                </c:pt>
                <c:pt idx="3">
                  <c:v>Nova Scotia</c:v>
                </c:pt>
                <c:pt idx="4">
                  <c:v>Quebec</c:v>
                </c:pt>
                <c:pt idx="5">
                  <c:v>New Brunswick</c:v>
                </c:pt>
                <c:pt idx="6">
                  <c:v>PEI</c:v>
                </c:pt>
                <c:pt idx="7">
                  <c:v>Newfoundland</c:v>
                </c:pt>
                <c:pt idx="8">
                  <c:v>Saskatchewan</c:v>
                </c:pt>
                <c:pt idx="9">
                  <c:v>Manitoba</c:v>
                </c:pt>
                <c:pt idx="10">
                  <c:v>Northwest Territories</c:v>
                </c:pt>
                <c:pt idx="11">
                  <c:v>Yukon</c:v>
                </c:pt>
                <c:pt idx="12">
                  <c:v>Nunavut</c:v>
                </c:pt>
              </c:strCache>
            </c:strRef>
          </c:cat>
          <c:val>
            <c:numRef>
              <c:f>Sheet1!$D$2:$D$14</c:f>
              <c:numCache>
                <c:formatCode>0%</c:formatCode>
                <c:ptCount val="13"/>
                <c:pt idx="0">
                  <c:v>0.08</c:v>
                </c:pt>
                <c:pt idx="1">
                  <c:v>0.08</c:v>
                </c:pt>
                <c:pt idx="2">
                  <c:v>0.12</c:v>
                </c:pt>
                <c:pt idx="3">
                  <c:v>0.15</c:v>
                </c:pt>
                <c:pt idx="4">
                  <c:v>7.0000000000000007E-2</c:v>
                </c:pt>
                <c:pt idx="5">
                  <c:v>0.09</c:v>
                </c:pt>
                <c:pt idx="6">
                  <c:v>0.1</c:v>
                </c:pt>
                <c:pt idx="7">
                  <c:v>0.08</c:v>
                </c:pt>
                <c:pt idx="8">
                  <c:v>0.06</c:v>
                </c:pt>
                <c:pt idx="9">
                  <c:v>0.09</c:v>
                </c:pt>
                <c:pt idx="10">
                  <c:v>0.03</c:v>
                </c:pt>
                <c:pt idx="11">
                  <c:v>0.03</c:v>
                </c:pt>
                <c:pt idx="12">
                  <c:v>0.01</c:v>
                </c:pt>
              </c:numCache>
            </c:numRef>
          </c:val>
          <c:extLst>
            <c:ext xmlns:c16="http://schemas.microsoft.com/office/drawing/2014/chart" uri="{C3380CC4-5D6E-409C-BE32-E72D297353CC}">
              <c16:uniqueId val="{00000002-4BA4-4A3A-8510-4EB6B6E1E910}"/>
            </c:ext>
          </c:extLst>
        </c:ser>
        <c:dLbls>
          <c:showLegendKey val="0"/>
          <c:showVal val="0"/>
          <c:showCatName val="0"/>
          <c:showSerName val="0"/>
          <c:showPercent val="0"/>
          <c:showBubbleSize val="0"/>
        </c:dLbls>
        <c:gapWidth val="150"/>
        <c:axId val="258171648"/>
        <c:axId val="258173184"/>
      </c:barChart>
      <c:catAx>
        <c:axId val="258171648"/>
        <c:scaling>
          <c:orientation val="minMax"/>
        </c:scaling>
        <c:delete val="0"/>
        <c:axPos val="b"/>
        <c:numFmt formatCode="General" sourceLinked="0"/>
        <c:majorTickMark val="out"/>
        <c:minorTickMark val="none"/>
        <c:tickLblPos val="nextTo"/>
        <c:txPr>
          <a:bodyPr/>
          <a:lstStyle/>
          <a:p>
            <a:pPr algn="ctr">
              <a:defRPr lang="en-US" sz="800" b="1" i="0" u="none" strike="noStrike" kern="1200" baseline="0">
                <a:solidFill>
                  <a:srgbClr val="222223">
                    <a:lumMod val="65000"/>
                    <a:lumOff val="35000"/>
                  </a:srgbClr>
                </a:solidFill>
                <a:latin typeface="+mn-lt"/>
                <a:ea typeface="+mn-ea"/>
                <a:cs typeface="+mn-cs"/>
              </a:defRPr>
            </a:pPr>
            <a:endParaRPr lang="en-US"/>
          </a:p>
        </c:txPr>
        <c:crossAx val="258173184"/>
        <c:crosses val="autoZero"/>
        <c:auto val="1"/>
        <c:lblAlgn val="ctr"/>
        <c:lblOffset val="100"/>
        <c:noMultiLvlLbl val="0"/>
      </c:catAx>
      <c:valAx>
        <c:axId val="258173184"/>
        <c:scaling>
          <c:orientation val="minMax"/>
          <c:max val="0.5"/>
          <c:min val="0"/>
        </c:scaling>
        <c:delete val="1"/>
        <c:axPos val="l"/>
        <c:numFmt formatCode="0%" sourceLinked="1"/>
        <c:majorTickMark val="out"/>
        <c:minorTickMark val="none"/>
        <c:tickLblPos val="nextTo"/>
        <c:crossAx val="258171648"/>
        <c:crosses val="autoZero"/>
        <c:crossBetween val="between"/>
        <c:majorUnit val="5.000000000000001E-2"/>
        <c:minorUnit val="1.0000000000000002E-2"/>
      </c:valAx>
    </c:plotArea>
    <c:legend>
      <c:legendPos val="r"/>
      <c:layout>
        <c:manualLayout>
          <c:xMode val="edge"/>
          <c:yMode val="edge"/>
          <c:x val="0.88449790391046268"/>
          <c:y val="1.3354431491603568E-3"/>
          <c:w val="0.11256718943054607"/>
          <c:h val="0.32962046187179622"/>
        </c:manualLayout>
      </c:layout>
      <c:overlay val="0"/>
      <c:txPr>
        <a:bodyPr/>
        <a:lstStyle/>
        <a:p>
          <a:pPr>
            <a:defRPr lang="en-US" sz="900" b="0" i="0" u="none" strike="noStrike" kern="1200" baseline="0">
              <a:solidFill>
                <a:srgbClr val="222223">
                  <a:lumMod val="65000"/>
                  <a:lumOff val="35000"/>
                </a:srgbClr>
              </a:solidFill>
              <a:latin typeface="+mn-lt"/>
              <a:ea typeface="+mn-ea"/>
              <a:cs typeface="+mn-cs"/>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110406797706013E-3"/>
          <c:y val="4.5447358815518861E-2"/>
          <c:w val="0.99895926361112075"/>
          <c:h val="0.85142845245399468"/>
        </c:manualLayout>
      </c:layout>
      <c:barChart>
        <c:barDir val="col"/>
        <c:grouping val="clustered"/>
        <c:varyColors val="0"/>
        <c:ser>
          <c:idx val="0"/>
          <c:order val="0"/>
          <c:tx>
            <c:strRef>
              <c:f>Sheet1!$B$1</c:f>
              <c:strCache>
                <c:ptCount val="1"/>
                <c:pt idx="0">
                  <c:v>Ranked 1st</c:v>
                </c:pt>
              </c:strCache>
            </c:strRef>
          </c:tx>
          <c:spPr>
            <a:solidFill>
              <a:srgbClr val="3C4B82"/>
            </a:solidFill>
          </c:spPr>
          <c:invertIfNegative val="0"/>
          <c:dLbls>
            <c:spPr>
              <a:noFill/>
              <a:ln>
                <a:noFill/>
              </a:ln>
              <a:effectLst/>
            </c:spPr>
            <c:txPr>
              <a:bodyPr/>
              <a:lstStyle/>
              <a:p>
                <a:pPr>
                  <a:defRPr sz="1000" b="1">
                    <a:solidFill>
                      <a:srgbClr val="58585B"/>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Vancouver,
British Columbia</c:v>
                </c:pt>
                <c:pt idx="1">
                  <c:v>Toronto,
Ontario</c:v>
                </c:pt>
                <c:pt idx="2">
                  <c:v>Ottawa,
Ontario</c:v>
                </c:pt>
                <c:pt idx="3">
                  <c:v>Calgary,
Alberta</c:v>
                </c:pt>
                <c:pt idx="4">
                  <c:v>Quebec City,
Quebec</c:v>
                </c:pt>
                <c:pt idx="5">
                  <c:v>Montreal,
Quebec</c:v>
                </c:pt>
                <c:pt idx="6">
                  <c:v>Edmonton,
Alberta</c:v>
                </c:pt>
                <c:pt idx="7">
                  <c:v>Hamilton,
Ontario</c:v>
                </c:pt>
                <c:pt idx="8">
                  <c:v>London,
Ontario</c:v>
                </c:pt>
                <c:pt idx="9">
                  <c:v>Halifax,
Nova Scotia</c:v>
                </c:pt>
                <c:pt idx="10">
                  <c:v>Charlottetown,
PEI</c:v>
                </c:pt>
                <c:pt idx="11">
                  <c:v>Kitchener-Waterloo,
Ontario</c:v>
                </c:pt>
                <c:pt idx="12">
                  <c:v>St. John's,
Newfoundland</c:v>
                </c:pt>
                <c:pt idx="13">
                  <c:v>Moncton,
New Brunswick</c:v>
                </c:pt>
                <c:pt idx="14">
                  <c:v>Saskatoon,
Saskatchewan</c:v>
                </c:pt>
                <c:pt idx="15">
                  <c:v>Winnipeg,
Manitoba</c:v>
                </c:pt>
              </c:strCache>
            </c:strRef>
          </c:cat>
          <c:val>
            <c:numRef>
              <c:f>Sheet1!$B$2:$B$17</c:f>
              <c:numCache>
                <c:formatCode>0%</c:formatCode>
                <c:ptCount val="16"/>
                <c:pt idx="0">
                  <c:v>0.24</c:v>
                </c:pt>
                <c:pt idx="1">
                  <c:v>0.1</c:v>
                </c:pt>
                <c:pt idx="2">
                  <c:v>0.1</c:v>
                </c:pt>
                <c:pt idx="3">
                  <c:v>0.1</c:v>
                </c:pt>
                <c:pt idx="4">
                  <c:v>0.08</c:v>
                </c:pt>
                <c:pt idx="5">
                  <c:v>0.05</c:v>
                </c:pt>
                <c:pt idx="6">
                  <c:v>0.05</c:v>
                </c:pt>
                <c:pt idx="7">
                  <c:v>0.04</c:v>
                </c:pt>
                <c:pt idx="8">
                  <c:v>0.04</c:v>
                </c:pt>
                <c:pt idx="9">
                  <c:v>0.04</c:v>
                </c:pt>
                <c:pt idx="10">
                  <c:v>0.04</c:v>
                </c:pt>
                <c:pt idx="11">
                  <c:v>0.03</c:v>
                </c:pt>
                <c:pt idx="12">
                  <c:v>0.03</c:v>
                </c:pt>
                <c:pt idx="13">
                  <c:v>0.03</c:v>
                </c:pt>
                <c:pt idx="14">
                  <c:v>0.02</c:v>
                </c:pt>
                <c:pt idx="15">
                  <c:v>0.01</c:v>
                </c:pt>
              </c:numCache>
            </c:numRef>
          </c:val>
          <c:extLst>
            <c:ext xmlns:c16="http://schemas.microsoft.com/office/drawing/2014/chart" uri="{C3380CC4-5D6E-409C-BE32-E72D297353CC}">
              <c16:uniqueId val="{00000000-42AF-48C3-B80F-0E8FBAD17E29}"/>
            </c:ext>
          </c:extLst>
        </c:ser>
        <c:ser>
          <c:idx val="1"/>
          <c:order val="1"/>
          <c:tx>
            <c:strRef>
              <c:f>Sheet1!$C$1</c:f>
              <c:strCache>
                <c:ptCount val="1"/>
                <c:pt idx="0">
                  <c:v>Ranked 2nd</c:v>
                </c:pt>
              </c:strCache>
            </c:strRef>
          </c:tx>
          <c:spPr>
            <a:solidFill>
              <a:srgbClr val="3C4B82">
                <a:alpha val="74902"/>
              </a:srgbClr>
            </a:solidFill>
          </c:spPr>
          <c:invertIfNegative val="0"/>
          <c:dLbls>
            <c:spPr>
              <a:noFill/>
              <a:ln>
                <a:noFill/>
              </a:ln>
              <a:effectLst/>
            </c:spPr>
            <c:txPr>
              <a:bodyPr/>
              <a:lstStyle/>
              <a:p>
                <a:pPr>
                  <a:defRPr sz="1000" b="1">
                    <a:solidFill>
                      <a:srgbClr val="58585B"/>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Vancouver,
British Columbia</c:v>
                </c:pt>
                <c:pt idx="1">
                  <c:v>Toronto,
Ontario</c:v>
                </c:pt>
                <c:pt idx="2">
                  <c:v>Ottawa,
Ontario</c:v>
                </c:pt>
                <c:pt idx="3">
                  <c:v>Calgary,
Alberta</c:v>
                </c:pt>
                <c:pt idx="4">
                  <c:v>Quebec City,
Quebec</c:v>
                </c:pt>
                <c:pt idx="5">
                  <c:v>Montreal,
Quebec</c:v>
                </c:pt>
                <c:pt idx="6">
                  <c:v>Edmonton,
Alberta</c:v>
                </c:pt>
                <c:pt idx="7">
                  <c:v>Hamilton,
Ontario</c:v>
                </c:pt>
                <c:pt idx="8">
                  <c:v>London,
Ontario</c:v>
                </c:pt>
                <c:pt idx="9">
                  <c:v>Halifax,
Nova Scotia</c:v>
                </c:pt>
                <c:pt idx="10">
                  <c:v>Charlottetown,
PEI</c:v>
                </c:pt>
                <c:pt idx="11">
                  <c:v>Kitchener-Waterloo,
Ontario</c:v>
                </c:pt>
                <c:pt idx="12">
                  <c:v>St. John's,
Newfoundland</c:v>
                </c:pt>
                <c:pt idx="13">
                  <c:v>Moncton,
New Brunswick</c:v>
                </c:pt>
                <c:pt idx="14">
                  <c:v>Saskatoon,
Saskatchewan</c:v>
                </c:pt>
                <c:pt idx="15">
                  <c:v>Winnipeg,
Manitoba</c:v>
                </c:pt>
              </c:strCache>
            </c:strRef>
          </c:cat>
          <c:val>
            <c:numRef>
              <c:f>Sheet1!$C$2:$C$17</c:f>
              <c:numCache>
                <c:formatCode>0%</c:formatCode>
                <c:ptCount val="16"/>
                <c:pt idx="0">
                  <c:v>0.12</c:v>
                </c:pt>
                <c:pt idx="1">
                  <c:v>0.09</c:v>
                </c:pt>
                <c:pt idx="2">
                  <c:v>0.08</c:v>
                </c:pt>
                <c:pt idx="3">
                  <c:v>0.09</c:v>
                </c:pt>
                <c:pt idx="4">
                  <c:v>0.03</c:v>
                </c:pt>
                <c:pt idx="5">
                  <c:v>7.0000000000000007E-2</c:v>
                </c:pt>
                <c:pt idx="6">
                  <c:v>0.08</c:v>
                </c:pt>
                <c:pt idx="7">
                  <c:v>0.03</c:v>
                </c:pt>
                <c:pt idx="8">
                  <c:v>0.05</c:v>
                </c:pt>
                <c:pt idx="9">
                  <c:v>0.09</c:v>
                </c:pt>
                <c:pt idx="10">
                  <c:v>0.06</c:v>
                </c:pt>
                <c:pt idx="11">
                  <c:v>0.05</c:v>
                </c:pt>
                <c:pt idx="12">
                  <c:v>0.05</c:v>
                </c:pt>
                <c:pt idx="13">
                  <c:v>0.05</c:v>
                </c:pt>
                <c:pt idx="14">
                  <c:v>0.03</c:v>
                </c:pt>
                <c:pt idx="15">
                  <c:v>0.02</c:v>
                </c:pt>
              </c:numCache>
            </c:numRef>
          </c:val>
          <c:extLst>
            <c:ext xmlns:c16="http://schemas.microsoft.com/office/drawing/2014/chart" uri="{C3380CC4-5D6E-409C-BE32-E72D297353CC}">
              <c16:uniqueId val="{00000001-42AF-48C3-B80F-0E8FBAD17E29}"/>
            </c:ext>
          </c:extLst>
        </c:ser>
        <c:ser>
          <c:idx val="2"/>
          <c:order val="2"/>
          <c:tx>
            <c:strRef>
              <c:f>Sheet1!$D$1</c:f>
              <c:strCache>
                <c:ptCount val="1"/>
                <c:pt idx="0">
                  <c:v>Ranked 3rd</c:v>
                </c:pt>
              </c:strCache>
            </c:strRef>
          </c:tx>
          <c:spPr>
            <a:solidFill>
              <a:srgbClr val="3C4B82">
                <a:alpha val="54902"/>
              </a:srgbClr>
            </a:solidFill>
          </c:spPr>
          <c:invertIfNegative val="0"/>
          <c:dLbls>
            <c:spPr>
              <a:noFill/>
              <a:ln>
                <a:noFill/>
              </a:ln>
              <a:effectLst/>
            </c:spPr>
            <c:txPr>
              <a:bodyPr/>
              <a:lstStyle/>
              <a:p>
                <a:pPr>
                  <a:defRPr sz="1000" b="1">
                    <a:solidFill>
                      <a:srgbClr val="58585B"/>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Vancouver,
British Columbia</c:v>
                </c:pt>
                <c:pt idx="1">
                  <c:v>Toronto,
Ontario</c:v>
                </c:pt>
                <c:pt idx="2">
                  <c:v>Ottawa,
Ontario</c:v>
                </c:pt>
                <c:pt idx="3">
                  <c:v>Calgary,
Alberta</c:v>
                </c:pt>
                <c:pt idx="4">
                  <c:v>Quebec City,
Quebec</c:v>
                </c:pt>
                <c:pt idx="5">
                  <c:v>Montreal,
Quebec</c:v>
                </c:pt>
                <c:pt idx="6">
                  <c:v>Edmonton,
Alberta</c:v>
                </c:pt>
                <c:pt idx="7">
                  <c:v>Hamilton,
Ontario</c:v>
                </c:pt>
                <c:pt idx="8">
                  <c:v>London,
Ontario</c:v>
                </c:pt>
                <c:pt idx="9">
                  <c:v>Halifax,
Nova Scotia</c:v>
                </c:pt>
                <c:pt idx="10">
                  <c:v>Charlottetown,
PEI</c:v>
                </c:pt>
                <c:pt idx="11">
                  <c:v>Kitchener-Waterloo,
Ontario</c:v>
                </c:pt>
                <c:pt idx="12">
                  <c:v>St. John's,
Newfoundland</c:v>
                </c:pt>
                <c:pt idx="13">
                  <c:v>Moncton,
New Brunswick</c:v>
                </c:pt>
                <c:pt idx="14">
                  <c:v>Saskatoon,
Saskatchewan</c:v>
                </c:pt>
                <c:pt idx="15">
                  <c:v>Winnipeg,
Manitoba</c:v>
                </c:pt>
              </c:strCache>
            </c:strRef>
          </c:cat>
          <c:val>
            <c:numRef>
              <c:f>Sheet1!$D$2:$D$17</c:f>
              <c:numCache>
                <c:formatCode>0%</c:formatCode>
                <c:ptCount val="16"/>
                <c:pt idx="0">
                  <c:v>0.11</c:v>
                </c:pt>
                <c:pt idx="1">
                  <c:v>0.06</c:v>
                </c:pt>
                <c:pt idx="2">
                  <c:v>0.1</c:v>
                </c:pt>
                <c:pt idx="3">
                  <c:v>0.08</c:v>
                </c:pt>
                <c:pt idx="4">
                  <c:v>0.04</c:v>
                </c:pt>
                <c:pt idx="5">
                  <c:v>0.05</c:v>
                </c:pt>
                <c:pt idx="6">
                  <c:v>7.0000000000000007E-2</c:v>
                </c:pt>
                <c:pt idx="7">
                  <c:v>0.05</c:v>
                </c:pt>
                <c:pt idx="8">
                  <c:v>0.05</c:v>
                </c:pt>
                <c:pt idx="9">
                  <c:v>0.11</c:v>
                </c:pt>
                <c:pt idx="10">
                  <c:v>7.0000000000000007E-2</c:v>
                </c:pt>
                <c:pt idx="11">
                  <c:v>0.03</c:v>
                </c:pt>
                <c:pt idx="12">
                  <c:v>7.0000000000000007E-2</c:v>
                </c:pt>
                <c:pt idx="13">
                  <c:v>0.05</c:v>
                </c:pt>
                <c:pt idx="14">
                  <c:v>0.03</c:v>
                </c:pt>
                <c:pt idx="15">
                  <c:v>0.03</c:v>
                </c:pt>
              </c:numCache>
            </c:numRef>
          </c:val>
          <c:extLst>
            <c:ext xmlns:c16="http://schemas.microsoft.com/office/drawing/2014/chart" uri="{C3380CC4-5D6E-409C-BE32-E72D297353CC}">
              <c16:uniqueId val="{00000002-42AF-48C3-B80F-0E8FBAD17E29}"/>
            </c:ext>
          </c:extLst>
        </c:ser>
        <c:dLbls>
          <c:showLegendKey val="0"/>
          <c:showVal val="0"/>
          <c:showCatName val="0"/>
          <c:showSerName val="0"/>
          <c:showPercent val="0"/>
          <c:showBubbleSize val="0"/>
        </c:dLbls>
        <c:gapWidth val="150"/>
        <c:axId val="258267392"/>
        <c:axId val="258285568"/>
      </c:barChart>
      <c:catAx>
        <c:axId val="258267392"/>
        <c:scaling>
          <c:orientation val="minMax"/>
        </c:scaling>
        <c:delete val="0"/>
        <c:axPos val="b"/>
        <c:numFmt formatCode="General" sourceLinked="0"/>
        <c:majorTickMark val="out"/>
        <c:minorTickMark val="none"/>
        <c:tickLblPos val="nextTo"/>
        <c:txPr>
          <a:bodyPr/>
          <a:lstStyle/>
          <a:p>
            <a:pPr algn="ctr">
              <a:defRPr lang="en-US" sz="500" b="1" i="0" u="none" strike="noStrike" kern="1200" baseline="0">
                <a:solidFill>
                  <a:srgbClr val="222223">
                    <a:lumMod val="65000"/>
                    <a:lumOff val="35000"/>
                  </a:srgbClr>
                </a:solidFill>
                <a:latin typeface="+mn-lt"/>
                <a:ea typeface="+mn-ea"/>
                <a:cs typeface="+mn-cs"/>
              </a:defRPr>
            </a:pPr>
            <a:endParaRPr lang="en-US"/>
          </a:p>
        </c:txPr>
        <c:crossAx val="258285568"/>
        <c:crosses val="autoZero"/>
        <c:auto val="1"/>
        <c:lblAlgn val="ctr"/>
        <c:lblOffset val="100"/>
        <c:noMultiLvlLbl val="0"/>
      </c:catAx>
      <c:valAx>
        <c:axId val="258285568"/>
        <c:scaling>
          <c:orientation val="minMax"/>
          <c:max val="0.30000000000000004"/>
          <c:min val="0"/>
        </c:scaling>
        <c:delete val="1"/>
        <c:axPos val="l"/>
        <c:numFmt formatCode="0%" sourceLinked="1"/>
        <c:majorTickMark val="out"/>
        <c:minorTickMark val="none"/>
        <c:tickLblPos val="nextTo"/>
        <c:crossAx val="258267392"/>
        <c:crosses val="autoZero"/>
        <c:crossBetween val="between"/>
        <c:majorUnit val="5.000000000000001E-2"/>
        <c:minorUnit val="1.0000000000000002E-2"/>
      </c:valAx>
    </c:plotArea>
    <c:legend>
      <c:legendPos val="r"/>
      <c:layout>
        <c:manualLayout>
          <c:xMode val="edge"/>
          <c:yMode val="edge"/>
          <c:x val="0.88449790391046268"/>
          <c:y val="1.3354431491603568E-3"/>
          <c:w val="0.11256718943054607"/>
          <c:h val="0.32962046187179622"/>
        </c:manualLayout>
      </c:layout>
      <c:overlay val="0"/>
      <c:txPr>
        <a:bodyPr/>
        <a:lstStyle/>
        <a:p>
          <a:pPr>
            <a:defRPr lang="en-US" sz="900" b="0" i="0" u="none" strike="noStrike" kern="1200" baseline="0">
              <a:solidFill>
                <a:srgbClr val="222223">
                  <a:lumMod val="65000"/>
                  <a:lumOff val="35000"/>
                </a:srgbClr>
              </a:solidFill>
              <a:latin typeface="+mn-lt"/>
              <a:ea typeface="+mn-ea"/>
              <a:cs typeface="+mn-cs"/>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4"/>
            <a:ext cx="3170138" cy="479538"/>
          </a:xfrm>
          <a:prstGeom prst="rect">
            <a:avLst/>
          </a:prstGeom>
        </p:spPr>
        <p:txBody>
          <a:bodyPr vert="horz" lIns="89630" tIns="44816" rIns="89630" bIns="44816" rtlCol="0"/>
          <a:lstStyle>
            <a:lvl1pPr algn="l">
              <a:defRPr sz="1100"/>
            </a:lvl1pPr>
          </a:lstStyle>
          <a:p>
            <a:endParaRPr lang="en-GB"/>
          </a:p>
        </p:txBody>
      </p:sp>
      <p:sp>
        <p:nvSpPr>
          <p:cNvPr id="3" name="Date Placeholder 2"/>
          <p:cNvSpPr>
            <a:spLocks noGrp="1"/>
          </p:cNvSpPr>
          <p:nvPr>
            <p:ph type="dt" sz="quarter" idx="1"/>
          </p:nvPr>
        </p:nvSpPr>
        <p:spPr>
          <a:xfrm>
            <a:off x="4143428" y="4"/>
            <a:ext cx="3170138" cy="479538"/>
          </a:xfrm>
          <a:prstGeom prst="rect">
            <a:avLst/>
          </a:prstGeom>
        </p:spPr>
        <p:txBody>
          <a:bodyPr vert="horz" lIns="89630" tIns="44816" rIns="89630" bIns="44816" rtlCol="0"/>
          <a:lstStyle>
            <a:lvl1pPr algn="r">
              <a:defRPr sz="1100"/>
            </a:lvl1pPr>
          </a:lstStyle>
          <a:p>
            <a:fld id="{11059CDB-72EA-483D-9A34-D50D3267644F}" type="datetimeFigureOut">
              <a:rPr lang="en-GB" smtClean="0"/>
              <a:t>09/11/2018</a:t>
            </a:fld>
            <a:endParaRPr lang="en-GB"/>
          </a:p>
        </p:txBody>
      </p:sp>
      <p:sp>
        <p:nvSpPr>
          <p:cNvPr id="4" name="Footer Placeholder 3"/>
          <p:cNvSpPr>
            <a:spLocks noGrp="1"/>
          </p:cNvSpPr>
          <p:nvPr>
            <p:ph type="ftr" sz="quarter" idx="2"/>
          </p:nvPr>
        </p:nvSpPr>
        <p:spPr>
          <a:xfrm>
            <a:off x="4" y="9120173"/>
            <a:ext cx="3170138" cy="479538"/>
          </a:xfrm>
          <a:prstGeom prst="rect">
            <a:avLst/>
          </a:prstGeom>
        </p:spPr>
        <p:txBody>
          <a:bodyPr vert="horz" lIns="89630" tIns="44816" rIns="89630" bIns="44816" rtlCol="0" anchor="b"/>
          <a:lstStyle>
            <a:lvl1pPr algn="l">
              <a:defRPr sz="1100"/>
            </a:lvl1pPr>
          </a:lstStyle>
          <a:p>
            <a:endParaRPr lang="en-GB"/>
          </a:p>
        </p:txBody>
      </p:sp>
      <p:sp>
        <p:nvSpPr>
          <p:cNvPr id="5" name="Slide Number Placeholder 4"/>
          <p:cNvSpPr>
            <a:spLocks noGrp="1"/>
          </p:cNvSpPr>
          <p:nvPr>
            <p:ph type="sldNum" sz="quarter" idx="3"/>
          </p:nvPr>
        </p:nvSpPr>
        <p:spPr>
          <a:xfrm>
            <a:off x="4143428" y="9120173"/>
            <a:ext cx="3170138" cy="479538"/>
          </a:xfrm>
          <a:prstGeom prst="rect">
            <a:avLst/>
          </a:prstGeom>
        </p:spPr>
        <p:txBody>
          <a:bodyPr vert="horz" lIns="89630" tIns="44816" rIns="89630" bIns="44816" rtlCol="0" anchor="b"/>
          <a:lstStyle>
            <a:lvl1pPr algn="r">
              <a:defRPr sz="1100"/>
            </a:lvl1pPr>
          </a:lstStyle>
          <a:p>
            <a:fld id="{82556AC4-8048-47C4-97D0-565009C72CFD}" type="slidenum">
              <a:rPr lang="en-GB" smtClean="0"/>
              <a:t>‹#›</a:t>
            </a:fld>
            <a:endParaRPr lang="en-GB"/>
          </a:p>
        </p:txBody>
      </p:sp>
    </p:spTree>
    <p:extLst>
      <p:ext uri="{BB962C8B-B14F-4D97-AF65-F5344CB8AC3E}">
        <p14:creationId xmlns:p14="http://schemas.microsoft.com/office/powerpoint/2010/main" val="3268241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7088" tIns="48544" rIns="97088" bIns="48544" rtlCol="0"/>
          <a:lstStyle>
            <a:lvl1pPr algn="l">
              <a:defRPr sz="1200"/>
            </a:lvl1pPr>
          </a:lstStyle>
          <a:p>
            <a:endParaRPr lang="en-GB"/>
          </a:p>
        </p:txBody>
      </p:sp>
      <p:sp>
        <p:nvSpPr>
          <p:cNvPr id="3" name="Date Placeholder 2"/>
          <p:cNvSpPr>
            <a:spLocks noGrp="1"/>
          </p:cNvSpPr>
          <p:nvPr>
            <p:ph type="dt" idx="1"/>
          </p:nvPr>
        </p:nvSpPr>
        <p:spPr>
          <a:xfrm>
            <a:off x="4143587" y="1"/>
            <a:ext cx="3169920" cy="480060"/>
          </a:xfrm>
          <a:prstGeom prst="rect">
            <a:avLst/>
          </a:prstGeom>
        </p:spPr>
        <p:txBody>
          <a:bodyPr vert="horz" lIns="97088" tIns="48544" rIns="97088" bIns="48544" rtlCol="0"/>
          <a:lstStyle>
            <a:lvl1pPr algn="r">
              <a:defRPr sz="1200"/>
            </a:lvl1pPr>
          </a:lstStyle>
          <a:p>
            <a:fld id="{2D6798F8-BDA6-46C0-A11F-B16041C3620C}" type="datetimeFigureOut">
              <a:rPr lang="en-GB" smtClean="0"/>
              <a:t>09/11/2018</a:t>
            </a:fld>
            <a:endParaRPr lang="en-GB"/>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7088" tIns="48544" rIns="97088" bIns="48544" rtlCol="0" anchor="ctr"/>
          <a:lstStyle/>
          <a:p>
            <a:endParaRPr lang="en-GB"/>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7088" tIns="48544" rIns="97088" bIns="485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19474"/>
            <a:ext cx="3169920" cy="480060"/>
          </a:xfrm>
          <a:prstGeom prst="rect">
            <a:avLst/>
          </a:prstGeom>
        </p:spPr>
        <p:txBody>
          <a:bodyPr vert="horz" lIns="97088" tIns="48544" rIns="97088" bIns="48544" rtlCol="0" anchor="b"/>
          <a:lstStyle>
            <a:lvl1pPr algn="l">
              <a:defRPr sz="1200"/>
            </a:lvl1pPr>
          </a:lstStyle>
          <a:p>
            <a:endParaRPr lang="en-GB"/>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7088" tIns="48544" rIns="97088" bIns="48544" rtlCol="0" anchor="b"/>
          <a:lstStyle>
            <a:lvl1pPr algn="r">
              <a:defRPr sz="1200"/>
            </a:lvl1pPr>
          </a:lstStyle>
          <a:p>
            <a:fld id="{628DE85F-A49F-4D4C-8D78-799212E249B2}" type="slidenum">
              <a:rPr lang="en-GB" smtClean="0"/>
              <a:t>‹#›</a:t>
            </a:fld>
            <a:endParaRPr lang="en-GB"/>
          </a:p>
        </p:txBody>
      </p:sp>
    </p:spTree>
    <p:extLst>
      <p:ext uri="{BB962C8B-B14F-4D97-AF65-F5344CB8AC3E}">
        <p14:creationId xmlns:p14="http://schemas.microsoft.com/office/powerpoint/2010/main" val="410335867"/>
      </p:ext>
    </p:extLst>
  </p:cSld>
  <p:clrMap bg1="lt1" tx1="dk1" bg2="lt2" tx2="dk2" accent1="accent1" accent2="accent2" accent3="accent3" accent4="accent4" accent5="accent5" accent6="accent6" hlink="hlink" folHlink="folHlink"/>
  <p:notesStyle>
    <a:lvl1pPr marL="0" algn="l" defTabSz="924282" rtl="0" eaLnBrk="1" latinLnBrk="0" hangingPunct="1">
      <a:defRPr sz="1200" kern="1200">
        <a:solidFill>
          <a:schemeClr val="tx1"/>
        </a:solidFill>
        <a:latin typeface="+mn-lt"/>
        <a:ea typeface="+mn-ea"/>
        <a:cs typeface="+mn-cs"/>
      </a:defRPr>
    </a:lvl1pPr>
    <a:lvl2pPr marL="462140" algn="l" defTabSz="924282" rtl="0" eaLnBrk="1" latinLnBrk="0" hangingPunct="1">
      <a:defRPr sz="1200" kern="1200">
        <a:solidFill>
          <a:schemeClr val="tx1"/>
        </a:solidFill>
        <a:latin typeface="+mn-lt"/>
        <a:ea typeface="+mn-ea"/>
        <a:cs typeface="+mn-cs"/>
      </a:defRPr>
    </a:lvl2pPr>
    <a:lvl3pPr marL="924282" algn="l" defTabSz="924282" rtl="0" eaLnBrk="1" latinLnBrk="0" hangingPunct="1">
      <a:defRPr sz="1200" kern="1200">
        <a:solidFill>
          <a:schemeClr val="tx1"/>
        </a:solidFill>
        <a:latin typeface="+mn-lt"/>
        <a:ea typeface="+mn-ea"/>
        <a:cs typeface="+mn-cs"/>
      </a:defRPr>
    </a:lvl3pPr>
    <a:lvl4pPr marL="1386422" algn="l" defTabSz="924282" rtl="0" eaLnBrk="1" latinLnBrk="0" hangingPunct="1">
      <a:defRPr sz="1200" kern="1200">
        <a:solidFill>
          <a:schemeClr val="tx1"/>
        </a:solidFill>
        <a:latin typeface="+mn-lt"/>
        <a:ea typeface="+mn-ea"/>
        <a:cs typeface="+mn-cs"/>
      </a:defRPr>
    </a:lvl4pPr>
    <a:lvl5pPr marL="1848564" algn="l" defTabSz="924282" rtl="0" eaLnBrk="1" latinLnBrk="0" hangingPunct="1">
      <a:defRPr sz="1200" kern="1200">
        <a:solidFill>
          <a:schemeClr val="tx1"/>
        </a:solidFill>
        <a:latin typeface="+mn-lt"/>
        <a:ea typeface="+mn-ea"/>
        <a:cs typeface="+mn-cs"/>
      </a:defRPr>
    </a:lvl5pPr>
    <a:lvl6pPr marL="2310704" algn="l" defTabSz="924282" rtl="0" eaLnBrk="1" latinLnBrk="0" hangingPunct="1">
      <a:defRPr sz="1200" kern="1200">
        <a:solidFill>
          <a:schemeClr val="tx1"/>
        </a:solidFill>
        <a:latin typeface="+mn-lt"/>
        <a:ea typeface="+mn-ea"/>
        <a:cs typeface="+mn-cs"/>
      </a:defRPr>
    </a:lvl6pPr>
    <a:lvl7pPr marL="2772846" algn="l" defTabSz="924282" rtl="0" eaLnBrk="1" latinLnBrk="0" hangingPunct="1">
      <a:defRPr sz="1200" kern="1200">
        <a:solidFill>
          <a:schemeClr val="tx1"/>
        </a:solidFill>
        <a:latin typeface="+mn-lt"/>
        <a:ea typeface="+mn-ea"/>
        <a:cs typeface="+mn-cs"/>
      </a:defRPr>
    </a:lvl7pPr>
    <a:lvl8pPr marL="3234986" algn="l" defTabSz="924282" rtl="0" eaLnBrk="1" latinLnBrk="0" hangingPunct="1">
      <a:defRPr sz="1200" kern="1200">
        <a:solidFill>
          <a:schemeClr val="tx1"/>
        </a:solidFill>
        <a:latin typeface="+mn-lt"/>
        <a:ea typeface="+mn-ea"/>
        <a:cs typeface="+mn-cs"/>
      </a:defRPr>
    </a:lvl8pPr>
    <a:lvl9pPr marL="3697126" algn="l" defTabSz="92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14</a:t>
            </a:fld>
            <a:endParaRPr lang="en-GB" dirty="0"/>
          </a:p>
        </p:txBody>
      </p:sp>
    </p:spTree>
    <p:extLst>
      <p:ext uri="{BB962C8B-B14F-4D97-AF65-F5344CB8AC3E}">
        <p14:creationId xmlns:p14="http://schemas.microsoft.com/office/powerpoint/2010/main" val="908676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28DE85F-A49F-4D4C-8D78-799212E249B2}" type="slidenum">
              <a:rPr lang="en-GB" smtClean="0"/>
              <a:t>20</a:t>
            </a:fld>
            <a:endParaRPr lang="en-GB"/>
          </a:p>
        </p:txBody>
      </p:sp>
    </p:spTree>
    <p:extLst>
      <p:ext uri="{BB962C8B-B14F-4D97-AF65-F5344CB8AC3E}">
        <p14:creationId xmlns:p14="http://schemas.microsoft.com/office/powerpoint/2010/main" val="4098047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specifically, around four in ten could be persuaded to relocate, either in-province (45%, -1 </a:t>
            </a:r>
            <a:r>
              <a:rPr lang="en-US" dirty="0" err="1"/>
              <a:t>pt</a:t>
            </a:r>
            <a:r>
              <a:rPr lang="en-US" dirty="0"/>
              <a:t>) or out-of-province (41%, unchanged since 2014), with additional incentives and the right conditions. Therefore, a majority of working Canadians are willing to relocate for a full-time job, either to another city within their province (67%, +5 pts compared to 2014) or to another province (59%, +5 pts compared to 2014) with the right incentive package. </a:t>
            </a:r>
          </a:p>
          <a:p>
            <a:r>
              <a:rPr lang="en-US" dirty="0"/>
              <a:t>Those groups most receptive to relocation tend to be workers with less established roots in their communities – men, young adults (under 35), the highly educated, and the unmarried. </a:t>
            </a:r>
          </a:p>
          <a:p>
            <a:r>
              <a:rPr lang="en-US" dirty="0"/>
              <a:t>The top three incentives that are motivating Canadians to relocate for full-time work include: a 20% increase in pay (45% in-province, 44% to another province), a guarantee of returning to their current role within 2 years (43% in-province, 38% to another province), and having their employer provide temporary housing until permanent housing is available (30% in-province, 25% to another province). Relocation incentives pertaining to housing accommodations have increased in salience the most, over the past four years. In 2014, only 17% of working Canadians chose temporary housing as an important incentive for them to relocate (compared to 30% in 2018).</a:t>
            </a:r>
          </a:p>
          <a:p>
            <a:endParaRPr lang="en-CA" dirty="0"/>
          </a:p>
        </p:txBody>
      </p:sp>
      <p:sp>
        <p:nvSpPr>
          <p:cNvPr id="4" name="Slide Number Placeholder 3"/>
          <p:cNvSpPr>
            <a:spLocks noGrp="1"/>
          </p:cNvSpPr>
          <p:nvPr>
            <p:ph type="sldNum" sz="quarter" idx="5"/>
          </p:nvPr>
        </p:nvSpPr>
        <p:spPr/>
        <p:txBody>
          <a:bodyPr/>
          <a:lstStyle/>
          <a:p>
            <a:fld id="{628DE85F-A49F-4D4C-8D78-799212E249B2}" type="slidenum">
              <a:rPr lang="en-GB" smtClean="0"/>
              <a:t>21</a:t>
            </a:fld>
            <a:endParaRPr lang="en-GB"/>
          </a:p>
        </p:txBody>
      </p:sp>
    </p:spTree>
    <p:extLst>
      <p:ext uri="{BB962C8B-B14F-4D97-AF65-F5344CB8AC3E}">
        <p14:creationId xmlns:p14="http://schemas.microsoft.com/office/powerpoint/2010/main" val="222331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00" dirty="0"/>
              <a:t>Image credit: http://images.slideplayer.com/15/4675953/slides/slide_79.jpg</a:t>
            </a:r>
            <a:endParaRPr lang="en-CA" sz="700" dirty="0"/>
          </a:p>
        </p:txBody>
      </p:sp>
      <p:sp>
        <p:nvSpPr>
          <p:cNvPr id="4" name="Slide Number Placeholder 3"/>
          <p:cNvSpPr>
            <a:spLocks noGrp="1"/>
          </p:cNvSpPr>
          <p:nvPr>
            <p:ph type="sldNum" sz="quarter" idx="10"/>
          </p:nvPr>
        </p:nvSpPr>
        <p:spPr/>
        <p:txBody>
          <a:bodyPr/>
          <a:lstStyle/>
          <a:p>
            <a:fld id="{C8F07109-E5DA-4E88-ACD7-BBE037C22F29}"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3314165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65171" y="2152234"/>
            <a:ext cx="4509888" cy="508645"/>
          </a:xfrm>
          <a:prstGeom prst="rect">
            <a:avLst/>
          </a:prstGeom>
        </p:spPr>
        <p:txBody>
          <a:bodyPr anchor="ctr"/>
          <a:lstStyle>
            <a:lvl1pPr>
              <a:defRPr sz="3600" baseline="0"/>
            </a:lvl1pPr>
          </a:lstStyle>
          <a:p>
            <a:r>
              <a:rPr lang="en-US" dirty="0"/>
              <a:t>Impact word(s)</a:t>
            </a:r>
          </a:p>
        </p:txBody>
      </p:sp>
      <p:sp>
        <p:nvSpPr>
          <p:cNvPr id="3" name="Subtitle 2"/>
          <p:cNvSpPr>
            <a:spLocks noGrp="1"/>
          </p:cNvSpPr>
          <p:nvPr>
            <p:ph type="subTitle" idx="1" hasCustomPrompt="1"/>
          </p:nvPr>
        </p:nvSpPr>
        <p:spPr>
          <a:xfrm>
            <a:off x="4365171" y="2864332"/>
            <a:ext cx="4509888" cy="1043639"/>
          </a:xfrm>
        </p:spPr>
        <p:txBody>
          <a:bodyPr/>
          <a:lstStyle>
            <a:lvl1pPr marL="0" indent="0" algn="l">
              <a:buNone/>
              <a:defRPr baseline="0">
                <a:solidFill>
                  <a:schemeClr val="bg2">
                    <a:lumMod val="75000"/>
                  </a:schemeClr>
                </a:solidFill>
              </a:defRPr>
            </a:lvl1pPr>
            <a:lvl2pPr marL="3240" indent="0" algn="l">
              <a:spcBef>
                <a:spcPts val="0"/>
              </a:spcBef>
              <a:buNone/>
              <a:tabLst/>
              <a:defRPr baseline="0">
                <a:solidFill>
                  <a:schemeClr val="bg2">
                    <a:lumMod val="75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Presenter Name</a:t>
            </a:r>
          </a:p>
          <a:p>
            <a:pPr lvl="1"/>
            <a:r>
              <a:rPr lang="en-US" dirty="0"/>
              <a:t>Job title, date, or other relevant presenter info</a:t>
            </a:r>
          </a:p>
        </p:txBody>
      </p:sp>
      <p:sp>
        <p:nvSpPr>
          <p:cNvPr id="20" name="Text Placeholder 19"/>
          <p:cNvSpPr>
            <a:spLocks noGrp="1"/>
          </p:cNvSpPr>
          <p:nvPr>
            <p:ph type="body" sz="quarter" idx="13" hasCustomPrompt="1"/>
          </p:nvPr>
        </p:nvSpPr>
        <p:spPr>
          <a:xfrm>
            <a:off x="4365171" y="1389063"/>
            <a:ext cx="4509888" cy="637454"/>
          </a:xfrm>
        </p:spPr>
        <p:txBody>
          <a:bodyPr anchor="b">
            <a:normAutofit/>
          </a:bodyPr>
          <a:lstStyle>
            <a:lvl1pPr>
              <a:defRPr sz="2200" b="0" cap="none" baseline="0">
                <a:solidFill>
                  <a:schemeClr val="bg2"/>
                </a:solidFill>
              </a:defRPr>
            </a:lvl1pPr>
          </a:lstStyle>
          <a:p>
            <a:pPr lvl="0"/>
            <a:r>
              <a:rPr lang="en-US" dirty="0"/>
              <a:t>Full presentation title</a:t>
            </a:r>
            <a:endParaRPr lang="en-GB" dirty="0"/>
          </a:p>
        </p:txBody>
      </p:sp>
      <p:sp>
        <p:nvSpPr>
          <p:cNvPr id="14" name="Footer Placeholder 10"/>
          <p:cNvSpPr>
            <a:spLocks noGrp="1"/>
          </p:cNvSpPr>
          <p:nvPr>
            <p:ph type="ftr" sz="quarter" idx="11"/>
          </p:nvPr>
        </p:nvSpPr>
        <p:spPr>
          <a:xfrm>
            <a:off x="4365171" y="4031450"/>
            <a:ext cx="4369254" cy="595972"/>
          </a:xfrm>
          <a:prstGeom prst="rect">
            <a:avLst/>
          </a:prstGeom>
        </p:spPr>
        <p:txBody>
          <a:bodyPr lIns="0" tIns="0" rIns="0" bIns="0"/>
          <a:lstStyle>
            <a:lvl1pPr>
              <a:defRPr sz="800">
                <a:solidFill>
                  <a:schemeClr val="accent4">
                    <a:lumMod val="75000"/>
                  </a:schemeClr>
                </a:solidFill>
              </a:defRPr>
            </a:lvl1pPr>
          </a:lstStyle>
          <a:p>
            <a:endParaRPr lang="en-GB" dirty="0"/>
          </a:p>
        </p:txBody>
      </p:sp>
      <p:sp>
        <p:nvSpPr>
          <p:cNvPr id="12" name="Picture Placeholder 5"/>
          <p:cNvSpPr>
            <a:spLocks noGrp="1"/>
          </p:cNvSpPr>
          <p:nvPr>
            <p:ph type="pic" sz="quarter" idx="16"/>
          </p:nvPr>
        </p:nvSpPr>
        <p:spPr>
          <a:xfrm>
            <a:off x="-1482" y="-5426"/>
            <a:ext cx="4580255" cy="5156947"/>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645459 w 4392706"/>
              <a:gd name="connsiteY3" fmla="*/ 4937312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443753 w 4392706"/>
              <a:gd name="connsiteY3" fmla="*/ 5152465 h 5152465"/>
              <a:gd name="connsiteX4" fmla="*/ 0 w 4392706"/>
              <a:gd name="connsiteY4" fmla="*/ 8965 h 5152465"/>
              <a:gd name="connsiteX0" fmla="*/ 0 w 3962400"/>
              <a:gd name="connsiteY0" fmla="*/ 0 h 5156947"/>
              <a:gd name="connsiteX1" fmla="*/ 2286000 w 3962400"/>
              <a:gd name="connsiteY1" fmla="*/ 4482 h 5156947"/>
              <a:gd name="connsiteX2" fmla="*/ 3962400 w 3962400"/>
              <a:gd name="connsiteY2" fmla="*/ 5156947 h 5156947"/>
              <a:gd name="connsiteX3" fmla="*/ 13447 w 3962400"/>
              <a:gd name="connsiteY3" fmla="*/ 5156947 h 5156947"/>
              <a:gd name="connsiteX4" fmla="*/ 0 w 3962400"/>
              <a:gd name="connsiteY4" fmla="*/ 0 h 5156947"/>
              <a:gd name="connsiteX0" fmla="*/ 67 w 3950435"/>
              <a:gd name="connsiteY0" fmla="*/ 0 h 5156947"/>
              <a:gd name="connsiteX1" fmla="*/ 2274035 w 3950435"/>
              <a:gd name="connsiteY1" fmla="*/ 4482 h 5156947"/>
              <a:gd name="connsiteX2" fmla="*/ 3950435 w 3950435"/>
              <a:gd name="connsiteY2" fmla="*/ 5156947 h 5156947"/>
              <a:gd name="connsiteX3" fmla="*/ 1482 w 3950435"/>
              <a:gd name="connsiteY3" fmla="*/ 5156947 h 5156947"/>
              <a:gd name="connsiteX4" fmla="*/ 67 w 3950435"/>
              <a:gd name="connsiteY4" fmla="*/ 0 h 5156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0435" h="5156947">
                <a:moveTo>
                  <a:pt x="67" y="0"/>
                </a:moveTo>
                <a:lnTo>
                  <a:pt x="2274035" y="4482"/>
                </a:lnTo>
                <a:lnTo>
                  <a:pt x="3950435" y="5156947"/>
                </a:lnTo>
                <a:lnTo>
                  <a:pt x="1482" y="5156947"/>
                </a:lnTo>
                <a:cubicBezTo>
                  <a:pt x="-3000" y="3437965"/>
                  <a:pt x="4549" y="1718982"/>
                  <a:pt x="67" y="0"/>
                </a:cubicBezTo>
                <a:close/>
              </a:path>
            </a:pathLst>
          </a:custGeom>
        </p:spPr>
        <p:txBody>
          <a:bodyPr/>
          <a:lstStyle/>
          <a:p>
            <a:r>
              <a:rPr lang="en-US" dirty="0"/>
              <a:t>Click icon to add picture</a:t>
            </a:r>
            <a:endParaRPr lang="en-GB" dirty="0"/>
          </a:p>
        </p:txBody>
      </p:sp>
      <p:sp>
        <p:nvSpPr>
          <p:cNvPr id="15" name="TextBox 14"/>
          <p:cNvSpPr txBox="1"/>
          <p:nvPr userDrawn="1"/>
        </p:nvSpPr>
        <p:spPr>
          <a:xfrm>
            <a:off x="8801245" y="4834404"/>
            <a:ext cx="257029" cy="119003"/>
          </a:xfrm>
          <a:prstGeom prst="rect">
            <a:avLst/>
          </a:prstGeom>
        </p:spPr>
        <p:txBody>
          <a:bodyPr vert="horz" wrap="none" lIns="0" tIns="0" rIns="0" bIns="0" rtlCol="0" anchor="b">
            <a:normAutofit/>
          </a:bodyPr>
          <a:lstStyle/>
          <a:p>
            <a:pPr marL="0" algn="ctr" defTabSz="924282" rtl="0" eaLnBrk="1" latinLnBrk="0" hangingPunct="1">
              <a:lnSpc>
                <a:spcPct val="85000"/>
              </a:lnSpc>
              <a:spcBef>
                <a:spcPts val="204"/>
              </a:spcBef>
            </a:pPr>
            <a:fld id="{01990C03-C3A3-48FE-AF6D-3AE397C89625}" type="slidenum">
              <a:rPr lang="en-GB" sz="900" kern="1200" smtClean="0">
                <a:solidFill>
                  <a:schemeClr val="bg2"/>
                </a:solidFill>
                <a:latin typeface="+mn-lt"/>
                <a:ea typeface="+mn-ea"/>
                <a:cs typeface="+mn-cs"/>
              </a:rPr>
              <a:pPr marL="0" algn="ctr" defTabSz="924282" rtl="0" eaLnBrk="1" latinLnBrk="0" hangingPunct="1">
                <a:lnSpc>
                  <a:spcPct val="85000"/>
                </a:lnSpc>
                <a:spcBef>
                  <a:spcPts val="204"/>
                </a:spcBef>
              </a:pPr>
              <a:t>‹#›</a:t>
            </a:fld>
            <a:endParaRPr lang="en-GB" sz="900" kern="1200" dirty="0">
              <a:solidFill>
                <a:schemeClr val="bg2"/>
              </a:solidFill>
              <a:latin typeface="+mn-lt"/>
              <a:ea typeface="+mn-ea"/>
              <a:cs typeface="+mn-cs"/>
            </a:endParaRPr>
          </a:p>
        </p:txBody>
      </p:sp>
    </p:spTree>
    <p:extLst>
      <p:ext uri="{BB962C8B-B14F-4D97-AF65-F5344CB8AC3E}">
        <p14:creationId xmlns:p14="http://schemas.microsoft.com/office/powerpoint/2010/main" val="3678426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228600" y="248323"/>
            <a:ext cx="6718167" cy="261265"/>
          </a:xfrm>
        </p:spPr>
        <p:txBody>
          <a:bodyPr anchor="t">
            <a:no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5" name="Title Placeholder 1"/>
          <p:cNvSpPr>
            <a:spLocks noGrp="1"/>
          </p:cNvSpPr>
          <p:nvPr>
            <p:ph type="title"/>
          </p:nvPr>
        </p:nvSpPr>
        <p:spPr>
          <a:xfrm>
            <a:off x="232376" y="514881"/>
            <a:ext cx="8654595" cy="387798"/>
          </a:xfrm>
          <a:prstGeom prst="rect">
            <a:avLst/>
          </a:prstGeom>
        </p:spPr>
        <p:txBody>
          <a:bodyPr vert="horz" wrap="square" lIns="0" tIns="0" rIns="0" bIns="0" rtlCol="0" anchor="t">
            <a:spAutoFit/>
          </a:bodyPr>
          <a:lstStyle>
            <a:lvl1pPr>
              <a:defRPr>
                <a:solidFill>
                  <a:schemeClr val="tx1">
                    <a:lumMod val="90000"/>
                    <a:lumOff val="10000"/>
                  </a:schemeClr>
                </a:solidFill>
              </a:defRPr>
            </a:lvl1pPr>
          </a:lstStyle>
          <a:p>
            <a:r>
              <a:rPr lang="en-US" dirty="0"/>
              <a:t>Click to add emphasis part of title</a:t>
            </a:r>
          </a:p>
        </p:txBody>
      </p:sp>
      <p:sp>
        <p:nvSpPr>
          <p:cNvPr id="6" name="TextBox 5"/>
          <p:cNvSpPr txBox="1"/>
          <p:nvPr userDrawn="1"/>
        </p:nvSpPr>
        <p:spPr>
          <a:xfrm>
            <a:off x="8801245" y="4834404"/>
            <a:ext cx="257029" cy="119003"/>
          </a:xfrm>
          <a:prstGeom prst="rect">
            <a:avLst/>
          </a:prstGeom>
        </p:spPr>
        <p:txBody>
          <a:bodyPr vert="horz" wrap="none" lIns="0" tIns="0" rIns="0" bIns="0" rtlCol="0" anchor="b">
            <a:normAutofit/>
          </a:bodyPr>
          <a:lstStyle/>
          <a:p>
            <a:pPr marL="0" algn="ctr" defTabSz="924282" rtl="0" eaLnBrk="1" latinLnBrk="0" hangingPunct="1">
              <a:lnSpc>
                <a:spcPct val="85000"/>
              </a:lnSpc>
              <a:spcBef>
                <a:spcPts val="204"/>
              </a:spcBef>
            </a:pPr>
            <a:fld id="{01990C03-C3A3-48FE-AF6D-3AE397C89625}" type="slidenum">
              <a:rPr lang="en-GB" sz="900" kern="1200" smtClean="0">
                <a:solidFill>
                  <a:schemeClr val="bg2"/>
                </a:solidFill>
                <a:latin typeface="+mn-lt"/>
                <a:ea typeface="+mn-ea"/>
                <a:cs typeface="+mn-cs"/>
              </a:rPr>
              <a:pPr marL="0" algn="ctr" defTabSz="924282" rtl="0" eaLnBrk="1" latinLnBrk="0" hangingPunct="1">
                <a:lnSpc>
                  <a:spcPct val="85000"/>
                </a:lnSpc>
                <a:spcBef>
                  <a:spcPts val="204"/>
                </a:spcBef>
              </a:pPr>
              <a:t>‹#›</a:t>
            </a:fld>
            <a:endParaRPr lang="en-GB" sz="900" kern="1200" dirty="0">
              <a:solidFill>
                <a:schemeClr val="bg2"/>
              </a:solidFill>
              <a:latin typeface="+mn-lt"/>
              <a:ea typeface="+mn-ea"/>
              <a:cs typeface="+mn-cs"/>
            </a:endParaRPr>
          </a:p>
        </p:txBody>
      </p:sp>
      <p:sp>
        <p:nvSpPr>
          <p:cNvPr id="9" name="Text Placeholder 7"/>
          <p:cNvSpPr>
            <a:spLocks noGrp="1"/>
          </p:cNvSpPr>
          <p:nvPr>
            <p:ph type="body" sz="quarter" idx="4294967295"/>
          </p:nvPr>
        </p:nvSpPr>
        <p:spPr>
          <a:xfrm>
            <a:off x="224598" y="4215715"/>
            <a:ext cx="6718075" cy="318287"/>
          </a:xfrm>
        </p:spPr>
        <p:txBody>
          <a:bodyPr/>
          <a:lstStyle/>
          <a:p>
            <a:endParaRPr lang="en-US" dirty="0"/>
          </a:p>
        </p:txBody>
      </p:sp>
    </p:spTree>
    <p:extLst>
      <p:ext uri="{BB962C8B-B14F-4D97-AF65-F5344CB8AC3E}">
        <p14:creationId xmlns:p14="http://schemas.microsoft.com/office/powerpoint/2010/main" val="4098691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s Only - No wayfinder in header">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232377" y="171113"/>
            <a:ext cx="8003996" cy="387798"/>
          </a:xfrm>
          <a:prstGeom prst="rect">
            <a:avLst/>
          </a:prstGeom>
        </p:spPr>
        <p:txBody>
          <a:bodyPr vert="horz" wrap="square" lIns="0" tIns="0" rIns="0" bIns="0" rtlCol="0" anchor="t">
            <a:spAutoFit/>
          </a:bodyPr>
          <a:lstStyle>
            <a:lvl1pPr>
              <a:defRPr>
                <a:solidFill>
                  <a:schemeClr val="tx1">
                    <a:lumMod val="90000"/>
                    <a:lumOff val="10000"/>
                  </a:schemeClr>
                </a:solidFill>
              </a:defRPr>
            </a:lvl1pPr>
          </a:lstStyle>
          <a:p>
            <a:r>
              <a:rPr lang="en-US" dirty="0"/>
              <a:t>Title</a:t>
            </a:r>
          </a:p>
        </p:txBody>
      </p:sp>
      <p:sp>
        <p:nvSpPr>
          <p:cNvPr id="6" name="TextBox 5"/>
          <p:cNvSpPr txBox="1"/>
          <p:nvPr userDrawn="1"/>
        </p:nvSpPr>
        <p:spPr>
          <a:xfrm>
            <a:off x="8801245" y="4834404"/>
            <a:ext cx="257029" cy="119003"/>
          </a:xfrm>
          <a:prstGeom prst="rect">
            <a:avLst/>
          </a:prstGeom>
        </p:spPr>
        <p:txBody>
          <a:bodyPr vert="horz" wrap="none" lIns="0" tIns="0" rIns="0" bIns="0" rtlCol="0" anchor="b">
            <a:normAutofit/>
          </a:bodyPr>
          <a:lstStyle/>
          <a:p>
            <a:pPr marL="0" algn="ctr" defTabSz="924282" rtl="0" eaLnBrk="1" latinLnBrk="0" hangingPunct="1">
              <a:lnSpc>
                <a:spcPct val="85000"/>
              </a:lnSpc>
              <a:spcBef>
                <a:spcPts val="204"/>
              </a:spcBef>
            </a:pPr>
            <a:fld id="{01990C03-C3A3-48FE-AF6D-3AE397C89625}" type="slidenum">
              <a:rPr lang="en-GB" sz="900" kern="1200" smtClean="0">
                <a:solidFill>
                  <a:schemeClr val="bg2"/>
                </a:solidFill>
                <a:latin typeface="+mn-lt"/>
                <a:ea typeface="+mn-ea"/>
                <a:cs typeface="+mn-cs"/>
              </a:rPr>
              <a:pPr marL="0" algn="ctr" defTabSz="924282" rtl="0" eaLnBrk="1" latinLnBrk="0" hangingPunct="1">
                <a:lnSpc>
                  <a:spcPct val="85000"/>
                </a:lnSpc>
                <a:spcBef>
                  <a:spcPts val="204"/>
                </a:spcBef>
              </a:pPr>
              <a:t>‹#›</a:t>
            </a:fld>
            <a:endParaRPr lang="en-GB" sz="900" kern="1200" dirty="0">
              <a:solidFill>
                <a:schemeClr val="bg2"/>
              </a:solidFill>
              <a:latin typeface="+mn-lt"/>
              <a:ea typeface="+mn-ea"/>
              <a:cs typeface="+mn-cs"/>
            </a:endParaRPr>
          </a:p>
        </p:txBody>
      </p:sp>
    </p:spTree>
    <p:extLst>
      <p:ext uri="{BB962C8B-B14F-4D97-AF65-F5344CB8AC3E}">
        <p14:creationId xmlns:p14="http://schemas.microsoft.com/office/powerpoint/2010/main" val="1254140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 Bullets only - No wayfinder in header">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232376" y="171113"/>
            <a:ext cx="8010771" cy="387798"/>
          </a:xfrm>
          <a:prstGeom prst="rect">
            <a:avLst/>
          </a:prstGeom>
        </p:spPr>
        <p:txBody>
          <a:bodyPr vert="horz" wrap="square" lIns="0" tIns="0" rIns="0" bIns="0" rtlCol="0" anchor="t">
            <a:spAutoFit/>
          </a:bodyPr>
          <a:lstStyle>
            <a:lvl1pPr>
              <a:defRPr lang="en-US" sz="2800" b="1" kern="1200" dirty="0">
                <a:solidFill>
                  <a:schemeClr val="tx1">
                    <a:lumMod val="90000"/>
                    <a:lumOff val="10000"/>
                  </a:schemeClr>
                </a:solidFill>
                <a:latin typeface="+mj-lt"/>
                <a:ea typeface="+mj-ea"/>
                <a:cs typeface="+mj-cs"/>
              </a:defRPr>
            </a:lvl1pPr>
          </a:lstStyle>
          <a:p>
            <a:r>
              <a:rPr lang="en-US" dirty="0"/>
              <a:t>Title</a:t>
            </a:r>
          </a:p>
        </p:txBody>
      </p:sp>
      <p:sp>
        <p:nvSpPr>
          <p:cNvPr id="5" name="Text Placeholder 4"/>
          <p:cNvSpPr>
            <a:spLocks noGrp="1"/>
          </p:cNvSpPr>
          <p:nvPr>
            <p:ph type="body" sz="quarter" idx="14" hasCustomPrompt="1"/>
          </p:nvPr>
        </p:nvSpPr>
        <p:spPr>
          <a:xfrm>
            <a:off x="233363" y="751384"/>
            <a:ext cx="8653608" cy="2639397"/>
          </a:xfrm>
        </p:spPr>
        <p:txBody>
          <a:bodyPr/>
          <a:lstStyle>
            <a:lvl1pPr marL="176213" indent="-176213">
              <a:lnSpc>
                <a:spcPct val="100000"/>
              </a:lnSpc>
              <a:spcBef>
                <a:spcPts val="0"/>
              </a:spcBef>
              <a:spcAft>
                <a:spcPts val="0"/>
              </a:spcAft>
              <a:buFont typeface="Arial" panose="020B0604020202020204" pitchFamily="34" charset="0"/>
              <a:buChar char="•"/>
              <a:defRPr sz="1200" cap="none">
                <a:solidFill>
                  <a:schemeClr val="bg2">
                    <a:lumMod val="50000"/>
                  </a:schemeClr>
                </a:solidFill>
              </a:defRPr>
            </a:lvl1pPr>
            <a:lvl2pPr marL="476250" indent="-166688">
              <a:lnSpc>
                <a:spcPct val="100000"/>
              </a:lnSpc>
              <a:spcBef>
                <a:spcPts val="0"/>
              </a:spcBef>
              <a:spcAft>
                <a:spcPts val="0"/>
              </a:spcAft>
              <a:buFont typeface="Wingdings" panose="05000000000000000000" pitchFamily="2" charset="2"/>
              <a:buChar char="§"/>
              <a:tabLst/>
              <a:defRPr sz="1200">
                <a:solidFill>
                  <a:schemeClr val="bg2">
                    <a:lumMod val="50000"/>
                  </a:schemeClr>
                </a:solidFill>
              </a:defRPr>
            </a:lvl2pPr>
            <a:lvl3pPr marL="692150" indent="-177800">
              <a:lnSpc>
                <a:spcPct val="100000"/>
              </a:lnSpc>
              <a:spcBef>
                <a:spcPts val="0"/>
              </a:spcBef>
              <a:spcAft>
                <a:spcPts val="0"/>
              </a:spcAft>
              <a:buSzPct val="75000"/>
              <a:buFont typeface="Arial" panose="020B0604020202020204" pitchFamily="34" charset="0"/>
              <a:buChar char="•"/>
              <a:defRPr sz="1200">
                <a:solidFill>
                  <a:schemeClr val="bg2">
                    <a:lumMod val="50000"/>
                  </a:schemeClr>
                </a:solidFill>
              </a:defRPr>
            </a:lvl3pPr>
            <a:lvl5pPr marL="968375" indent="-174625">
              <a:lnSpc>
                <a:spcPct val="100000"/>
              </a:lnSpc>
              <a:spcBef>
                <a:spcPts val="0"/>
              </a:spcBef>
              <a:spcAft>
                <a:spcPts val="0"/>
              </a:spcAft>
              <a:buSzPct val="75000"/>
              <a:buFont typeface="Wingdings" panose="05000000000000000000" pitchFamily="2" charset="2"/>
              <a:buChar char="§"/>
              <a:defRPr sz="1200">
                <a:solidFill>
                  <a:schemeClr val="bg2">
                    <a:lumMod val="50000"/>
                  </a:schemeClr>
                </a:solidFill>
              </a:defRPr>
            </a:lvl5pPr>
          </a:lstStyle>
          <a:p>
            <a:pPr lvl="0"/>
            <a:r>
              <a:rPr lang="en-US" dirty="0"/>
              <a:t>Text</a:t>
            </a:r>
          </a:p>
          <a:p>
            <a:pPr lvl="1"/>
            <a:r>
              <a:rPr lang="en-US" dirty="0"/>
              <a:t>Text</a:t>
            </a:r>
          </a:p>
          <a:p>
            <a:pPr lvl="2"/>
            <a:r>
              <a:rPr lang="en-US" dirty="0"/>
              <a:t>Text</a:t>
            </a:r>
          </a:p>
          <a:p>
            <a:pPr lvl="4"/>
            <a:r>
              <a:rPr lang="en-US" dirty="0"/>
              <a:t>Text</a:t>
            </a:r>
            <a:endParaRPr lang="en-GB" dirty="0"/>
          </a:p>
        </p:txBody>
      </p:sp>
      <p:sp>
        <p:nvSpPr>
          <p:cNvPr id="6" name="TextBox 5"/>
          <p:cNvSpPr txBox="1"/>
          <p:nvPr userDrawn="1"/>
        </p:nvSpPr>
        <p:spPr>
          <a:xfrm>
            <a:off x="8801245" y="4834404"/>
            <a:ext cx="257029" cy="119003"/>
          </a:xfrm>
          <a:prstGeom prst="rect">
            <a:avLst/>
          </a:prstGeom>
        </p:spPr>
        <p:txBody>
          <a:bodyPr vert="horz" wrap="none" lIns="0" tIns="0" rIns="0" bIns="0" rtlCol="0" anchor="b">
            <a:normAutofit/>
          </a:bodyPr>
          <a:lstStyle/>
          <a:p>
            <a:pPr marL="0" algn="ctr" defTabSz="924282" rtl="0" eaLnBrk="1" latinLnBrk="0" hangingPunct="1">
              <a:lnSpc>
                <a:spcPct val="85000"/>
              </a:lnSpc>
              <a:spcBef>
                <a:spcPts val="204"/>
              </a:spcBef>
            </a:pPr>
            <a:fld id="{01990C03-C3A3-48FE-AF6D-3AE397C89625}" type="slidenum">
              <a:rPr lang="en-GB" sz="900" kern="1200" smtClean="0">
                <a:solidFill>
                  <a:schemeClr val="bg2"/>
                </a:solidFill>
                <a:latin typeface="+mn-lt"/>
                <a:ea typeface="+mn-ea"/>
                <a:cs typeface="+mn-cs"/>
              </a:rPr>
              <a:pPr marL="0" algn="ctr" defTabSz="924282" rtl="0" eaLnBrk="1" latinLnBrk="0" hangingPunct="1">
                <a:lnSpc>
                  <a:spcPct val="85000"/>
                </a:lnSpc>
                <a:spcBef>
                  <a:spcPts val="204"/>
                </a:spcBef>
              </a:pPr>
              <a:t>‹#›</a:t>
            </a:fld>
            <a:endParaRPr lang="en-GB" sz="900" kern="1200" dirty="0">
              <a:solidFill>
                <a:schemeClr val="bg2"/>
              </a:solidFill>
              <a:latin typeface="+mn-lt"/>
              <a:ea typeface="+mn-ea"/>
              <a:cs typeface="+mn-cs"/>
            </a:endParaRPr>
          </a:p>
        </p:txBody>
      </p:sp>
    </p:spTree>
    <p:extLst>
      <p:ext uri="{BB962C8B-B14F-4D97-AF65-F5344CB8AC3E}">
        <p14:creationId xmlns:p14="http://schemas.microsoft.com/office/powerpoint/2010/main" val="751015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obile Upright">
    <p:spTree>
      <p:nvGrpSpPr>
        <p:cNvPr id="1" name=""/>
        <p:cNvGrpSpPr/>
        <p:nvPr/>
      </p:nvGrpSpPr>
      <p:grpSpPr>
        <a:xfrm>
          <a:off x="0" y="0"/>
          <a:ext cx="0" cy="0"/>
          <a:chOff x="0" y="0"/>
          <a:chExt cx="0" cy="0"/>
        </a:xfrm>
      </p:grpSpPr>
      <p:sp>
        <p:nvSpPr>
          <p:cNvPr id="9" name="Text Placeholder 6"/>
          <p:cNvSpPr>
            <a:spLocks noGrp="1"/>
          </p:cNvSpPr>
          <p:nvPr>
            <p:ph type="body" sz="quarter" idx="17" hasCustomPrompt="1"/>
          </p:nvPr>
        </p:nvSpPr>
        <p:spPr>
          <a:xfrm>
            <a:off x="922725" y="4872057"/>
            <a:ext cx="7462662" cy="138499"/>
          </a:xfrm>
        </p:spPr>
        <p:txBody>
          <a:bodyPr wrap="square" anchor="b">
            <a:spAutoFit/>
          </a:bodyPr>
          <a:lstStyle>
            <a:lvl1pPr marL="0" indent="0" algn="l">
              <a:lnSpc>
                <a:spcPct val="100000"/>
              </a:lnSpc>
              <a:spcBef>
                <a:spcPts val="0"/>
              </a:spcBef>
              <a:spcAft>
                <a:spcPts val="0"/>
              </a:spcAft>
              <a:tabLst/>
              <a:defRPr sz="900" cap="none" baseline="0">
                <a:solidFill>
                  <a:schemeClr val="bg2"/>
                </a:solidFill>
              </a:defRPr>
            </a:lvl1pPr>
          </a:lstStyle>
          <a:p>
            <a:pPr lvl="0"/>
            <a:r>
              <a:rPr lang="en-US" dirty="0"/>
              <a:t>Question and Base</a:t>
            </a:r>
            <a:endParaRPr lang="en-GB" dirty="0"/>
          </a:p>
        </p:txBody>
      </p:sp>
      <p:sp>
        <p:nvSpPr>
          <p:cNvPr id="6" name="Title Placeholder 1"/>
          <p:cNvSpPr>
            <a:spLocks noGrp="1"/>
          </p:cNvSpPr>
          <p:nvPr>
            <p:ph type="title" hasCustomPrompt="1"/>
          </p:nvPr>
        </p:nvSpPr>
        <p:spPr>
          <a:xfrm>
            <a:off x="232376" y="171113"/>
            <a:ext cx="8010771" cy="387798"/>
          </a:xfrm>
          <a:prstGeom prst="rect">
            <a:avLst/>
          </a:prstGeom>
        </p:spPr>
        <p:txBody>
          <a:bodyPr vert="horz" wrap="square" lIns="0" tIns="0" rIns="0" bIns="0" rtlCol="0" anchor="t">
            <a:spAutoFit/>
          </a:bodyPr>
          <a:lstStyle>
            <a:lvl1pPr>
              <a:defRPr sz="2800">
                <a:solidFill>
                  <a:schemeClr val="tx1">
                    <a:lumMod val="90000"/>
                    <a:lumOff val="10000"/>
                  </a:schemeClr>
                </a:solidFill>
              </a:defRPr>
            </a:lvl1pPr>
          </a:lstStyle>
          <a:p>
            <a:r>
              <a:rPr lang="en-US" dirty="0"/>
              <a:t>Title</a:t>
            </a:r>
          </a:p>
        </p:txBody>
      </p:sp>
      <p:sp>
        <p:nvSpPr>
          <p:cNvPr id="8" name="TextBox 7">
            <a:extLst>
              <a:ext uri="{FF2B5EF4-FFF2-40B4-BE49-F238E27FC236}">
                <a16:creationId xmlns:a16="http://schemas.microsoft.com/office/drawing/2014/main" id="{DCFF8130-F5D5-4F15-B736-7F7001DBED15}"/>
              </a:ext>
            </a:extLst>
          </p:cNvPr>
          <p:cNvSpPr txBox="1"/>
          <p:nvPr userDrawn="1"/>
        </p:nvSpPr>
        <p:spPr>
          <a:xfrm>
            <a:off x="8801245" y="4834404"/>
            <a:ext cx="257029" cy="119003"/>
          </a:xfrm>
          <a:prstGeom prst="rect">
            <a:avLst/>
          </a:prstGeom>
        </p:spPr>
        <p:txBody>
          <a:bodyPr vert="horz" wrap="none" lIns="0" tIns="0" rIns="0" bIns="0" rtlCol="0" anchor="b">
            <a:normAutofit/>
          </a:bodyPr>
          <a:lstStyle/>
          <a:p>
            <a:pPr marL="0" algn="ctr" defTabSz="924282" rtl="0" eaLnBrk="1" latinLnBrk="0" hangingPunct="1">
              <a:lnSpc>
                <a:spcPct val="85000"/>
              </a:lnSpc>
              <a:spcBef>
                <a:spcPts val="204"/>
              </a:spcBef>
            </a:pPr>
            <a:fld id="{01990C03-C3A3-48FE-AF6D-3AE397C89625}" type="slidenum">
              <a:rPr lang="en-GB" sz="900" kern="1200" smtClean="0">
                <a:solidFill>
                  <a:schemeClr val="bg2"/>
                </a:solidFill>
                <a:latin typeface="+mn-lt"/>
                <a:ea typeface="+mn-ea"/>
                <a:cs typeface="+mn-cs"/>
              </a:rPr>
              <a:pPr marL="0" algn="ctr" defTabSz="924282" rtl="0" eaLnBrk="1" latinLnBrk="0" hangingPunct="1">
                <a:lnSpc>
                  <a:spcPct val="85000"/>
                </a:lnSpc>
                <a:spcBef>
                  <a:spcPts val="204"/>
                </a:spcBef>
              </a:pPr>
              <a:t>‹#›</a:t>
            </a:fld>
            <a:endParaRPr lang="en-GB" sz="900" kern="1200" dirty="0">
              <a:solidFill>
                <a:schemeClr val="bg2"/>
              </a:solidFill>
              <a:latin typeface="+mn-lt"/>
              <a:ea typeface="+mn-ea"/>
              <a:cs typeface="+mn-cs"/>
            </a:endParaRPr>
          </a:p>
        </p:txBody>
      </p:sp>
      <p:sp>
        <p:nvSpPr>
          <p:cNvPr id="3" name="Text Placeholder 2">
            <a:extLst>
              <a:ext uri="{FF2B5EF4-FFF2-40B4-BE49-F238E27FC236}">
                <a16:creationId xmlns:a16="http://schemas.microsoft.com/office/drawing/2014/main" id="{033B9283-2147-498D-961B-ABC232BB0E55}"/>
              </a:ext>
            </a:extLst>
          </p:cNvPr>
          <p:cNvSpPr>
            <a:spLocks noGrp="1"/>
          </p:cNvSpPr>
          <p:nvPr>
            <p:ph type="body" sz="quarter" idx="19" hasCustomPrompt="1"/>
          </p:nvPr>
        </p:nvSpPr>
        <p:spPr>
          <a:xfrm>
            <a:off x="232375" y="750889"/>
            <a:ext cx="8654449" cy="778974"/>
          </a:xfrm>
        </p:spPr>
        <p:txBody>
          <a:bodyPr/>
          <a:lstStyle>
            <a:lvl1pPr>
              <a:spcBef>
                <a:spcPts val="0"/>
              </a:spcBef>
              <a:spcAft>
                <a:spcPts val="0"/>
              </a:spcAft>
              <a:defRPr sz="1200" cap="none">
                <a:solidFill>
                  <a:schemeClr val="bg2">
                    <a:lumMod val="50000"/>
                  </a:schemeClr>
                </a:solidFill>
              </a:defRPr>
            </a:lvl1pPr>
            <a:lvl3pPr marL="186802" indent="-186802">
              <a:spcBef>
                <a:spcPts val="0"/>
              </a:spcBef>
              <a:spcAft>
                <a:spcPts val="0"/>
              </a:spcAft>
              <a:buFont typeface="Arial" panose="020B0604020202020204" pitchFamily="34" charset="0"/>
              <a:buChar char="•"/>
              <a:defRPr>
                <a:solidFill>
                  <a:schemeClr val="bg2">
                    <a:lumMod val="50000"/>
                  </a:schemeClr>
                </a:solidFill>
              </a:defRPr>
            </a:lvl3pPr>
          </a:lstStyle>
          <a:p>
            <a:pPr lvl="0"/>
            <a:r>
              <a:rPr lang="en-US" dirty="0"/>
              <a:t>Text</a:t>
            </a:r>
          </a:p>
          <a:p>
            <a:pPr lvl="2"/>
            <a:r>
              <a:rPr lang="en-US" dirty="0"/>
              <a:t>Text</a:t>
            </a:r>
          </a:p>
        </p:txBody>
      </p:sp>
    </p:spTree>
    <p:extLst>
      <p:ext uri="{BB962C8B-B14F-4D97-AF65-F5344CB8AC3E}">
        <p14:creationId xmlns:p14="http://schemas.microsoft.com/office/powerpoint/2010/main" val="2537218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 Yellow">
    <p:bg>
      <p:bgPr>
        <a:solidFill>
          <a:srgbClr val="3C4B8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2833" y="2091067"/>
            <a:ext cx="7093160" cy="664797"/>
          </a:xfrm>
          <a:prstGeom prst="rect">
            <a:avLst/>
          </a:prstGeom>
        </p:spPr>
        <p:txBody>
          <a:bodyPr lIns="0" anchor="t"/>
          <a:lstStyle>
            <a:lvl1pPr>
              <a:lnSpc>
                <a:spcPct val="80000"/>
              </a:lnSpc>
              <a:spcBef>
                <a:spcPts val="816"/>
              </a:spcBef>
              <a:defRPr sz="5400" cap="all" baseline="0">
                <a:solidFill>
                  <a:schemeClr val="bg1"/>
                </a:solidFill>
              </a:defRPr>
            </a:lvl1pPr>
          </a:lstStyle>
          <a:p>
            <a:r>
              <a:rPr lang="en-US" dirty="0"/>
              <a:t>DOLOR SIT</a:t>
            </a:r>
            <a:endParaRPr lang="en-GB" dirty="0"/>
          </a:p>
        </p:txBody>
      </p:sp>
      <p:sp>
        <p:nvSpPr>
          <p:cNvPr id="11" name="TextBox 10"/>
          <p:cNvSpPr txBox="1"/>
          <p:nvPr userDrawn="1"/>
        </p:nvSpPr>
        <p:spPr>
          <a:xfrm>
            <a:off x="247650" y="4784500"/>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2018 Ipsos</a:t>
            </a:r>
            <a:endParaRPr lang="en-GB" sz="1200" dirty="0">
              <a:solidFill>
                <a:schemeClr val="bg1"/>
              </a:solidFill>
            </a:endParaRPr>
          </a:p>
        </p:txBody>
      </p:sp>
      <p:pic>
        <p:nvPicPr>
          <p:cNvPr id="9" name="Picture 8" descr="IPSOS_GAMECHANGERS_blue.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8888" t="-9671" b="-1"/>
          <a:stretch/>
        </p:blipFill>
        <p:spPr>
          <a:xfrm>
            <a:off x="8388603" y="4623250"/>
            <a:ext cx="377327" cy="355982"/>
          </a:xfrm>
          <a:prstGeom prst="rect">
            <a:avLst/>
          </a:prstGeom>
        </p:spPr>
      </p:pic>
      <p:sp>
        <p:nvSpPr>
          <p:cNvPr id="14" name="TextBox 13"/>
          <p:cNvSpPr txBox="1"/>
          <p:nvPr userDrawn="1"/>
        </p:nvSpPr>
        <p:spPr>
          <a:xfrm>
            <a:off x="8801245" y="4834404"/>
            <a:ext cx="257029" cy="119003"/>
          </a:xfrm>
          <a:prstGeom prst="rect">
            <a:avLst/>
          </a:prstGeom>
        </p:spPr>
        <p:txBody>
          <a:bodyPr vert="horz" wrap="none" lIns="0" tIns="0" rIns="0" bIns="0" rtlCol="0" anchor="b">
            <a:normAutofit/>
          </a:bodyPr>
          <a:lstStyle/>
          <a:p>
            <a:pPr marL="0" algn="ctr" defTabSz="924282" rtl="0" eaLnBrk="1" latinLnBrk="0" hangingPunct="1">
              <a:lnSpc>
                <a:spcPct val="85000"/>
              </a:lnSpc>
              <a:spcBef>
                <a:spcPts val="204"/>
              </a:spcBef>
            </a:pPr>
            <a:fld id="{01990C03-C3A3-48FE-AF6D-3AE397C89625}" type="slidenum">
              <a:rPr lang="en-GB" sz="900" b="0" kern="1200" smtClean="0">
                <a:solidFill>
                  <a:schemeClr val="bg1"/>
                </a:solidFill>
                <a:latin typeface="+mn-lt"/>
                <a:ea typeface="+mn-ea"/>
                <a:cs typeface="+mn-cs"/>
              </a:rPr>
              <a:pPr marL="0" algn="ctr" defTabSz="924282" rtl="0" eaLnBrk="1" latinLnBrk="0" hangingPunct="1">
                <a:lnSpc>
                  <a:spcPct val="85000"/>
                </a:lnSpc>
                <a:spcBef>
                  <a:spcPts val="204"/>
                </a:spcBef>
              </a:pPr>
              <a:t>‹#›</a:t>
            </a:fld>
            <a:endParaRPr lang="en-GB" sz="900" b="0" kern="1200" dirty="0">
              <a:solidFill>
                <a:schemeClr val="bg1"/>
              </a:solidFill>
              <a:latin typeface="+mn-lt"/>
              <a:ea typeface="+mn-ea"/>
              <a:cs typeface="+mn-cs"/>
            </a:endParaRPr>
          </a:p>
        </p:txBody>
      </p:sp>
    </p:spTree>
    <p:extLst>
      <p:ext uri="{BB962C8B-B14F-4D97-AF65-F5344CB8AC3E}">
        <p14:creationId xmlns:p14="http://schemas.microsoft.com/office/powerpoint/2010/main" val="1624674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acts">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p:nvPr>
        </p:nvSpPr>
        <p:spPr>
          <a:xfrm>
            <a:off x="743381" y="1622612"/>
            <a:ext cx="1211263" cy="1216152"/>
          </a:xfrm>
          <a:prstGeom prst="ellipse">
            <a:avLst/>
          </a:prstGeom>
        </p:spPr>
        <p:txBody>
          <a:bodyPr/>
          <a:lstStyle>
            <a:lvl1pPr>
              <a:defRPr>
                <a:solidFill>
                  <a:schemeClr val="bg1"/>
                </a:solidFill>
              </a:defRPr>
            </a:lvl1pPr>
          </a:lstStyle>
          <a:p>
            <a:r>
              <a:rPr lang="en-US"/>
              <a:t>Click icon to add picture</a:t>
            </a:r>
            <a:endParaRPr lang="en-GB" dirty="0"/>
          </a:p>
        </p:txBody>
      </p:sp>
      <p:sp>
        <p:nvSpPr>
          <p:cNvPr id="16" name="Picture Placeholder 5"/>
          <p:cNvSpPr>
            <a:spLocks noGrp="1" noChangeAspect="1"/>
          </p:cNvSpPr>
          <p:nvPr>
            <p:ph type="pic" sz="quarter" idx="11"/>
          </p:nvPr>
        </p:nvSpPr>
        <p:spPr>
          <a:xfrm>
            <a:off x="3818226" y="1622612"/>
            <a:ext cx="1211263" cy="1216152"/>
          </a:xfrm>
          <a:prstGeom prst="ellipse">
            <a:avLst/>
          </a:prstGeom>
        </p:spPr>
        <p:txBody>
          <a:bodyPr/>
          <a:lstStyle>
            <a:lvl1pPr>
              <a:defRPr>
                <a:solidFill>
                  <a:schemeClr val="bg1"/>
                </a:solidFill>
              </a:defRPr>
            </a:lvl1pPr>
          </a:lstStyle>
          <a:p>
            <a:r>
              <a:rPr lang="en-US"/>
              <a:t>Click icon to add picture</a:t>
            </a:r>
            <a:endParaRPr lang="en-GB" dirty="0"/>
          </a:p>
        </p:txBody>
      </p:sp>
      <p:sp>
        <p:nvSpPr>
          <p:cNvPr id="12" name="TextBox 11"/>
          <p:cNvSpPr txBox="1"/>
          <p:nvPr userDrawn="1"/>
        </p:nvSpPr>
        <p:spPr>
          <a:xfrm>
            <a:off x="247650" y="4784500"/>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2018 Ipsos</a:t>
            </a:r>
            <a:endParaRPr lang="en-GB" sz="1200" dirty="0">
              <a:solidFill>
                <a:schemeClr val="bg1"/>
              </a:solidFill>
            </a:endParaRPr>
          </a:p>
        </p:txBody>
      </p:sp>
      <p:pic>
        <p:nvPicPr>
          <p:cNvPr id="10" name="Picture 9" descr="IPSOS_GAMECHANGERS_blue.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8888" t="-9671" b="-1"/>
          <a:stretch/>
        </p:blipFill>
        <p:spPr>
          <a:xfrm>
            <a:off x="8388603" y="4623250"/>
            <a:ext cx="377327" cy="355982"/>
          </a:xfrm>
          <a:prstGeom prst="rect">
            <a:avLst/>
          </a:prstGeom>
        </p:spPr>
      </p:pic>
      <p:sp>
        <p:nvSpPr>
          <p:cNvPr id="14" name="TextBox 13"/>
          <p:cNvSpPr txBox="1"/>
          <p:nvPr userDrawn="1"/>
        </p:nvSpPr>
        <p:spPr>
          <a:xfrm>
            <a:off x="8801245" y="4834404"/>
            <a:ext cx="257029" cy="119003"/>
          </a:xfrm>
          <a:prstGeom prst="rect">
            <a:avLst/>
          </a:prstGeom>
        </p:spPr>
        <p:txBody>
          <a:bodyPr vert="horz" wrap="none" lIns="0" tIns="0" rIns="0" bIns="0" rtlCol="0" anchor="b">
            <a:normAutofit/>
          </a:bodyPr>
          <a:lstStyle/>
          <a:p>
            <a:pPr marL="0" algn="ctr" defTabSz="924282" rtl="0" eaLnBrk="1" latinLnBrk="0" hangingPunct="1">
              <a:lnSpc>
                <a:spcPct val="85000"/>
              </a:lnSpc>
              <a:spcBef>
                <a:spcPts val="204"/>
              </a:spcBef>
            </a:pPr>
            <a:fld id="{01990C03-C3A3-48FE-AF6D-3AE397C89625}" type="slidenum">
              <a:rPr lang="en-GB" sz="900" kern="1200" smtClean="0">
                <a:solidFill>
                  <a:schemeClr val="bg1"/>
                </a:solidFill>
                <a:latin typeface="+mn-lt"/>
                <a:ea typeface="+mn-ea"/>
                <a:cs typeface="+mn-cs"/>
              </a:rPr>
              <a:pPr marL="0" algn="ctr" defTabSz="924282" rtl="0" eaLnBrk="1" latinLnBrk="0" hangingPunct="1">
                <a:lnSpc>
                  <a:spcPct val="85000"/>
                </a:lnSpc>
                <a:spcBef>
                  <a:spcPts val="204"/>
                </a:spcBef>
              </a:pPr>
              <a:t>‹#›</a:t>
            </a:fld>
            <a:endParaRPr lang="en-GB" sz="900" kern="1200" dirty="0">
              <a:solidFill>
                <a:schemeClr val="bg1"/>
              </a:solidFill>
              <a:latin typeface="+mn-lt"/>
              <a:ea typeface="+mn-ea"/>
              <a:cs typeface="+mn-cs"/>
            </a:endParaRPr>
          </a:p>
        </p:txBody>
      </p:sp>
      <p:pic>
        <p:nvPicPr>
          <p:cNvPr id="15" name="Picture 14" descr="IPSOS_GAMECHANGERS_blue.png"/>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99680"/>
            <a:ext cx="1380186" cy="277168"/>
          </a:xfrm>
          <a:prstGeom prst="rect">
            <a:avLst/>
          </a:prstGeom>
        </p:spPr>
      </p:pic>
      <p:sp>
        <p:nvSpPr>
          <p:cNvPr id="11" name="Title Placeholder 1"/>
          <p:cNvSpPr>
            <a:spLocks noGrp="1"/>
          </p:cNvSpPr>
          <p:nvPr>
            <p:ph type="title"/>
          </p:nvPr>
        </p:nvSpPr>
        <p:spPr>
          <a:xfrm>
            <a:off x="232376" y="248323"/>
            <a:ext cx="8654595" cy="461548"/>
          </a:xfrm>
          <a:prstGeom prst="rect">
            <a:avLst/>
          </a:prstGeom>
        </p:spPr>
        <p:txBody>
          <a:bodyPr vert="horz" wrap="square" lIns="0" tIns="0" rIns="0" bIns="0" rtlCol="0" anchor="t">
            <a:spAutoFit/>
          </a:bodyPr>
          <a:lstStyle>
            <a:lvl1pPr>
              <a:defRPr>
                <a:solidFill>
                  <a:schemeClr val="bg1"/>
                </a:solidFill>
              </a:defRPr>
            </a:lvl1pPr>
          </a:lstStyle>
          <a:p>
            <a:r>
              <a:rPr lang="en-US" dirty="0"/>
              <a:t>Click to add emphasis part of title</a:t>
            </a:r>
          </a:p>
        </p:txBody>
      </p:sp>
      <p:sp>
        <p:nvSpPr>
          <p:cNvPr id="19" name="Picture Placeholder 5"/>
          <p:cNvSpPr>
            <a:spLocks noGrp="1" noChangeAspect="1"/>
          </p:cNvSpPr>
          <p:nvPr>
            <p:ph type="pic" sz="quarter" idx="12"/>
          </p:nvPr>
        </p:nvSpPr>
        <p:spPr>
          <a:xfrm>
            <a:off x="6893072" y="1622612"/>
            <a:ext cx="1211263" cy="1216152"/>
          </a:xfrm>
          <a:prstGeom prst="ellipse">
            <a:avLst/>
          </a:prstGeom>
        </p:spPr>
        <p:txBody>
          <a:bodyPr/>
          <a:lstStyle>
            <a:lvl1pPr>
              <a:defRPr>
                <a:solidFill>
                  <a:schemeClr val="bg1"/>
                </a:solidFill>
              </a:defRPr>
            </a:lvl1pPr>
          </a:lstStyle>
          <a:p>
            <a:r>
              <a:rPr lang="en-US"/>
              <a:t>Click icon to add picture</a:t>
            </a:r>
            <a:endParaRPr lang="en-GB" dirty="0"/>
          </a:p>
        </p:txBody>
      </p:sp>
    </p:spTree>
    <p:extLst>
      <p:ext uri="{BB962C8B-B14F-4D97-AF65-F5344CB8AC3E}">
        <p14:creationId xmlns:p14="http://schemas.microsoft.com/office/powerpoint/2010/main" val="3780404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6953"/>
            <a:ext cx="8229600" cy="387798"/>
          </a:xfrm>
        </p:spPr>
        <p:txBody>
          <a:bodyPr/>
          <a:lstStyle/>
          <a:p>
            <a:r>
              <a:rPr lang="en-US" dirty="0"/>
              <a:t>Click to edit Master title style</a:t>
            </a:r>
          </a:p>
        </p:txBody>
      </p:sp>
      <p:sp>
        <p:nvSpPr>
          <p:cNvPr id="3" name="Content Placeholder 2"/>
          <p:cNvSpPr>
            <a:spLocks noGrp="1"/>
          </p:cNvSpPr>
          <p:nvPr>
            <p:ph idx="1"/>
          </p:nvPr>
        </p:nvSpPr>
        <p:spPr>
          <a:xfrm>
            <a:off x="457200" y="1240667"/>
            <a:ext cx="8229600" cy="2466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7065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76179"/>
            <a:ext cx="8229600" cy="387798"/>
          </a:xfrm>
        </p:spPr>
        <p:txBody>
          <a:bodyPr/>
          <a:lstStyle/>
          <a:p>
            <a:r>
              <a:rPr lang="en-US" dirty="0"/>
              <a:t>Click to edit Master title style</a:t>
            </a:r>
          </a:p>
        </p:txBody>
      </p:sp>
    </p:spTree>
    <p:extLst>
      <p:ext uri="{BB962C8B-B14F-4D97-AF65-F5344CB8AC3E}">
        <p14:creationId xmlns:p14="http://schemas.microsoft.com/office/powerpoint/2010/main" val="2764125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377" y="171113"/>
            <a:ext cx="7997224" cy="387798"/>
          </a:xfrm>
          <a:prstGeom prst="rect">
            <a:avLst/>
          </a:prstGeom>
        </p:spPr>
        <p:txBody>
          <a:bodyPr vert="horz" wrap="square" lIns="0" tIns="0" rIns="0" bIns="0" rtlCol="0" anchor="t">
            <a:spAutoFit/>
          </a:bodyPr>
          <a:lstStyle/>
          <a:p>
            <a:r>
              <a:rPr lang="en-US" dirty="0"/>
              <a:t>Title</a:t>
            </a:r>
          </a:p>
        </p:txBody>
      </p:sp>
      <p:sp>
        <p:nvSpPr>
          <p:cNvPr id="3" name="Text Placeholder 2"/>
          <p:cNvSpPr>
            <a:spLocks noGrp="1"/>
          </p:cNvSpPr>
          <p:nvPr>
            <p:ph type="body" idx="1"/>
          </p:nvPr>
        </p:nvSpPr>
        <p:spPr>
          <a:xfrm>
            <a:off x="247650" y="751749"/>
            <a:ext cx="8651621" cy="2643008"/>
          </a:xfrm>
          <a:prstGeom prst="rect">
            <a:avLst/>
          </a:prstGeom>
        </p:spPr>
        <p:txBody>
          <a:bodyPr vert="horz" lIns="0" tIns="0" rIns="0" bIns="0" rtlCol="0">
            <a:noAutofit/>
          </a:bodyPr>
          <a:lstStyle/>
          <a:p>
            <a:pPr lvl="0"/>
            <a:r>
              <a:rPr lang="en-US" dirty="0"/>
              <a:t>Click to edit master text styles</a:t>
            </a:r>
          </a:p>
          <a:p>
            <a:pPr lvl="1"/>
            <a:r>
              <a:rPr lang="en-US" dirty="0"/>
              <a:t>Text</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298450" y="4762050"/>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2"/>
                </a:solidFill>
                <a:latin typeface="+mn-lt"/>
                <a:ea typeface="+mn-ea"/>
                <a:cs typeface="+mn-cs"/>
              </a:rPr>
              <a:t>© 2018 CERC</a:t>
            </a:r>
            <a:endParaRPr lang="en-GB" sz="1200" dirty="0">
              <a:solidFill>
                <a:srgbClr val="1C1C1C">
                  <a:lumMod val="75000"/>
                  <a:lumOff val="25000"/>
                </a:srgbClr>
              </a:solidFill>
            </a:endParaRPr>
          </a:p>
        </p:txBody>
      </p:sp>
      <p:pic>
        <p:nvPicPr>
          <p:cNvPr id="5" name="Picture 4" descr="A picture containing clipart&#10;&#10;Description automatically generated">
            <a:extLst>
              <a:ext uri="{FF2B5EF4-FFF2-40B4-BE49-F238E27FC236}">
                <a16:creationId xmlns:a16="http://schemas.microsoft.com/office/drawing/2014/main" id="{C4523D1B-26D9-4372-B8E9-1EB8A8583336}"/>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375650" y="4762050"/>
            <a:ext cx="469900" cy="166031"/>
          </a:xfrm>
          <a:prstGeom prst="rect">
            <a:avLst/>
          </a:prstGeom>
        </p:spPr>
      </p:pic>
    </p:spTree>
    <p:extLst>
      <p:ext uri="{BB962C8B-B14F-4D97-AF65-F5344CB8AC3E}">
        <p14:creationId xmlns:p14="http://schemas.microsoft.com/office/powerpoint/2010/main" val="1179344813"/>
      </p:ext>
    </p:extLst>
  </p:cSld>
  <p:clrMap bg1="lt1" tx1="dk1" bg2="lt2" tx2="dk2" accent1="accent1" accent2="accent2" accent3="accent3" accent4="accent4" accent5="accent5" accent6="accent6" hlink="hlink" folHlink="folHlink"/>
  <p:sldLayoutIdLst>
    <p:sldLayoutId id="2147493409" r:id="rId1"/>
    <p:sldLayoutId id="2147493318" r:id="rId2"/>
    <p:sldLayoutId id="2147493398" r:id="rId3"/>
    <p:sldLayoutId id="2147493402" r:id="rId4"/>
    <p:sldLayoutId id="2147493340" r:id="rId5"/>
    <p:sldLayoutId id="2147493414" r:id="rId6"/>
    <p:sldLayoutId id="2147493387" r:id="rId7"/>
    <p:sldLayoutId id="2147493415" r:id="rId8"/>
    <p:sldLayoutId id="2147493416" r:id="rId9"/>
  </p:sldLayoutIdLst>
  <p:hf sldNum="0" hdr="0" ftr="0" dt="0"/>
  <p:txStyles>
    <p:titleStyle>
      <a:lvl1pPr algn="l" defTabSz="924282" rtl="0" eaLnBrk="1" latinLnBrk="0" hangingPunct="1">
        <a:lnSpc>
          <a:spcPct val="90000"/>
        </a:lnSpc>
        <a:spcBef>
          <a:spcPts val="408"/>
        </a:spcBef>
        <a:buNone/>
        <a:tabLst/>
        <a:defRPr lang="en-US" sz="2800" b="1" kern="1200" dirty="0">
          <a:solidFill>
            <a:schemeClr val="tx1"/>
          </a:solidFill>
          <a:latin typeface="+mj-lt"/>
          <a:ea typeface="+mj-ea"/>
          <a:cs typeface="+mj-cs"/>
        </a:defRPr>
      </a:lvl1pPr>
    </p:titleStyle>
    <p:bodyStyle>
      <a:lvl1pPr marL="0" indent="0" algn="l" defTabSz="924282" rtl="0" eaLnBrk="1" latinLnBrk="0" hangingPunct="1">
        <a:lnSpc>
          <a:spcPct val="100000"/>
        </a:lnSpc>
        <a:spcBef>
          <a:spcPts val="0"/>
        </a:spcBef>
        <a:spcAft>
          <a:spcPts val="0"/>
        </a:spcAft>
        <a:buFont typeface="Arial" panose="020B0604020202020204" pitchFamily="34" charset="0"/>
        <a:buNone/>
        <a:defRPr sz="1200" kern="1200" cap="none" baseline="0">
          <a:solidFill>
            <a:schemeClr val="tx1"/>
          </a:solidFill>
          <a:latin typeface="+mn-lt"/>
          <a:ea typeface="+mn-ea"/>
          <a:cs typeface="+mn-cs"/>
        </a:defRPr>
      </a:lvl1pPr>
      <a:lvl2pPr marL="3240" indent="0" algn="l" defTabSz="924282" rtl="0" eaLnBrk="1" latinLnBrk="0" hangingPunct="1">
        <a:lnSpc>
          <a:spcPct val="10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0"/>
        </a:spcBef>
        <a:spcAft>
          <a:spcPts val="0"/>
        </a:spcAft>
        <a:buFont typeface="Wingdings" panose="05000000000000000000" pitchFamily="2" charset="2"/>
        <a:buChar char="Ø"/>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0"/>
        </a:spcBef>
        <a:spcAft>
          <a:spcPts val="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0"/>
        </a:spcBef>
        <a:spcAft>
          <a:spcPts val="0"/>
        </a:spcAft>
        <a:buSzPct val="85000"/>
        <a:buFont typeface="Wingdings" panose="05000000000000000000" pitchFamily="2" charset="2"/>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s://www.ipsos.com/en-ca/news-polls/canada-second-spot-employees-would-move-to"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chart" Target="../charts/chart11.xml"/><Relationship Id="rId7" Type="http://schemas.openxmlformats.org/officeDocument/2006/relationships/chart" Target="../charts/chart15.xml"/><Relationship Id="rId2" Type="http://schemas.openxmlformats.org/officeDocument/2006/relationships/chart" Target="../charts/chart10.xml"/><Relationship Id="rId1" Type="http://schemas.openxmlformats.org/officeDocument/2006/relationships/slideLayout" Target="../slideLayouts/slideLayout5.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5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mailto:scryne@cerc.c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F9871-FB90-4171-8697-7E0072536365}"/>
              </a:ext>
            </a:extLst>
          </p:cNvPr>
          <p:cNvSpPr>
            <a:spLocks noGrp="1"/>
          </p:cNvSpPr>
          <p:nvPr>
            <p:ph type="ctrTitle"/>
          </p:nvPr>
        </p:nvSpPr>
        <p:spPr>
          <a:xfrm>
            <a:off x="4365171" y="1907959"/>
            <a:ext cx="4509888" cy="997196"/>
          </a:xfrm>
        </p:spPr>
        <p:txBody>
          <a:bodyPr/>
          <a:lstStyle/>
          <a:p>
            <a:r>
              <a:rPr lang="en-CA" dirty="0"/>
              <a:t>Breaking down the numbers</a:t>
            </a:r>
          </a:p>
        </p:txBody>
      </p:sp>
      <p:sp>
        <p:nvSpPr>
          <p:cNvPr id="3" name="Subtitle 2">
            <a:extLst>
              <a:ext uri="{FF2B5EF4-FFF2-40B4-BE49-F238E27FC236}">
                <a16:creationId xmlns:a16="http://schemas.microsoft.com/office/drawing/2014/main" id="{927BF1D5-2FDC-4F6B-B86D-DFFE832E0C3A}"/>
              </a:ext>
            </a:extLst>
          </p:cNvPr>
          <p:cNvSpPr>
            <a:spLocks noGrp="1"/>
          </p:cNvSpPr>
          <p:nvPr>
            <p:ph type="subTitle" idx="1"/>
          </p:nvPr>
        </p:nvSpPr>
        <p:spPr/>
        <p:txBody>
          <a:bodyPr/>
          <a:lstStyle/>
          <a:p>
            <a:endParaRPr lang="en-CA" dirty="0"/>
          </a:p>
          <a:p>
            <a:r>
              <a:rPr lang="en-CA" dirty="0"/>
              <a:t>Stephen Cryne</a:t>
            </a:r>
          </a:p>
          <a:p>
            <a:r>
              <a:rPr lang="en-CA" dirty="0"/>
              <a:t>President &amp;CEO Canadian Employee Relocation Council </a:t>
            </a:r>
          </a:p>
        </p:txBody>
      </p:sp>
      <p:pic>
        <p:nvPicPr>
          <p:cNvPr id="7" name="Picture 6">
            <a:extLst>
              <a:ext uri="{FF2B5EF4-FFF2-40B4-BE49-F238E27FC236}">
                <a16:creationId xmlns:a16="http://schemas.microsoft.com/office/drawing/2014/main" id="{29E5D444-6664-4063-B83F-7A753E37741C}"/>
              </a:ext>
            </a:extLst>
          </p:cNvPr>
          <p:cNvPicPr>
            <a:picLocks noChangeAspect="1"/>
          </p:cNvPicPr>
          <p:nvPr/>
        </p:nvPicPr>
        <p:blipFill>
          <a:blip r:embed="rId2"/>
          <a:stretch>
            <a:fillRect/>
          </a:stretch>
        </p:blipFill>
        <p:spPr>
          <a:xfrm>
            <a:off x="558800" y="391506"/>
            <a:ext cx="3215700" cy="3209484"/>
          </a:xfrm>
          <a:prstGeom prst="rect">
            <a:avLst/>
          </a:prstGeom>
        </p:spPr>
      </p:pic>
      <p:sp>
        <p:nvSpPr>
          <p:cNvPr id="4" name="Text Placeholder 3">
            <a:extLst>
              <a:ext uri="{FF2B5EF4-FFF2-40B4-BE49-F238E27FC236}">
                <a16:creationId xmlns:a16="http://schemas.microsoft.com/office/drawing/2014/main" id="{C854AAB6-D5AB-4FE6-A43F-649C4F2BD322}"/>
              </a:ext>
            </a:extLst>
          </p:cNvPr>
          <p:cNvSpPr>
            <a:spLocks noGrp="1"/>
          </p:cNvSpPr>
          <p:nvPr>
            <p:ph type="body" sz="quarter" idx="13"/>
          </p:nvPr>
        </p:nvSpPr>
        <p:spPr>
          <a:xfrm>
            <a:off x="4365171" y="1235529"/>
            <a:ext cx="4509888" cy="637454"/>
          </a:xfrm>
        </p:spPr>
        <p:txBody>
          <a:bodyPr>
            <a:normAutofit fontScale="77500" lnSpcReduction="20000"/>
          </a:bodyPr>
          <a:lstStyle/>
          <a:p>
            <a:r>
              <a:rPr lang="en-US" dirty="0"/>
              <a:t>Canadians on the Move: Who’s Moving? Where to</a:t>
            </a:r>
          </a:p>
          <a:p>
            <a:r>
              <a:rPr lang="en-US" dirty="0"/>
              <a:t>and Why?</a:t>
            </a:r>
            <a:endParaRPr lang="en-CA" dirty="0"/>
          </a:p>
        </p:txBody>
      </p:sp>
      <p:pic>
        <p:nvPicPr>
          <p:cNvPr id="6" name="Picture 5">
            <a:extLst>
              <a:ext uri="{FF2B5EF4-FFF2-40B4-BE49-F238E27FC236}">
                <a16:creationId xmlns:a16="http://schemas.microsoft.com/office/drawing/2014/main" id="{BF72B223-9D51-4F1B-9103-8A740530453E}"/>
              </a:ext>
            </a:extLst>
          </p:cNvPr>
          <p:cNvPicPr>
            <a:picLocks noChangeAspect="1"/>
          </p:cNvPicPr>
          <p:nvPr/>
        </p:nvPicPr>
        <p:blipFill>
          <a:blip r:embed="rId3"/>
          <a:stretch>
            <a:fillRect/>
          </a:stretch>
        </p:blipFill>
        <p:spPr>
          <a:xfrm>
            <a:off x="488950" y="3848100"/>
            <a:ext cx="3285550" cy="903894"/>
          </a:xfrm>
          <a:prstGeom prst="rect">
            <a:avLst/>
          </a:prstGeom>
        </p:spPr>
      </p:pic>
    </p:spTree>
    <p:extLst>
      <p:ext uri="{BB962C8B-B14F-4D97-AF65-F5344CB8AC3E}">
        <p14:creationId xmlns:p14="http://schemas.microsoft.com/office/powerpoint/2010/main" val="3058806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19937E-3802-4640-97E1-CB669D8B76BB}"/>
              </a:ext>
            </a:extLst>
          </p:cNvPr>
          <p:cNvSpPr>
            <a:spLocks noGrp="1"/>
          </p:cNvSpPr>
          <p:nvPr>
            <p:ph type="body" sz="quarter" idx="13"/>
          </p:nvPr>
        </p:nvSpPr>
        <p:spPr/>
        <p:txBody>
          <a:bodyPr/>
          <a:lstStyle/>
          <a:p>
            <a:endParaRPr lang="en-CA"/>
          </a:p>
        </p:txBody>
      </p:sp>
      <p:sp>
        <p:nvSpPr>
          <p:cNvPr id="3" name="Title 2">
            <a:extLst>
              <a:ext uri="{FF2B5EF4-FFF2-40B4-BE49-F238E27FC236}">
                <a16:creationId xmlns:a16="http://schemas.microsoft.com/office/drawing/2014/main" id="{1C52A69E-013B-49E9-919E-44AAA6360AAA}"/>
              </a:ext>
            </a:extLst>
          </p:cNvPr>
          <p:cNvSpPr>
            <a:spLocks noGrp="1"/>
          </p:cNvSpPr>
          <p:nvPr>
            <p:ph type="title"/>
          </p:nvPr>
        </p:nvSpPr>
        <p:spPr/>
        <p:txBody>
          <a:bodyPr/>
          <a:lstStyle/>
          <a:p>
            <a:endParaRPr lang="en-CA"/>
          </a:p>
        </p:txBody>
      </p:sp>
      <p:sp>
        <p:nvSpPr>
          <p:cNvPr id="4" name="Text Placeholder 3">
            <a:extLst>
              <a:ext uri="{FF2B5EF4-FFF2-40B4-BE49-F238E27FC236}">
                <a16:creationId xmlns:a16="http://schemas.microsoft.com/office/drawing/2014/main" id="{EC94CDF9-9D5F-4A6A-8B8A-3CD36A269AEC}"/>
              </a:ext>
            </a:extLst>
          </p:cNvPr>
          <p:cNvSpPr>
            <a:spLocks noGrp="1"/>
          </p:cNvSpPr>
          <p:nvPr>
            <p:ph type="body" sz="quarter" idx="4294967295"/>
          </p:nvPr>
        </p:nvSpPr>
        <p:spPr/>
        <p:txBody>
          <a:bodyPr/>
          <a:lstStyle/>
          <a:p>
            <a:endParaRPr lang="en-CA"/>
          </a:p>
        </p:txBody>
      </p:sp>
    </p:spTree>
    <p:extLst>
      <p:ext uri="{BB962C8B-B14F-4D97-AF65-F5344CB8AC3E}">
        <p14:creationId xmlns:p14="http://schemas.microsoft.com/office/powerpoint/2010/main" val="3641178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4">
            <a:extLst>
              <a:ext uri="{FF2B5EF4-FFF2-40B4-BE49-F238E27FC236}">
                <a16:creationId xmlns:a16="http://schemas.microsoft.com/office/drawing/2014/main" id="{92D70207-AA74-4794-B753-E9CD30B574D1}"/>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746609" y="4764272"/>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itle 27"/>
          <p:cNvSpPr>
            <a:spLocks noGrp="1"/>
          </p:cNvSpPr>
          <p:nvPr>
            <p:ph type="ctrTitle"/>
          </p:nvPr>
        </p:nvSpPr>
        <p:spPr>
          <a:xfrm>
            <a:off x="3847262" y="1907958"/>
            <a:ext cx="4930987" cy="997196"/>
          </a:xfrm>
        </p:spPr>
        <p:txBody>
          <a:bodyPr wrap="square">
            <a:spAutoFit/>
          </a:bodyPr>
          <a:lstStyle/>
          <a:p>
            <a:r>
              <a:rPr lang="en-US" sz="3600" dirty="0">
                <a:solidFill>
                  <a:schemeClr val="bg2">
                    <a:lumMod val="50000"/>
                  </a:schemeClr>
                </a:solidFill>
              </a:rPr>
              <a:t>Interprovincial Mobility Survey</a:t>
            </a:r>
          </a:p>
        </p:txBody>
      </p:sp>
      <p:sp>
        <p:nvSpPr>
          <p:cNvPr id="29" name="Subtitle 28"/>
          <p:cNvSpPr>
            <a:spLocks noGrp="1"/>
          </p:cNvSpPr>
          <p:nvPr>
            <p:ph type="subTitle" idx="1"/>
          </p:nvPr>
        </p:nvSpPr>
        <p:spPr>
          <a:xfrm>
            <a:off x="3905428" y="2930237"/>
            <a:ext cx="4662046" cy="307777"/>
          </a:xfrm>
        </p:spPr>
        <p:txBody>
          <a:bodyPr wrap="square">
            <a:spAutoFit/>
          </a:bodyPr>
          <a:lstStyle/>
          <a:p>
            <a:pPr lvl="0"/>
            <a:r>
              <a:rPr lang="en-US" sz="2000" cap="none" dirty="0">
                <a:solidFill>
                  <a:srgbClr val="888B8D">
                    <a:lumMod val="75000"/>
                  </a:srgbClr>
                </a:solidFill>
              </a:rPr>
              <a:t>June 2018</a:t>
            </a:r>
            <a:endParaRPr lang="en-US" sz="2000" dirty="0">
              <a:solidFill>
                <a:srgbClr val="888B8D">
                  <a:lumMod val="75000"/>
                </a:srgbClr>
              </a:solidFill>
            </a:endParaRPr>
          </a:p>
        </p:txBody>
      </p:sp>
      <p:sp>
        <p:nvSpPr>
          <p:cNvPr id="2" name="Text Placeholder 1">
            <a:extLst>
              <a:ext uri="{FF2B5EF4-FFF2-40B4-BE49-F238E27FC236}">
                <a16:creationId xmlns:a16="http://schemas.microsoft.com/office/drawing/2014/main" id="{66F80A95-1BC2-49E2-AB12-9CFDABC7235F}"/>
              </a:ext>
            </a:extLst>
          </p:cNvPr>
          <p:cNvSpPr>
            <a:spLocks noGrp="1"/>
          </p:cNvSpPr>
          <p:nvPr>
            <p:ph type="body" sz="quarter" idx="13"/>
          </p:nvPr>
        </p:nvSpPr>
        <p:spPr>
          <a:xfrm>
            <a:off x="3847262" y="1328106"/>
            <a:ext cx="5241874" cy="637454"/>
          </a:xfrm>
        </p:spPr>
        <p:txBody>
          <a:bodyPr>
            <a:normAutofit/>
          </a:bodyPr>
          <a:lstStyle/>
          <a:p>
            <a:r>
              <a:rPr lang="en-US" dirty="0">
                <a:solidFill>
                  <a:schemeClr val="bg2">
                    <a:lumMod val="50000"/>
                  </a:schemeClr>
                </a:solidFill>
              </a:rPr>
              <a:t>Canadian Employee Relocation Council (CERC)</a:t>
            </a:r>
          </a:p>
        </p:txBody>
      </p:sp>
      <p:pic>
        <p:nvPicPr>
          <p:cNvPr id="7" name="Picture 6" descr="IPSOS_GAMECHANGERS_blue.png">
            <a:extLst>
              <a:ext uri="{FF2B5EF4-FFF2-40B4-BE49-F238E27FC236}">
                <a16:creationId xmlns:a16="http://schemas.microsoft.com/office/drawing/2014/main" id="{3A37A4C2-BF33-4CFF-A552-42FDF269218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610" r="22774"/>
          <a:stretch/>
        </p:blipFill>
        <p:spPr>
          <a:xfrm>
            <a:off x="6803317" y="4699680"/>
            <a:ext cx="1380186" cy="277167"/>
          </a:xfrm>
          <a:prstGeom prst="rect">
            <a:avLst/>
          </a:prstGeom>
        </p:spPr>
      </p:pic>
      <p:pic>
        <p:nvPicPr>
          <p:cNvPr id="1026" name="Picture 2" descr="https://c.ymcdn.com/sites/www.cerc.ca/graphics/logo.png">
            <a:extLst>
              <a:ext uri="{FF2B5EF4-FFF2-40B4-BE49-F238E27FC236}">
                <a16:creationId xmlns:a16="http://schemas.microsoft.com/office/drawing/2014/main" id="{E2F947E7-AB3E-4BB9-8724-395D0FDD5E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2989" y="509803"/>
            <a:ext cx="2132148" cy="8510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Placeholder 9">
            <a:extLst>
              <a:ext uri="{FF2B5EF4-FFF2-40B4-BE49-F238E27FC236}">
                <a16:creationId xmlns:a16="http://schemas.microsoft.com/office/drawing/2014/main" id="{12AEFB18-0DD9-4DBA-B613-A81002F22DF6}"/>
              </a:ext>
            </a:extLst>
          </p:cNvPr>
          <p:cNvPicPr>
            <a:picLocks noGrp="1" noChangeAspect="1"/>
          </p:cNvPicPr>
          <p:nvPr>
            <p:ph type="pic" sz="quarter" idx="16"/>
          </p:nvPr>
        </p:nvPicPr>
        <p:blipFill rotWithShape="1">
          <a:blip r:embed="rId5"/>
          <a:srcRect l="26912" r="13902"/>
          <a:stretch/>
        </p:blipFill>
        <p:spPr>
          <a:xfrm>
            <a:off x="-1482" y="-5426"/>
            <a:ext cx="4580255" cy="5156947"/>
          </a:xfrm>
        </p:spPr>
      </p:pic>
    </p:spTree>
    <p:extLst>
      <p:ext uri="{BB962C8B-B14F-4D97-AF65-F5344CB8AC3E}">
        <p14:creationId xmlns:p14="http://schemas.microsoft.com/office/powerpoint/2010/main" val="1548425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222B3-BDB8-4A3C-B5E8-BC255AAC62F4}"/>
              </a:ext>
            </a:extLst>
          </p:cNvPr>
          <p:cNvSpPr>
            <a:spLocks noGrp="1"/>
          </p:cNvSpPr>
          <p:nvPr>
            <p:ph type="title"/>
          </p:nvPr>
        </p:nvSpPr>
        <p:spPr/>
        <p:txBody>
          <a:bodyPr/>
          <a:lstStyle/>
          <a:p>
            <a:r>
              <a:rPr lang="en-CA" dirty="0"/>
              <a:t>Introduction </a:t>
            </a:r>
          </a:p>
        </p:txBody>
      </p:sp>
      <p:sp>
        <p:nvSpPr>
          <p:cNvPr id="3" name="Text Placeholder 2">
            <a:extLst>
              <a:ext uri="{FF2B5EF4-FFF2-40B4-BE49-F238E27FC236}">
                <a16:creationId xmlns:a16="http://schemas.microsoft.com/office/drawing/2014/main" id="{19DF3205-79B9-4CD6-9887-92991A874CC2}"/>
              </a:ext>
            </a:extLst>
          </p:cNvPr>
          <p:cNvSpPr>
            <a:spLocks noGrp="1"/>
          </p:cNvSpPr>
          <p:nvPr>
            <p:ph type="body" sz="quarter" idx="14"/>
          </p:nvPr>
        </p:nvSpPr>
        <p:spPr>
          <a:xfrm>
            <a:off x="417512" y="1082607"/>
            <a:ext cx="8653608" cy="3706654"/>
          </a:xfrm>
        </p:spPr>
        <p:txBody>
          <a:bodyPr/>
          <a:lstStyle/>
          <a:p>
            <a:endParaRPr lang="en-US" dirty="0">
              <a:highlight>
                <a:srgbClr val="FFFF00"/>
              </a:highlight>
            </a:endParaRPr>
          </a:p>
          <a:p>
            <a:pPr marL="0" indent="0">
              <a:buNone/>
            </a:pPr>
            <a:r>
              <a:rPr lang="en-US" dirty="0"/>
              <a:t>The study was made possible by the generous support of:</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highlight>
                <a:srgbClr val="FFFF00"/>
              </a:highlight>
            </a:endParaRPr>
          </a:p>
          <a:p>
            <a:pPr marL="0" indent="0">
              <a:buNone/>
            </a:pPr>
            <a:r>
              <a:rPr lang="en-US" dirty="0">
                <a:highlight>
                  <a:srgbClr val="FFFF00"/>
                </a:highlight>
              </a:rPr>
              <a:t> </a:t>
            </a:r>
            <a:endParaRPr lang="en-CA" dirty="0">
              <a:highlight>
                <a:srgbClr val="FFFF00"/>
              </a:highlight>
            </a:endParaRPr>
          </a:p>
        </p:txBody>
      </p:sp>
      <p:pic>
        <p:nvPicPr>
          <p:cNvPr id="1027" name="Picture 2" descr="image001">
            <a:extLst>
              <a:ext uri="{FF2B5EF4-FFF2-40B4-BE49-F238E27FC236}">
                <a16:creationId xmlns:a16="http://schemas.microsoft.com/office/drawing/2014/main" id="{F4A59543-A1A3-46D0-83A4-0DF5A53FD8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62" y="2571750"/>
            <a:ext cx="6300974"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7488246E-6C63-4957-933A-69A9D45B71CB}"/>
              </a:ext>
            </a:extLst>
          </p:cNvPr>
          <p:cNvPicPr>
            <a:picLocks noChangeAspect="1"/>
          </p:cNvPicPr>
          <p:nvPr/>
        </p:nvPicPr>
        <p:blipFill>
          <a:blip r:embed="rId3"/>
          <a:stretch>
            <a:fillRect/>
          </a:stretch>
        </p:blipFill>
        <p:spPr>
          <a:xfrm>
            <a:off x="581886" y="3252744"/>
            <a:ext cx="1543243" cy="1306555"/>
          </a:xfrm>
          <a:prstGeom prst="rect">
            <a:avLst/>
          </a:prstGeom>
        </p:spPr>
      </p:pic>
      <p:pic>
        <p:nvPicPr>
          <p:cNvPr id="12" name="Picture 11">
            <a:extLst>
              <a:ext uri="{FF2B5EF4-FFF2-40B4-BE49-F238E27FC236}">
                <a16:creationId xmlns:a16="http://schemas.microsoft.com/office/drawing/2014/main" id="{69C6212A-A874-4C08-80A5-7ACB9A9164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8950" y="1562100"/>
            <a:ext cx="1322554" cy="363054"/>
          </a:xfrm>
          <a:prstGeom prst="rect">
            <a:avLst/>
          </a:prstGeom>
        </p:spPr>
      </p:pic>
    </p:spTree>
    <p:extLst>
      <p:ext uri="{BB962C8B-B14F-4D97-AF65-F5344CB8AC3E}">
        <p14:creationId xmlns:p14="http://schemas.microsoft.com/office/powerpoint/2010/main" val="3970257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E232C2-60B9-48CF-8C01-9A234FD7E583}"/>
              </a:ext>
            </a:extLst>
          </p:cNvPr>
          <p:cNvSpPr>
            <a:spLocks noGrp="1"/>
          </p:cNvSpPr>
          <p:nvPr>
            <p:ph type="title"/>
          </p:nvPr>
        </p:nvSpPr>
        <p:spPr/>
        <p:txBody>
          <a:bodyPr/>
          <a:lstStyle/>
          <a:p>
            <a:r>
              <a:rPr lang="en-CA" dirty="0"/>
              <a:t>Breaking Down the Numbers </a:t>
            </a:r>
          </a:p>
        </p:txBody>
      </p:sp>
      <p:pic>
        <p:nvPicPr>
          <p:cNvPr id="7" name="Picture 6" descr="A screenshot of a cell phone&#10;&#10;Description automatically generated">
            <a:extLst>
              <a:ext uri="{FF2B5EF4-FFF2-40B4-BE49-F238E27FC236}">
                <a16:creationId xmlns:a16="http://schemas.microsoft.com/office/drawing/2014/main" id="{82D5FA91-019F-411B-B113-A8D483F8E9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2168" y="558911"/>
            <a:ext cx="2080607" cy="4457700"/>
          </a:xfrm>
          <a:prstGeom prst="rect">
            <a:avLst/>
          </a:prstGeom>
        </p:spPr>
      </p:pic>
      <p:sp>
        <p:nvSpPr>
          <p:cNvPr id="9" name="TextBox 8">
            <a:extLst>
              <a:ext uri="{FF2B5EF4-FFF2-40B4-BE49-F238E27FC236}">
                <a16:creationId xmlns:a16="http://schemas.microsoft.com/office/drawing/2014/main" id="{8A252059-008C-4C67-B9D1-64099136C7B8}"/>
              </a:ext>
            </a:extLst>
          </p:cNvPr>
          <p:cNvSpPr txBox="1"/>
          <p:nvPr/>
        </p:nvSpPr>
        <p:spPr>
          <a:xfrm>
            <a:off x="717550" y="1593850"/>
            <a:ext cx="5130" cy="169277"/>
          </a:xfrm>
          <a:prstGeom prst="rect">
            <a:avLst/>
          </a:prstGeom>
        </p:spPr>
        <p:txBody>
          <a:bodyPr vert="horz" wrap="none" lIns="0" tIns="0" rIns="0" bIns="0" rtlCol="0">
            <a:spAutoFit/>
          </a:bodyPr>
          <a:lstStyle/>
          <a:p>
            <a:pPr marL="4763"/>
            <a:endParaRPr lang="en-CA" sz="1100" dirty="0"/>
          </a:p>
        </p:txBody>
      </p:sp>
      <p:sp>
        <p:nvSpPr>
          <p:cNvPr id="10" name="TextBox 9">
            <a:extLst>
              <a:ext uri="{FF2B5EF4-FFF2-40B4-BE49-F238E27FC236}">
                <a16:creationId xmlns:a16="http://schemas.microsoft.com/office/drawing/2014/main" id="{417B401B-B45A-436E-8AD9-5F88741730BA}"/>
              </a:ext>
            </a:extLst>
          </p:cNvPr>
          <p:cNvSpPr txBox="1"/>
          <p:nvPr/>
        </p:nvSpPr>
        <p:spPr>
          <a:xfrm>
            <a:off x="1257300" y="1498600"/>
            <a:ext cx="5130" cy="169277"/>
          </a:xfrm>
          <a:prstGeom prst="rect">
            <a:avLst/>
          </a:prstGeom>
        </p:spPr>
        <p:txBody>
          <a:bodyPr vert="horz" wrap="square" lIns="0" tIns="0" rIns="0" bIns="0" rtlCol="0">
            <a:spAutoFit/>
          </a:bodyPr>
          <a:lstStyle/>
          <a:p>
            <a:pPr marL="4763"/>
            <a:endParaRPr lang="en-CA" sz="1100" dirty="0"/>
          </a:p>
        </p:txBody>
      </p:sp>
      <p:sp>
        <p:nvSpPr>
          <p:cNvPr id="19" name="Rectangle 18">
            <a:extLst>
              <a:ext uri="{FF2B5EF4-FFF2-40B4-BE49-F238E27FC236}">
                <a16:creationId xmlns:a16="http://schemas.microsoft.com/office/drawing/2014/main" id="{6C55C8D2-A98E-4624-9EAC-E93505ED6658}"/>
              </a:ext>
            </a:extLst>
          </p:cNvPr>
          <p:cNvSpPr/>
          <p:nvPr/>
        </p:nvSpPr>
        <p:spPr>
          <a:xfrm>
            <a:off x="232376" y="981998"/>
            <a:ext cx="4726973" cy="3785652"/>
          </a:xfrm>
          <a:prstGeom prst="rect">
            <a:avLst/>
          </a:prstGeom>
        </p:spPr>
        <p:txBody>
          <a:bodyPr wrap="square">
            <a:spAutoFit/>
          </a:bodyPr>
          <a:lstStyle/>
          <a:p>
            <a:r>
              <a:rPr lang="en-US" sz="1600" dirty="0"/>
              <a:t>The 2018 CERC Interprovincial Mobility Survey marks the 3</a:t>
            </a:r>
            <a:r>
              <a:rPr lang="en-US" sz="1600" baseline="30000" dirty="0"/>
              <a:t>rd</a:t>
            </a:r>
            <a:r>
              <a:rPr lang="en-US" sz="1600" dirty="0"/>
              <a:t> edition of the survey 2011/2014. The 2018 survey, conducted in partnership with Ipsos Global Public Affairs, reports on the attitudes 1,185 working Canadians about their willingness to move for employment purposes..</a:t>
            </a:r>
          </a:p>
          <a:p>
            <a:endParaRPr lang="en-US" sz="1600" dirty="0"/>
          </a:p>
          <a:p>
            <a:r>
              <a:rPr lang="en-US" sz="1600" dirty="0"/>
              <a:t>The 2018 survey included new questions that asked participants to identify:</a:t>
            </a:r>
          </a:p>
          <a:p>
            <a:pPr marL="171450" indent="-171450">
              <a:buFont typeface="Arial" panose="020B0604020202020204" pitchFamily="34" charset="0"/>
              <a:buChar char="•"/>
            </a:pPr>
            <a:r>
              <a:rPr lang="en-US" sz="1600" dirty="0"/>
              <a:t>the top three provinces they would prefer to move to and; </a:t>
            </a:r>
          </a:p>
          <a:p>
            <a:pPr marL="171450" indent="-171450">
              <a:buFont typeface="Arial" panose="020B0604020202020204" pitchFamily="34" charset="0"/>
              <a:buChar char="•"/>
            </a:pPr>
            <a:r>
              <a:rPr lang="en-US" sz="1600" dirty="0"/>
              <a:t>the top three cities they would prefer to move to.</a:t>
            </a:r>
          </a:p>
          <a:p>
            <a:endParaRPr lang="en-US" sz="1600" dirty="0"/>
          </a:p>
          <a:p>
            <a:r>
              <a:rPr lang="en-US" sz="1600" dirty="0"/>
              <a:t>The report provides insights based on major industry grouping, location and demographic profiles. </a:t>
            </a:r>
          </a:p>
        </p:txBody>
      </p:sp>
    </p:spTree>
    <p:extLst>
      <p:ext uri="{BB962C8B-B14F-4D97-AF65-F5344CB8AC3E}">
        <p14:creationId xmlns:p14="http://schemas.microsoft.com/office/powerpoint/2010/main" val="2539018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Contents</a:t>
            </a:r>
          </a:p>
        </p:txBody>
      </p:sp>
      <p:sp>
        <p:nvSpPr>
          <p:cNvPr id="40" name="Oval 39"/>
          <p:cNvSpPr/>
          <p:nvPr/>
        </p:nvSpPr>
        <p:spPr>
          <a:xfrm>
            <a:off x="272481" y="1096687"/>
            <a:ext cx="612648" cy="612648"/>
          </a:xfrm>
          <a:prstGeom prst="ellipse">
            <a:avLst/>
          </a:prstGeom>
          <a:solidFill>
            <a:srgbClr val="3C4B8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2000" b="1" dirty="0"/>
          </a:p>
        </p:txBody>
      </p:sp>
      <p:grpSp>
        <p:nvGrpSpPr>
          <p:cNvPr id="3" name="Group 2"/>
          <p:cNvGrpSpPr/>
          <p:nvPr/>
        </p:nvGrpSpPr>
        <p:grpSpPr>
          <a:xfrm>
            <a:off x="1094738" y="1156234"/>
            <a:ext cx="2912953" cy="493554"/>
            <a:chOff x="1161413" y="1276518"/>
            <a:chExt cx="2912953" cy="493554"/>
          </a:xfrm>
        </p:grpSpPr>
        <p:sp>
          <p:nvSpPr>
            <p:cNvPr id="55" name="TextBox 54"/>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en-GB" sz="1400" dirty="0">
                  <a:solidFill>
                    <a:schemeClr val="tx1">
                      <a:lumMod val="90000"/>
                      <a:lumOff val="10000"/>
                    </a:schemeClr>
                  </a:solidFill>
                  <a:latin typeface="Calibri" panose="020F0502020204030204" pitchFamily="34" charset="0"/>
                  <a:cs typeface="Calibri" panose="020F0502020204030204" pitchFamily="34" charset="0"/>
                </a:rPr>
                <a:t>Objectives &amp; Methodology</a:t>
              </a:r>
            </a:p>
          </p:txBody>
        </p:sp>
        <p:cxnSp>
          <p:nvCxnSpPr>
            <p:cNvPr id="56" name="Straight Connector 55"/>
            <p:cNvCxnSpPr/>
            <p:nvPr/>
          </p:nvCxnSpPr>
          <p:spPr>
            <a:xfrm>
              <a:off x="1161413" y="1276518"/>
              <a:ext cx="2912952" cy="0"/>
            </a:xfrm>
            <a:prstGeom prst="line">
              <a:avLst/>
            </a:prstGeom>
            <a:ln>
              <a:solidFill>
                <a:srgbClr val="3C4B8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161413" y="1770072"/>
              <a:ext cx="2912952" cy="0"/>
            </a:xfrm>
            <a:prstGeom prst="line">
              <a:avLst/>
            </a:prstGeom>
            <a:ln>
              <a:solidFill>
                <a:srgbClr val="3C4B82"/>
              </a:solidFill>
            </a:ln>
          </p:spPr>
          <p:style>
            <a:lnRef idx="1">
              <a:schemeClr val="accent1"/>
            </a:lnRef>
            <a:fillRef idx="0">
              <a:schemeClr val="accent1"/>
            </a:fillRef>
            <a:effectRef idx="0">
              <a:schemeClr val="accent1"/>
            </a:effectRef>
            <a:fontRef idx="minor">
              <a:schemeClr val="tx1"/>
            </a:fontRef>
          </p:style>
        </p:cxnSp>
      </p:grpSp>
      <p:sp>
        <p:nvSpPr>
          <p:cNvPr id="85" name="Oval 84"/>
          <p:cNvSpPr/>
          <p:nvPr/>
        </p:nvSpPr>
        <p:spPr>
          <a:xfrm>
            <a:off x="272480" y="1956003"/>
            <a:ext cx="612648" cy="612648"/>
          </a:xfrm>
          <a:prstGeom prst="ellipse">
            <a:avLst/>
          </a:prstGeom>
          <a:solidFill>
            <a:srgbClr val="3C4B8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2000" b="1" dirty="0"/>
          </a:p>
        </p:txBody>
      </p:sp>
      <p:grpSp>
        <p:nvGrpSpPr>
          <p:cNvPr id="86" name="Group 85"/>
          <p:cNvGrpSpPr/>
          <p:nvPr/>
        </p:nvGrpSpPr>
        <p:grpSpPr>
          <a:xfrm>
            <a:off x="1094737" y="2015550"/>
            <a:ext cx="2912953" cy="493554"/>
            <a:chOff x="1161413" y="1276518"/>
            <a:chExt cx="2912953" cy="493554"/>
          </a:xfrm>
        </p:grpSpPr>
        <p:sp>
          <p:nvSpPr>
            <p:cNvPr id="87" name="TextBox 86"/>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en-GB" sz="1400" dirty="0">
                  <a:solidFill>
                    <a:schemeClr val="tx1">
                      <a:lumMod val="90000"/>
                      <a:lumOff val="10000"/>
                    </a:schemeClr>
                  </a:solidFill>
                  <a:latin typeface="Calibri" panose="020F0502020204030204" pitchFamily="34" charset="0"/>
                  <a:cs typeface="Calibri" panose="020F0502020204030204" pitchFamily="34" charset="0"/>
                </a:rPr>
                <a:t>Executive Summary</a:t>
              </a:r>
            </a:p>
          </p:txBody>
        </p:sp>
        <p:cxnSp>
          <p:nvCxnSpPr>
            <p:cNvPr id="88" name="Straight Connector 87"/>
            <p:cNvCxnSpPr/>
            <p:nvPr/>
          </p:nvCxnSpPr>
          <p:spPr>
            <a:xfrm>
              <a:off x="1161413" y="1276518"/>
              <a:ext cx="2912952" cy="0"/>
            </a:xfrm>
            <a:prstGeom prst="line">
              <a:avLst/>
            </a:prstGeom>
            <a:ln>
              <a:solidFill>
                <a:srgbClr val="3C4B8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161413" y="1770072"/>
              <a:ext cx="2912952" cy="0"/>
            </a:xfrm>
            <a:prstGeom prst="line">
              <a:avLst/>
            </a:prstGeom>
            <a:ln>
              <a:solidFill>
                <a:srgbClr val="3C4B82"/>
              </a:solidFill>
            </a:ln>
          </p:spPr>
          <p:style>
            <a:lnRef idx="1">
              <a:schemeClr val="accent1"/>
            </a:lnRef>
            <a:fillRef idx="0">
              <a:schemeClr val="accent1"/>
            </a:fillRef>
            <a:effectRef idx="0">
              <a:schemeClr val="accent1"/>
            </a:effectRef>
            <a:fontRef idx="minor">
              <a:schemeClr val="tx1"/>
            </a:fontRef>
          </p:style>
        </p:cxnSp>
      </p:grpSp>
      <p:sp>
        <p:nvSpPr>
          <p:cNvPr id="91" name="Oval 90"/>
          <p:cNvSpPr/>
          <p:nvPr/>
        </p:nvSpPr>
        <p:spPr>
          <a:xfrm>
            <a:off x="272481" y="2828403"/>
            <a:ext cx="612648" cy="612648"/>
          </a:xfrm>
          <a:prstGeom prst="ellipse">
            <a:avLst/>
          </a:prstGeom>
          <a:solidFill>
            <a:srgbClr val="3C4B8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2000" b="1" dirty="0"/>
          </a:p>
        </p:txBody>
      </p:sp>
      <p:grpSp>
        <p:nvGrpSpPr>
          <p:cNvPr id="92" name="Group 91"/>
          <p:cNvGrpSpPr/>
          <p:nvPr/>
        </p:nvGrpSpPr>
        <p:grpSpPr>
          <a:xfrm>
            <a:off x="1094738" y="2887950"/>
            <a:ext cx="2912953" cy="493554"/>
            <a:chOff x="1161413" y="1276518"/>
            <a:chExt cx="2912953" cy="493554"/>
          </a:xfrm>
        </p:grpSpPr>
        <p:sp>
          <p:nvSpPr>
            <p:cNvPr id="93" name="TextBox 92"/>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en-GB" sz="1400" dirty="0">
                  <a:solidFill>
                    <a:schemeClr val="tx1">
                      <a:lumMod val="90000"/>
                      <a:lumOff val="10000"/>
                    </a:schemeClr>
                  </a:solidFill>
                  <a:latin typeface="Calibri" panose="020F0502020204030204" pitchFamily="34" charset="0"/>
                  <a:cs typeface="Calibri" panose="020F0502020204030204" pitchFamily="34" charset="0"/>
                </a:rPr>
                <a:t>Incentives &amp; Willingness to Relocate</a:t>
              </a:r>
            </a:p>
          </p:txBody>
        </p:sp>
        <p:cxnSp>
          <p:nvCxnSpPr>
            <p:cNvPr id="94" name="Straight Connector 93"/>
            <p:cNvCxnSpPr/>
            <p:nvPr/>
          </p:nvCxnSpPr>
          <p:spPr>
            <a:xfrm>
              <a:off x="1161413" y="1276518"/>
              <a:ext cx="2912952" cy="0"/>
            </a:xfrm>
            <a:prstGeom prst="line">
              <a:avLst/>
            </a:prstGeom>
            <a:ln>
              <a:solidFill>
                <a:srgbClr val="3C4B82"/>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161413" y="1770072"/>
              <a:ext cx="2912952" cy="0"/>
            </a:xfrm>
            <a:prstGeom prst="line">
              <a:avLst/>
            </a:prstGeom>
            <a:ln>
              <a:solidFill>
                <a:srgbClr val="3C4B82"/>
              </a:solidFill>
            </a:ln>
          </p:spPr>
          <p:style>
            <a:lnRef idx="1">
              <a:schemeClr val="accent1"/>
            </a:lnRef>
            <a:fillRef idx="0">
              <a:schemeClr val="accent1"/>
            </a:fillRef>
            <a:effectRef idx="0">
              <a:schemeClr val="accent1"/>
            </a:effectRef>
            <a:fontRef idx="minor">
              <a:schemeClr val="tx1"/>
            </a:fontRef>
          </p:style>
        </p:cxnSp>
      </p:grpSp>
      <p:sp>
        <p:nvSpPr>
          <p:cNvPr id="103" name="Oval 102"/>
          <p:cNvSpPr/>
          <p:nvPr/>
        </p:nvSpPr>
        <p:spPr>
          <a:xfrm>
            <a:off x="4822447" y="1096687"/>
            <a:ext cx="612648" cy="612648"/>
          </a:xfrm>
          <a:prstGeom prst="ellipse">
            <a:avLst/>
          </a:prstGeom>
          <a:solidFill>
            <a:srgbClr val="3C4B8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2000" b="1" dirty="0"/>
          </a:p>
        </p:txBody>
      </p:sp>
      <p:grpSp>
        <p:nvGrpSpPr>
          <p:cNvPr id="104" name="Group 103"/>
          <p:cNvGrpSpPr/>
          <p:nvPr/>
        </p:nvGrpSpPr>
        <p:grpSpPr>
          <a:xfrm>
            <a:off x="5644704" y="1156234"/>
            <a:ext cx="2912953" cy="493554"/>
            <a:chOff x="1161413" y="1276518"/>
            <a:chExt cx="2912953" cy="493554"/>
          </a:xfrm>
        </p:grpSpPr>
        <p:sp>
          <p:nvSpPr>
            <p:cNvPr id="105" name="TextBox 104"/>
            <p:cNvSpPr txBox="1"/>
            <p:nvPr/>
          </p:nvSpPr>
          <p:spPr>
            <a:xfrm>
              <a:off x="1161414" y="1332282"/>
              <a:ext cx="2912952" cy="387798"/>
            </a:xfrm>
            <a:prstGeom prst="rect">
              <a:avLst/>
            </a:prstGeom>
            <a:noFill/>
          </p:spPr>
          <p:txBody>
            <a:bodyPr wrap="square" lIns="0" tIns="0" rIns="0" bIns="0" rtlCol="0" anchor="ctr">
              <a:spAutoFit/>
            </a:bodyPr>
            <a:lstStyle/>
            <a:p>
              <a:pPr>
                <a:lnSpc>
                  <a:spcPct val="90000"/>
                </a:lnSpc>
              </a:pPr>
              <a:r>
                <a:rPr lang="en-GB" sz="1400" dirty="0">
                  <a:solidFill>
                    <a:schemeClr val="tx1">
                      <a:lumMod val="90000"/>
                      <a:lumOff val="10000"/>
                    </a:schemeClr>
                  </a:solidFill>
                  <a:latin typeface="Calibri" panose="020F0502020204030204" pitchFamily="34" charset="0"/>
                  <a:cs typeface="Calibri" panose="020F0502020204030204" pitchFamily="34" charset="0"/>
                </a:rPr>
                <a:t>Underemployment &amp; Attitudes Towards Relocation</a:t>
              </a:r>
            </a:p>
          </p:txBody>
        </p:sp>
        <p:cxnSp>
          <p:nvCxnSpPr>
            <p:cNvPr id="106" name="Straight Connector 105"/>
            <p:cNvCxnSpPr/>
            <p:nvPr/>
          </p:nvCxnSpPr>
          <p:spPr>
            <a:xfrm>
              <a:off x="1161413" y="1276518"/>
              <a:ext cx="2912952" cy="0"/>
            </a:xfrm>
            <a:prstGeom prst="line">
              <a:avLst/>
            </a:prstGeom>
            <a:ln>
              <a:solidFill>
                <a:srgbClr val="3C4B82"/>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1161413" y="1770072"/>
              <a:ext cx="2912952" cy="0"/>
            </a:xfrm>
            <a:prstGeom prst="line">
              <a:avLst/>
            </a:prstGeom>
            <a:ln>
              <a:solidFill>
                <a:srgbClr val="3C4B82"/>
              </a:solidFill>
            </a:ln>
          </p:spPr>
          <p:style>
            <a:lnRef idx="1">
              <a:schemeClr val="accent1"/>
            </a:lnRef>
            <a:fillRef idx="0">
              <a:schemeClr val="accent1"/>
            </a:fillRef>
            <a:effectRef idx="0">
              <a:schemeClr val="accent1"/>
            </a:effectRef>
            <a:fontRef idx="minor">
              <a:schemeClr val="tx1"/>
            </a:fontRef>
          </p:style>
        </p:cxnSp>
      </p:grpSp>
      <p:sp>
        <p:nvSpPr>
          <p:cNvPr id="109" name="Oval 108"/>
          <p:cNvSpPr/>
          <p:nvPr/>
        </p:nvSpPr>
        <p:spPr>
          <a:xfrm>
            <a:off x="4822446" y="1956003"/>
            <a:ext cx="612648" cy="612648"/>
          </a:xfrm>
          <a:prstGeom prst="ellipse">
            <a:avLst/>
          </a:prstGeom>
          <a:solidFill>
            <a:srgbClr val="3C4B8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2000" b="1" dirty="0"/>
          </a:p>
        </p:txBody>
      </p:sp>
      <p:grpSp>
        <p:nvGrpSpPr>
          <p:cNvPr id="110" name="Group 109"/>
          <p:cNvGrpSpPr/>
          <p:nvPr/>
        </p:nvGrpSpPr>
        <p:grpSpPr>
          <a:xfrm>
            <a:off x="5644703" y="2015550"/>
            <a:ext cx="2912953" cy="493554"/>
            <a:chOff x="1161413" y="1276518"/>
            <a:chExt cx="2912953" cy="493554"/>
          </a:xfrm>
        </p:grpSpPr>
        <p:sp>
          <p:nvSpPr>
            <p:cNvPr id="111" name="TextBox 110"/>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en-GB" sz="1400" dirty="0">
                  <a:solidFill>
                    <a:schemeClr val="tx1">
                      <a:lumMod val="90000"/>
                      <a:lumOff val="10000"/>
                    </a:schemeClr>
                  </a:solidFill>
                  <a:latin typeface="Calibri" panose="020F0502020204030204" pitchFamily="34" charset="0"/>
                  <a:cs typeface="Calibri" panose="020F0502020204030204" pitchFamily="34" charset="0"/>
                </a:rPr>
                <a:t>Preferred Relocation Destinations</a:t>
              </a:r>
            </a:p>
          </p:txBody>
        </p:sp>
        <p:cxnSp>
          <p:nvCxnSpPr>
            <p:cNvPr id="112" name="Straight Connector 111"/>
            <p:cNvCxnSpPr/>
            <p:nvPr/>
          </p:nvCxnSpPr>
          <p:spPr>
            <a:xfrm>
              <a:off x="1161413" y="1276518"/>
              <a:ext cx="2912952" cy="0"/>
            </a:xfrm>
            <a:prstGeom prst="line">
              <a:avLst/>
            </a:prstGeom>
            <a:ln>
              <a:solidFill>
                <a:srgbClr val="3C4B82"/>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1161413" y="1770072"/>
              <a:ext cx="2912952" cy="0"/>
            </a:xfrm>
            <a:prstGeom prst="line">
              <a:avLst/>
            </a:prstGeom>
            <a:ln>
              <a:solidFill>
                <a:srgbClr val="3C4B82"/>
              </a:solidFill>
            </a:ln>
          </p:spPr>
          <p:style>
            <a:lnRef idx="1">
              <a:schemeClr val="accent1"/>
            </a:lnRef>
            <a:fillRef idx="0">
              <a:schemeClr val="accent1"/>
            </a:fillRef>
            <a:effectRef idx="0">
              <a:schemeClr val="accent1"/>
            </a:effectRef>
            <a:fontRef idx="minor">
              <a:schemeClr val="tx1"/>
            </a:fontRef>
          </p:style>
        </p:cxnSp>
      </p:grpSp>
      <p:sp>
        <p:nvSpPr>
          <p:cNvPr id="115" name="Oval 114"/>
          <p:cNvSpPr/>
          <p:nvPr/>
        </p:nvSpPr>
        <p:spPr>
          <a:xfrm>
            <a:off x="4822447" y="2828403"/>
            <a:ext cx="612648" cy="612648"/>
          </a:xfrm>
          <a:prstGeom prst="ellipse">
            <a:avLst/>
          </a:prstGeom>
          <a:solidFill>
            <a:srgbClr val="3C4B8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2000" b="1" dirty="0"/>
          </a:p>
        </p:txBody>
      </p:sp>
      <p:grpSp>
        <p:nvGrpSpPr>
          <p:cNvPr id="116" name="Group 115"/>
          <p:cNvGrpSpPr/>
          <p:nvPr/>
        </p:nvGrpSpPr>
        <p:grpSpPr>
          <a:xfrm>
            <a:off x="5644704" y="2887950"/>
            <a:ext cx="2912953" cy="493554"/>
            <a:chOff x="1161413" y="1276518"/>
            <a:chExt cx="2912953" cy="493554"/>
          </a:xfrm>
        </p:grpSpPr>
        <p:sp>
          <p:nvSpPr>
            <p:cNvPr id="117" name="TextBox 116"/>
            <p:cNvSpPr txBox="1"/>
            <p:nvPr/>
          </p:nvSpPr>
          <p:spPr>
            <a:xfrm>
              <a:off x="1161414" y="1332282"/>
              <a:ext cx="2912952" cy="387798"/>
            </a:xfrm>
            <a:prstGeom prst="rect">
              <a:avLst/>
            </a:prstGeom>
            <a:noFill/>
          </p:spPr>
          <p:txBody>
            <a:bodyPr wrap="square" lIns="0" tIns="0" rIns="0" bIns="0" rtlCol="0" anchor="ctr">
              <a:spAutoFit/>
            </a:bodyPr>
            <a:lstStyle/>
            <a:p>
              <a:pPr>
                <a:lnSpc>
                  <a:spcPct val="90000"/>
                </a:lnSpc>
              </a:pPr>
              <a:r>
                <a:rPr lang="en-GB" sz="1400" dirty="0">
                  <a:solidFill>
                    <a:schemeClr val="tx1">
                      <a:lumMod val="90000"/>
                      <a:lumOff val="10000"/>
                    </a:schemeClr>
                  </a:solidFill>
                  <a:latin typeface="Calibri" panose="020F0502020204030204" pitchFamily="34" charset="0"/>
                  <a:cs typeface="Calibri" panose="020F0502020204030204" pitchFamily="34" charset="0"/>
                </a:rPr>
                <a:t>Demographics &amp; Profile of Canadian Workforce</a:t>
              </a:r>
            </a:p>
          </p:txBody>
        </p:sp>
        <p:cxnSp>
          <p:nvCxnSpPr>
            <p:cNvPr id="118" name="Straight Connector 117"/>
            <p:cNvCxnSpPr/>
            <p:nvPr/>
          </p:nvCxnSpPr>
          <p:spPr>
            <a:xfrm>
              <a:off x="1161413" y="1276518"/>
              <a:ext cx="2912952" cy="0"/>
            </a:xfrm>
            <a:prstGeom prst="line">
              <a:avLst/>
            </a:prstGeom>
            <a:ln>
              <a:solidFill>
                <a:srgbClr val="3C4B8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161413" y="1770072"/>
              <a:ext cx="2912952" cy="0"/>
            </a:xfrm>
            <a:prstGeom prst="line">
              <a:avLst/>
            </a:prstGeom>
            <a:ln>
              <a:solidFill>
                <a:srgbClr val="3C4B8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3963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C4B8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BA95D-F12A-4006-BBE3-C70C7B860523}"/>
              </a:ext>
            </a:extLst>
          </p:cNvPr>
          <p:cNvSpPr>
            <a:spLocks noGrp="1"/>
          </p:cNvSpPr>
          <p:nvPr>
            <p:ph type="title"/>
          </p:nvPr>
        </p:nvSpPr>
        <p:spPr>
          <a:xfrm>
            <a:off x="172833" y="1898649"/>
            <a:ext cx="7093160" cy="1346202"/>
          </a:xfrm>
        </p:spPr>
        <p:txBody>
          <a:bodyPr/>
          <a:lstStyle/>
          <a:p>
            <a:r>
              <a:rPr lang="en-US" dirty="0"/>
              <a:t>OBJECTIVES &amp; methodology</a:t>
            </a:r>
          </a:p>
        </p:txBody>
      </p:sp>
      <p:pic>
        <p:nvPicPr>
          <p:cNvPr id="3" name="Picture 2">
            <a:extLst>
              <a:ext uri="{FF2B5EF4-FFF2-40B4-BE49-F238E27FC236}">
                <a16:creationId xmlns:a16="http://schemas.microsoft.com/office/drawing/2014/main" id="{27BC1B7F-4BC0-47A0-9D66-42E202132CD3}"/>
              </a:ext>
            </a:extLst>
          </p:cNvPr>
          <p:cNvPicPr>
            <a:picLocks noChangeAspect="1"/>
          </p:cNvPicPr>
          <p:nvPr/>
        </p:nvPicPr>
        <p:blipFill>
          <a:blip r:embed="rId2"/>
          <a:stretch>
            <a:fillRect/>
          </a:stretch>
        </p:blipFill>
        <p:spPr>
          <a:xfrm>
            <a:off x="7776442" y="4737600"/>
            <a:ext cx="499915" cy="176799"/>
          </a:xfrm>
          <a:prstGeom prst="rect">
            <a:avLst/>
          </a:prstGeom>
        </p:spPr>
      </p:pic>
    </p:spTree>
    <p:extLst>
      <p:ext uri="{BB962C8B-B14F-4D97-AF65-F5344CB8AC3E}">
        <p14:creationId xmlns:p14="http://schemas.microsoft.com/office/powerpoint/2010/main" val="4219923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3B3895-5E17-4062-9C20-12241AA2155D}"/>
              </a:ext>
            </a:extLst>
          </p:cNvPr>
          <p:cNvSpPr>
            <a:spLocks noGrp="1"/>
          </p:cNvSpPr>
          <p:nvPr>
            <p:ph type="title"/>
          </p:nvPr>
        </p:nvSpPr>
        <p:spPr/>
        <p:txBody>
          <a:bodyPr/>
          <a:lstStyle/>
          <a:p>
            <a:r>
              <a:rPr lang="en-US"/>
              <a:t>Objectives and Methodology</a:t>
            </a:r>
            <a:endParaRPr lang="en-US" dirty="0"/>
          </a:p>
        </p:txBody>
      </p:sp>
      <p:sp>
        <p:nvSpPr>
          <p:cNvPr id="5" name="Text Placeholder 4">
            <a:extLst>
              <a:ext uri="{FF2B5EF4-FFF2-40B4-BE49-F238E27FC236}">
                <a16:creationId xmlns:a16="http://schemas.microsoft.com/office/drawing/2014/main" id="{A5D4E807-9D02-4700-94E8-A1D092CAE25A}"/>
              </a:ext>
            </a:extLst>
          </p:cNvPr>
          <p:cNvSpPr>
            <a:spLocks noGrp="1"/>
          </p:cNvSpPr>
          <p:nvPr>
            <p:ph type="body" sz="quarter" idx="14"/>
          </p:nvPr>
        </p:nvSpPr>
        <p:spPr>
          <a:xfrm>
            <a:off x="233363" y="751384"/>
            <a:ext cx="8653608" cy="4087316"/>
          </a:xfrm>
        </p:spPr>
        <p:txBody>
          <a:bodyPr numCol="1"/>
          <a:lstStyle/>
          <a:p>
            <a:pPr lvl="0" algn="just">
              <a:spcAft>
                <a:spcPts val="600"/>
              </a:spcAft>
            </a:pPr>
            <a:r>
              <a:rPr lang="en-CA" sz="1800" dirty="0">
                <a:solidFill>
                  <a:schemeClr val="tx1"/>
                </a:solidFill>
              </a:rPr>
              <a:t>This study will inform: </a:t>
            </a:r>
            <a:endParaRPr lang="en-US" sz="1800" dirty="0">
              <a:solidFill>
                <a:schemeClr val="tx1"/>
              </a:solidFill>
            </a:endParaRPr>
          </a:p>
          <a:p>
            <a:pPr lvl="1" algn="just"/>
            <a:r>
              <a:rPr lang="en-CA" sz="1800" dirty="0">
                <a:solidFill>
                  <a:schemeClr val="tx1"/>
                </a:solidFill>
              </a:rPr>
              <a:t>Employers with a deeper understanding of the needs of employees in providing relocation supports.</a:t>
            </a:r>
            <a:endParaRPr lang="en-US" sz="1800" dirty="0">
              <a:solidFill>
                <a:schemeClr val="tx1"/>
              </a:solidFill>
            </a:endParaRPr>
          </a:p>
          <a:p>
            <a:pPr lvl="1" algn="just"/>
            <a:r>
              <a:rPr lang="en-CA" sz="1800" dirty="0">
                <a:solidFill>
                  <a:schemeClr val="tx1"/>
                </a:solidFill>
              </a:rPr>
              <a:t>Government policy makers with more insights into the ‘real barriers’ employees face when considering whether to relocate for work</a:t>
            </a:r>
            <a:endParaRPr lang="en-US" sz="1800" dirty="0">
              <a:solidFill>
                <a:schemeClr val="tx1"/>
              </a:solidFill>
            </a:endParaRPr>
          </a:p>
          <a:p>
            <a:pPr lvl="1" algn="just">
              <a:spcAft>
                <a:spcPts val="600"/>
              </a:spcAft>
            </a:pPr>
            <a:r>
              <a:rPr lang="en-CA" sz="1800" dirty="0">
                <a:solidFill>
                  <a:schemeClr val="tx1"/>
                </a:solidFill>
              </a:rPr>
              <a:t>Industry sectors and professional groups with an understanding of the challenges to employee mobility between regions and occupations within Canada</a:t>
            </a:r>
          </a:p>
          <a:p>
            <a:pPr lvl="0" algn="just">
              <a:spcAft>
                <a:spcPts val="600"/>
              </a:spcAft>
            </a:pPr>
            <a:r>
              <a:rPr lang="en-US" sz="1800" dirty="0">
                <a:solidFill>
                  <a:schemeClr val="tx1"/>
                </a:solidFill>
              </a:rPr>
              <a:t>For this survey, a sample of 1,185 employed adults (full-time, part-time, or self employed) from Ipsos' Canadian online panel was interviewed online. The ‘credibility interval’ for a sample of n=1,185 is +/- 3.2%, 95% of the time.</a:t>
            </a:r>
          </a:p>
          <a:p>
            <a:pPr lvl="0" algn="just">
              <a:spcAft>
                <a:spcPts val="600"/>
              </a:spcAft>
            </a:pPr>
            <a:r>
              <a:rPr lang="en-US" sz="1800" dirty="0">
                <a:solidFill>
                  <a:schemeClr val="tx1"/>
                </a:solidFill>
              </a:rPr>
              <a:t>Weighting was then employed to balance demographics to ensure that the sample's composition reflects that of the adult population according to Census data and to provide results intended to approximate the sample universe. </a:t>
            </a:r>
          </a:p>
          <a:p>
            <a:pPr marL="309562" lvl="1" indent="0" algn="just">
              <a:buNone/>
            </a:pPr>
            <a:endParaRPr lang="en-US" sz="1050" dirty="0"/>
          </a:p>
        </p:txBody>
      </p:sp>
    </p:spTree>
    <p:extLst>
      <p:ext uri="{BB962C8B-B14F-4D97-AF65-F5344CB8AC3E}">
        <p14:creationId xmlns:p14="http://schemas.microsoft.com/office/powerpoint/2010/main" val="1840237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C4B8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BA95D-F12A-4006-BBE3-C70C7B860523}"/>
              </a:ext>
            </a:extLst>
          </p:cNvPr>
          <p:cNvSpPr>
            <a:spLocks noGrp="1"/>
          </p:cNvSpPr>
          <p:nvPr>
            <p:ph type="title"/>
          </p:nvPr>
        </p:nvSpPr>
        <p:spPr>
          <a:xfrm>
            <a:off x="172833" y="2231048"/>
            <a:ext cx="7093160" cy="681405"/>
          </a:xfrm>
        </p:spPr>
        <p:txBody>
          <a:bodyPr/>
          <a:lstStyle/>
          <a:p>
            <a:r>
              <a:rPr lang="en-US" dirty="0"/>
              <a:t>Executive summary</a:t>
            </a:r>
          </a:p>
        </p:txBody>
      </p:sp>
      <p:pic>
        <p:nvPicPr>
          <p:cNvPr id="3" name="Picture 2">
            <a:extLst>
              <a:ext uri="{FF2B5EF4-FFF2-40B4-BE49-F238E27FC236}">
                <a16:creationId xmlns:a16="http://schemas.microsoft.com/office/drawing/2014/main" id="{4EA85ED6-D07D-4AB9-BD1D-5D1A5959D68F}"/>
              </a:ext>
            </a:extLst>
          </p:cNvPr>
          <p:cNvPicPr>
            <a:picLocks noChangeAspect="1"/>
          </p:cNvPicPr>
          <p:nvPr/>
        </p:nvPicPr>
        <p:blipFill>
          <a:blip r:embed="rId2"/>
          <a:stretch>
            <a:fillRect/>
          </a:stretch>
        </p:blipFill>
        <p:spPr>
          <a:xfrm>
            <a:off x="7700242" y="4743950"/>
            <a:ext cx="499915" cy="176799"/>
          </a:xfrm>
          <a:prstGeom prst="rect">
            <a:avLst/>
          </a:prstGeom>
        </p:spPr>
      </p:pic>
    </p:spTree>
    <p:extLst>
      <p:ext uri="{BB962C8B-B14F-4D97-AF65-F5344CB8AC3E}">
        <p14:creationId xmlns:p14="http://schemas.microsoft.com/office/powerpoint/2010/main" val="3523100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2F1D4-4716-433E-AD5A-F7C62CCCF7E7}"/>
              </a:ext>
            </a:extLst>
          </p:cNvPr>
          <p:cNvSpPr>
            <a:spLocks noGrp="1"/>
          </p:cNvSpPr>
          <p:nvPr>
            <p:ph type="title"/>
          </p:nvPr>
        </p:nvSpPr>
        <p:spPr/>
        <p:txBody>
          <a:bodyPr/>
          <a:lstStyle/>
          <a:p>
            <a:r>
              <a:rPr lang="en-CA" dirty="0"/>
              <a:t>Reasons for this Survey </a:t>
            </a:r>
          </a:p>
        </p:txBody>
      </p:sp>
      <p:sp>
        <p:nvSpPr>
          <p:cNvPr id="3" name="Text Placeholder 2">
            <a:extLst>
              <a:ext uri="{FF2B5EF4-FFF2-40B4-BE49-F238E27FC236}">
                <a16:creationId xmlns:a16="http://schemas.microsoft.com/office/drawing/2014/main" id="{514C974B-84CB-451B-A3B5-663532BC2277}"/>
              </a:ext>
            </a:extLst>
          </p:cNvPr>
          <p:cNvSpPr>
            <a:spLocks noGrp="1"/>
          </p:cNvSpPr>
          <p:nvPr>
            <p:ph type="body" sz="quarter" idx="14"/>
          </p:nvPr>
        </p:nvSpPr>
        <p:spPr>
          <a:xfrm>
            <a:off x="233363" y="751384"/>
            <a:ext cx="8653608" cy="3223716"/>
          </a:xfrm>
        </p:spPr>
        <p:txBody>
          <a:bodyPr/>
          <a:lstStyle/>
          <a:p>
            <a:pPr marL="0" indent="0">
              <a:buNone/>
            </a:pPr>
            <a:r>
              <a:rPr lang="en-US" sz="1600" dirty="0"/>
              <a:t>Demographic shifts of unprecedented proportions are underway in many of the world’s developed nations, including Canada. There is growing concern among global CEOs about access to skilled talent.</a:t>
            </a:r>
          </a:p>
          <a:p>
            <a:pPr marL="0" indent="0">
              <a:buNone/>
            </a:pPr>
            <a:endParaRPr lang="en-US" sz="1600" dirty="0"/>
          </a:p>
          <a:p>
            <a:pPr marL="0" indent="0">
              <a:buNone/>
            </a:pPr>
            <a:r>
              <a:rPr lang="en-US" sz="1600" dirty="0"/>
              <a:t>Canadian employers from coast to coast are finding it increasingly challenging to hire the talent they need to meet their business objectives. A survey by IBM</a:t>
            </a:r>
            <a:r>
              <a:rPr lang="en-US" sz="1600" baseline="30000" dirty="0"/>
              <a:t>1</a:t>
            </a:r>
            <a:r>
              <a:rPr lang="en-US" sz="1600" dirty="0"/>
              <a:t> found that </a:t>
            </a:r>
            <a:r>
              <a:rPr lang="en-US" sz="1600" i="1" dirty="0"/>
              <a:t>“55% of Canadian industry executives surveyed cite finding appropriately skilled workers in local labor markets as a top skills-related challenge.” </a:t>
            </a:r>
            <a:r>
              <a:rPr lang="en-US" sz="1600" dirty="0"/>
              <a:t>In a report about Canadian talent shortages published by Manpower Canada</a:t>
            </a:r>
            <a:r>
              <a:rPr lang="en-US" sz="1600" baseline="30000" dirty="0"/>
              <a:t>2</a:t>
            </a:r>
            <a:r>
              <a:rPr lang="en-US" sz="1600" dirty="0"/>
              <a:t>, one in three (34%) employers are having difficulty filling vacancies. </a:t>
            </a:r>
            <a:endParaRPr lang="en-US" sz="1600" i="1" dirty="0"/>
          </a:p>
          <a:p>
            <a:pPr marL="0" indent="0">
              <a:buNone/>
            </a:pPr>
            <a:endParaRPr lang="en-US" sz="1600" dirty="0"/>
          </a:p>
          <a:p>
            <a:pPr marL="0" indent="0">
              <a:buNone/>
            </a:pPr>
            <a:r>
              <a:rPr lang="en-CA" sz="1600" dirty="0"/>
              <a:t>The Organization for Economic Cooperation and Development (OECD), has long advocated that more interprovincial labour mobility within Canada would help to address skills shortages. And, as reported by TD Economics</a:t>
            </a:r>
            <a:r>
              <a:rPr lang="en-CA" sz="1600" baseline="30000" dirty="0"/>
              <a:t>4</a:t>
            </a:r>
            <a:r>
              <a:rPr lang="en-CA" sz="1600" dirty="0"/>
              <a:t>, “interprovincial migration adds grease to an economy’s wheels.”  </a:t>
            </a:r>
          </a:p>
          <a:p>
            <a:pPr marL="0" indent="0">
              <a:buNone/>
            </a:pPr>
            <a:endParaRPr lang="en-US" sz="1100" dirty="0"/>
          </a:p>
          <a:p>
            <a:pPr marL="0" indent="0">
              <a:buNone/>
            </a:pPr>
            <a:endParaRPr lang="en-US" dirty="0"/>
          </a:p>
        </p:txBody>
      </p:sp>
      <p:sp>
        <p:nvSpPr>
          <p:cNvPr id="4" name="Rectangle 3">
            <a:extLst>
              <a:ext uri="{FF2B5EF4-FFF2-40B4-BE49-F238E27FC236}">
                <a16:creationId xmlns:a16="http://schemas.microsoft.com/office/drawing/2014/main" id="{112842BC-458B-46C6-92EA-DE40FC7B2E2D}"/>
              </a:ext>
            </a:extLst>
          </p:cNvPr>
          <p:cNvSpPr/>
          <p:nvPr/>
        </p:nvSpPr>
        <p:spPr>
          <a:xfrm>
            <a:off x="232376" y="4098548"/>
            <a:ext cx="6305550" cy="707886"/>
          </a:xfrm>
          <a:prstGeom prst="rect">
            <a:avLst/>
          </a:prstGeom>
        </p:spPr>
        <p:txBody>
          <a:bodyPr wrap="square">
            <a:spAutoFit/>
          </a:bodyPr>
          <a:lstStyle/>
          <a:p>
            <a:r>
              <a:rPr lang="en-US" sz="800" baseline="30000" dirty="0"/>
              <a:t>1</a:t>
            </a:r>
            <a:r>
              <a:rPr lang="en-US" sz="800" dirty="0"/>
              <a:t>Canada’s comeback </a:t>
            </a:r>
            <a:r>
              <a:rPr lang="en-US" sz="800" i="1" dirty="0"/>
              <a:t>Turning the skills crisis into a competitive advantage </a:t>
            </a:r>
            <a:r>
              <a:rPr lang="en-US" sz="800" dirty="0"/>
              <a:t>IBM Institute for Business Value</a:t>
            </a:r>
          </a:p>
          <a:p>
            <a:r>
              <a:rPr lang="en-US" sz="800" baseline="30000" dirty="0"/>
              <a:t>2</a:t>
            </a:r>
            <a:r>
              <a:rPr lang="en-US" sz="800" dirty="0"/>
              <a:t>Canada Talent Shortage Survey 2016/2017 Manpower Group</a:t>
            </a:r>
          </a:p>
          <a:p>
            <a:r>
              <a:rPr lang="en-US" sz="800" baseline="30000" dirty="0"/>
              <a:t>3</a:t>
            </a:r>
            <a:r>
              <a:rPr lang="en-US" sz="800" dirty="0"/>
              <a:t>Canadian Employers Need Longer Term Workforce Planning to Stay Competitive: Conference Board of Canada</a:t>
            </a:r>
          </a:p>
          <a:p>
            <a:r>
              <a:rPr lang="en-US" sz="800" baseline="30000" dirty="0"/>
              <a:t>4</a:t>
            </a:r>
            <a:r>
              <a:rPr lang="en-US" sz="800" dirty="0"/>
              <a:t> Interprovincial Migration Shifts in Canada: TD Economics</a:t>
            </a:r>
          </a:p>
          <a:p>
            <a:endParaRPr lang="en-CA" sz="800" dirty="0"/>
          </a:p>
        </p:txBody>
      </p:sp>
    </p:spTree>
    <p:extLst>
      <p:ext uri="{BB962C8B-B14F-4D97-AF65-F5344CB8AC3E}">
        <p14:creationId xmlns:p14="http://schemas.microsoft.com/office/powerpoint/2010/main" val="1130124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115AA-42A9-4385-A0D0-E1DDCA74B5CD}"/>
              </a:ext>
            </a:extLst>
          </p:cNvPr>
          <p:cNvSpPr>
            <a:spLocks noGrp="1"/>
          </p:cNvSpPr>
          <p:nvPr>
            <p:ph type="title"/>
          </p:nvPr>
        </p:nvSpPr>
        <p:spPr/>
        <p:txBody>
          <a:bodyPr/>
          <a:lstStyle/>
          <a:p>
            <a:r>
              <a:rPr lang="en-CA" dirty="0"/>
              <a:t>Reasons for this Survey </a:t>
            </a:r>
            <a:r>
              <a:rPr lang="en-CA" sz="1800" dirty="0"/>
              <a:t>(continued)</a:t>
            </a:r>
          </a:p>
        </p:txBody>
      </p:sp>
      <p:sp>
        <p:nvSpPr>
          <p:cNvPr id="3" name="Text Placeholder 2">
            <a:extLst>
              <a:ext uri="{FF2B5EF4-FFF2-40B4-BE49-F238E27FC236}">
                <a16:creationId xmlns:a16="http://schemas.microsoft.com/office/drawing/2014/main" id="{87C66858-E433-401A-ABA8-33B9101AE9AD}"/>
              </a:ext>
            </a:extLst>
          </p:cNvPr>
          <p:cNvSpPr>
            <a:spLocks noGrp="1"/>
          </p:cNvSpPr>
          <p:nvPr>
            <p:ph type="body" sz="quarter" idx="14"/>
          </p:nvPr>
        </p:nvSpPr>
        <p:spPr>
          <a:xfrm>
            <a:off x="233363" y="751384"/>
            <a:ext cx="8653608" cy="3611066"/>
          </a:xfrm>
        </p:spPr>
        <p:txBody>
          <a:bodyPr/>
          <a:lstStyle/>
          <a:p>
            <a:pPr marL="0" indent="0">
              <a:buNone/>
            </a:pPr>
            <a:r>
              <a:rPr lang="en-US" sz="1800" dirty="0"/>
              <a:t>We know that mobility of the workforce contributes to economic growth, promotes innovation, creates jobs, and increases competitiveness. Reality is that less than one per cent of Canada’s population move between provinces in a typical year. </a:t>
            </a:r>
          </a:p>
          <a:p>
            <a:pPr marL="0" indent="0">
              <a:buNone/>
            </a:pPr>
            <a:endParaRPr lang="en-US" sz="1800" dirty="0"/>
          </a:p>
          <a:p>
            <a:pPr marL="0" indent="0">
              <a:buNone/>
            </a:pPr>
            <a:r>
              <a:rPr lang="en-US" sz="1800" dirty="0"/>
              <a:t>Research conducted by the CERC in partnership with Ipsos Public Affairs in 2014 found that fewer than 2 in 10 Canadians would be willing to relocate to another city in Canada for employment purposes</a:t>
            </a:r>
          </a:p>
          <a:p>
            <a:pPr marL="0" indent="0">
              <a:buNone/>
            </a:pPr>
            <a:endParaRPr lang="en-US" sz="1800" dirty="0"/>
          </a:p>
          <a:p>
            <a:pPr marL="0" indent="0">
              <a:buNone/>
            </a:pPr>
            <a:r>
              <a:rPr lang="en-US" sz="1800" dirty="0"/>
              <a:t>To increase levels of domestic mobility on a national scale, a deeper understanding of the factors that motivate mobility among working people is needed. </a:t>
            </a:r>
          </a:p>
          <a:p>
            <a:pPr marL="0" indent="0">
              <a:buNone/>
            </a:pPr>
            <a:endParaRPr lang="en-US" sz="1800" dirty="0"/>
          </a:p>
          <a:p>
            <a:pPr marL="0" indent="0">
              <a:buNone/>
            </a:pPr>
            <a:r>
              <a:rPr lang="en-US" sz="1800" dirty="0"/>
              <a:t>While much is known about the supports and benefits provided by employers those benefits may not always be consistent with the needs and expectations of the modern workforce. </a:t>
            </a:r>
          </a:p>
          <a:p>
            <a:endParaRPr lang="en-CA" dirty="0"/>
          </a:p>
        </p:txBody>
      </p:sp>
    </p:spTree>
    <p:extLst>
      <p:ext uri="{BB962C8B-B14F-4D97-AF65-F5344CB8AC3E}">
        <p14:creationId xmlns:p14="http://schemas.microsoft.com/office/powerpoint/2010/main" val="2522500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D3660-CEE8-4F5C-9887-1BA17B9F39F1}"/>
              </a:ext>
            </a:extLst>
          </p:cNvPr>
          <p:cNvSpPr>
            <a:spLocks noGrp="1"/>
          </p:cNvSpPr>
          <p:nvPr>
            <p:ph type="title"/>
          </p:nvPr>
        </p:nvSpPr>
        <p:spPr/>
        <p:txBody>
          <a:bodyPr/>
          <a:lstStyle/>
          <a:p>
            <a:r>
              <a:rPr lang="en-US" dirty="0"/>
              <a:t>About the Canadian Employee Relocation Council</a:t>
            </a:r>
            <a:endParaRPr lang="en-CA" dirty="0"/>
          </a:p>
        </p:txBody>
      </p:sp>
      <p:sp>
        <p:nvSpPr>
          <p:cNvPr id="4" name="Content Placeholder 2">
            <a:extLst>
              <a:ext uri="{FF2B5EF4-FFF2-40B4-BE49-F238E27FC236}">
                <a16:creationId xmlns:a16="http://schemas.microsoft.com/office/drawing/2014/main" id="{BE317C7B-023E-4265-BD52-4F6200C6FFDB}"/>
              </a:ext>
            </a:extLst>
          </p:cNvPr>
          <p:cNvSpPr>
            <a:spLocks noGrp="1"/>
          </p:cNvSpPr>
          <p:nvPr>
            <p:ph type="body" sz="quarter" idx="14"/>
          </p:nvPr>
        </p:nvSpPr>
        <p:spPr>
          <a:xfrm>
            <a:off x="290513" y="1182927"/>
            <a:ext cx="8653462" cy="3186112"/>
          </a:xfrm>
        </p:spPr>
        <p:txBody>
          <a:bodyPr>
            <a:normAutofit fontScale="92500" lnSpcReduction="10000"/>
          </a:bodyPr>
          <a:lstStyle/>
          <a:p>
            <a:pPr marL="0" indent="0" algn="ctr">
              <a:buNone/>
            </a:pPr>
            <a:r>
              <a:rPr lang="en-US" sz="2400" dirty="0"/>
              <a:t>The Force of Change in Employee Mobility </a:t>
            </a:r>
          </a:p>
          <a:p>
            <a:pPr marL="0" indent="0" algn="ctr">
              <a:buNone/>
            </a:pPr>
            <a:r>
              <a:rPr lang="en-CA" altLang="en-US" sz="1519" dirty="0"/>
              <a:t> </a:t>
            </a:r>
          </a:p>
          <a:p>
            <a:pPr marL="0" indent="0">
              <a:buNone/>
            </a:pPr>
            <a:r>
              <a:rPr lang="en-CA" altLang="en-US" sz="2400" i="1" dirty="0"/>
              <a:t>“Working to impact the systems, policies and processes that enable employers to move the right people effectively and efficiently.”</a:t>
            </a:r>
          </a:p>
          <a:p>
            <a:pPr marL="0" indent="0">
              <a:buNone/>
            </a:pPr>
            <a:endParaRPr lang="en-CA" altLang="en-US" sz="1519" dirty="0"/>
          </a:p>
          <a:p>
            <a:pPr marL="609585" lvl="1" indent="0">
              <a:buNone/>
            </a:pPr>
            <a:r>
              <a:rPr lang="en-CA" altLang="en-US" sz="2400" dirty="0"/>
              <a:t>Research</a:t>
            </a:r>
          </a:p>
          <a:p>
            <a:pPr marL="609585" lvl="1" indent="0">
              <a:buNone/>
            </a:pPr>
            <a:r>
              <a:rPr lang="en-CA" altLang="en-US" sz="2400" dirty="0"/>
              <a:t>Professional Development</a:t>
            </a:r>
          </a:p>
          <a:p>
            <a:pPr marL="609585" lvl="1" indent="0">
              <a:buNone/>
            </a:pPr>
            <a:r>
              <a:rPr lang="en-CA" altLang="en-US" sz="2400" dirty="0"/>
              <a:t>Knowledge Transfer </a:t>
            </a:r>
          </a:p>
          <a:p>
            <a:pPr marL="609585" lvl="1" indent="0">
              <a:buNone/>
            </a:pPr>
            <a:r>
              <a:rPr lang="en-CA" altLang="en-US" sz="2400" dirty="0"/>
              <a:t>Government Relations</a:t>
            </a:r>
          </a:p>
          <a:p>
            <a:pPr lvl="1">
              <a:buFont typeface="Arial" panose="020B0604020202020204" pitchFamily="34" charset="0"/>
              <a:buChar char="•"/>
            </a:pPr>
            <a:endParaRPr lang="en-CA" altLang="en-US" sz="1519" dirty="0"/>
          </a:p>
          <a:p>
            <a:pPr marL="257175" lvl="1" indent="0" algn="ctr">
              <a:buNone/>
            </a:pPr>
            <a:r>
              <a:rPr lang="en-CA" altLang="en-US" sz="2400" i="1" dirty="0">
                <a:effectLst>
                  <a:outerShdw blurRad="38100" dist="38100" dir="2700000" algn="tl">
                    <a:srgbClr val="000000">
                      <a:alpha val="43137"/>
                    </a:srgbClr>
                  </a:outerShdw>
                </a:effectLst>
              </a:rPr>
              <a:t>“Our members move the people that move the world”</a:t>
            </a:r>
          </a:p>
        </p:txBody>
      </p:sp>
      <p:pic>
        <p:nvPicPr>
          <p:cNvPr id="5" name="Picture 4">
            <a:extLst>
              <a:ext uri="{FF2B5EF4-FFF2-40B4-BE49-F238E27FC236}">
                <a16:creationId xmlns:a16="http://schemas.microsoft.com/office/drawing/2014/main" id="{1CE5492B-0983-4CE1-8FCA-90DEA8FBCBF7}"/>
              </a:ext>
            </a:extLst>
          </p:cNvPr>
          <p:cNvPicPr>
            <a:picLocks noChangeAspect="1"/>
          </p:cNvPicPr>
          <p:nvPr/>
        </p:nvPicPr>
        <p:blipFill>
          <a:blip r:embed="rId2"/>
          <a:stretch>
            <a:fillRect/>
          </a:stretch>
        </p:blipFill>
        <p:spPr>
          <a:xfrm>
            <a:off x="4126953" y="2716766"/>
            <a:ext cx="890093" cy="408467"/>
          </a:xfrm>
          <a:prstGeom prst="rect">
            <a:avLst/>
          </a:prstGeom>
        </p:spPr>
      </p:pic>
      <p:sp>
        <p:nvSpPr>
          <p:cNvPr id="6" name="TextBox 5">
            <a:extLst>
              <a:ext uri="{FF2B5EF4-FFF2-40B4-BE49-F238E27FC236}">
                <a16:creationId xmlns:a16="http://schemas.microsoft.com/office/drawing/2014/main" id="{983D6D0C-C5B4-4215-A823-127EEFC3A37C}"/>
              </a:ext>
            </a:extLst>
          </p:cNvPr>
          <p:cNvSpPr txBox="1"/>
          <p:nvPr/>
        </p:nvSpPr>
        <p:spPr>
          <a:xfrm>
            <a:off x="5282997" y="2430501"/>
            <a:ext cx="3124200" cy="110799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200" b="0" i="0" u="none" strike="noStrike" kern="0" cap="none" spc="0" normalizeH="0" baseline="0" noProof="0" dirty="0">
                <a:ln>
                  <a:noFill/>
                </a:ln>
                <a:solidFill>
                  <a:prstClr val="black"/>
                </a:solidFill>
                <a:effectLst/>
                <a:uLnTx/>
                <a:uFillTx/>
              </a:rPr>
              <a:t>A Globally Recognized Thought Leadership Organization</a:t>
            </a:r>
          </a:p>
        </p:txBody>
      </p:sp>
    </p:spTree>
    <p:extLst>
      <p:ext uri="{BB962C8B-B14F-4D97-AF65-F5344CB8AC3E}">
        <p14:creationId xmlns:p14="http://schemas.microsoft.com/office/powerpoint/2010/main" val="1492103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A0EBB-2E83-45B9-8DAF-C2AA7483C958}"/>
              </a:ext>
            </a:extLst>
          </p:cNvPr>
          <p:cNvSpPr>
            <a:spLocks noGrp="1"/>
          </p:cNvSpPr>
          <p:nvPr>
            <p:ph type="title"/>
          </p:nvPr>
        </p:nvSpPr>
        <p:spPr/>
        <p:txBody>
          <a:bodyPr/>
          <a:lstStyle/>
          <a:p>
            <a:r>
              <a:rPr lang="en-CA" dirty="0"/>
              <a:t>Executive Summary</a:t>
            </a:r>
          </a:p>
        </p:txBody>
      </p:sp>
      <p:sp>
        <p:nvSpPr>
          <p:cNvPr id="4" name="Rectangle 3">
            <a:extLst>
              <a:ext uri="{FF2B5EF4-FFF2-40B4-BE49-F238E27FC236}">
                <a16:creationId xmlns:a16="http://schemas.microsoft.com/office/drawing/2014/main" id="{8461266A-231D-4A22-B681-B16E1C05101B}"/>
              </a:ext>
            </a:extLst>
          </p:cNvPr>
          <p:cNvSpPr/>
          <p:nvPr/>
        </p:nvSpPr>
        <p:spPr>
          <a:xfrm>
            <a:off x="640637" y="781533"/>
            <a:ext cx="7723026" cy="4289700"/>
          </a:xfrm>
          <a:prstGeom prst="rect">
            <a:avLst/>
          </a:prstGeom>
        </p:spPr>
        <p:txBody>
          <a:bodyPr wrap="square">
            <a:spAutoFit/>
          </a:bodyPr>
          <a:lstStyle/>
          <a:p>
            <a:pPr>
              <a:lnSpc>
                <a:spcPct val="115000"/>
              </a:lnSpc>
            </a:pPr>
            <a:r>
              <a:rPr lang="en-US" sz="1400" dirty="0"/>
              <a:t>Survey participants were asked a series of questions about their willingness to relocate for employment purposes under the following scenarios:</a:t>
            </a:r>
          </a:p>
          <a:p>
            <a:pPr>
              <a:lnSpc>
                <a:spcPct val="115000"/>
              </a:lnSpc>
            </a:pPr>
            <a:endParaRPr lang="en-US" sz="1400" dirty="0"/>
          </a:p>
          <a:p>
            <a:pPr marL="171450" indent="-171450">
              <a:lnSpc>
                <a:spcPct val="115000"/>
              </a:lnSpc>
              <a:spcAft>
                <a:spcPts val="0"/>
              </a:spcAft>
              <a:buFont typeface="Arial" panose="020B0604020202020204" pitchFamily="34" charset="0"/>
              <a:buChar char="•"/>
            </a:pPr>
            <a:r>
              <a:rPr lang="en-GB" sz="1400" dirty="0">
                <a:latin typeface="Calibri" panose="020F0502020204030204" pitchFamily="34" charset="0"/>
                <a:ea typeface="Calibri" panose="020F0502020204030204" pitchFamily="34" charset="0"/>
                <a:cs typeface="Arial" panose="020B0604020202020204" pitchFamily="34" charset="0"/>
              </a:rPr>
              <a:t>A </a:t>
            </a:r>
            <a:r>
              <a:rPr lang="en-GB" sz="1400" b="1" u="sng" dirty="0">
                <a:latin typeface="Calibri" panose="020F0502020204030204" pitchFamily="34" charset="0"/>
                <a:ea typeface="Calibri" panose="020F0502020204030204" pitchFamily="34" charset="0"/>
                <a:cs typeface="Arial" panose="020B0604020202020204" pitchFamily="34" charset="0"/>
              </a:rPr>
              <a:t>full time job</a:t>
            </a:r>
            <a:r>
              <a:rPr lang="en-GB" sz="1400" dirty="0">
                <a:latin typeface="Calibri" panose="020F0502020204030204" pitchFamily="34" charset="0"/>
                <a:ea typeface="Calibri" panose="020F0502020204030204" pitchFamily="34" charset="0"/>
                <a:cs typeface="Arial" panose="020B0604020202020204" pitchFamily="34" charset="0"/>
              </a:rPr>
              <a:t> in a city in </a:t>
            </a:r>
            <a:r>
              <a:rPr lang="en-GB" sz="1400" b="1" u="sng" dirty="0">
                <a:latin typeface="Calibri" panose="020F0502020204030204" pitchFamily="34" charset="0"/>
                <a:ea typeface="Calibri" panose="020F0502020204030204" pitchFamily="34" charset="0"/>
                <a:cs typeface="Arial" panose="020B0604020202020204" pitchFamily="34" charset="0"/>
              </a:rPr>
              <a:t>another province</a:t>
            </a:r>
            <a:r>
              <a:rPr lang="en-GB" sz="1400" dirty="0">
                <a:latin typeface="Calibri" panose="020F0502020204030204" pitchFamily="34" charset="0"/>
                <a:ea typeface="Calibri" panose="020F0502020204030204" pitchFamily="34" charset="0"/>
                <a:cs typeface="Arial" panose="020B0604020202020204" pitchFamily="34" charset="0"/>
              </a:rPr>
              <a:t> where you would have to relocate from where you live now for a minimum of 2 years with a 10% raise and paid moving expenses by your employer</a:t>
            </a:r>
            <a:endParaRPr lang="en-CA" sz="1400" dirty="0">
              <a:latin typeface="Calibri" panose="020F0502020204030204" pitchFamily="34" charset="0"/>
              <a:ea typeface="Calibri" panose="020F0502020204030204" pitchFamily="34" charset="0"/>
              <a:cs typeface="Arial" panose="020B0604020202020204" pitchFamily="34" charset="0"/>
            </a:endParaRPr>
          </a:p>
          <a:p>
            <a:pPr marL="171450" indent="-171450">
              <a:lnSpc>
                <a:spcPct val="115000"/>
              </a:lnSpc>
              <a:spcAft>
                <a:spcPts val="0"/>
              </a:spcAft>
              <a:buFont typeface="Arial" panose="020B0604020202020204" pitchFamily="34" charset="0"/>
              <a:buChar char="•"/>
            </a:pPr>
            <a:endParaRPr lang="en-CA" sz="1400" dirty="0">
              <a:latin typeface="Calibri" panose="020F0502020204030204" pitchFamily="34" charset="0"/>
              <a:ea typeface="Calibri" panose="020F0502020204030204" pitchFamily="34" charset="0"/>
              <a:cs typeface="Arial" panose="020B0604020202020204" pitchFamily="34" charset="0"/>
            </a:endParaRPr>
          </a:p>
          <a:p>
            <a:pPr marL="171450" indent="-171450">
              <a:lnSpc>
                <a:spcPct val="115000"/>
              </a:lnSpc>
              <a:spcAft>
                <a:spcPts val="0"/>
              </a:spcAft>
              <a:buFont typeface="Arial" panose="020B0604020202020204" pitchFamily="34" charset="0"/>
              <a:buChar char="•"/>
            </a:pPr>
            <a:r>
              <a:rPr lang="en-GB" sz="1400" dirty="0">
                <a:latin typeface="Calibri" panose="020F0502020204030204" pitchFamily="34" charset="0"/>
                <a:ea typeface="Calibri" panose="020F0502020204030204" pitchFamily="34" charset="0"/>
                <a:cs typeface="Arial" panose="020B0604020202020204" pitchFamily="34" charset="0"/>
              </a:rPr>
              <a:t>A </a:t>
            </a:r>
            <a:r>
              <a:rPr lang="en-GB" sz="1400" b="1" u="sng" dirty="0">
                <a:latin typeface="Calibri" panose="020F0502020204030204" pitchFamily="34" charset="0"/>
                <a:ea typeface="Calibri" panose="020F0502020204030204" pitchFamily="34" charset="0"/>
                <a:cs typeface="Arial" panose="020B0604020202020204" pitchFamily="34" charset="0"/>
              </a:rPr>
              <a:t>full time job</a:t>
            </a:r>
            <a:r>
              <a:rPr lang="en-GB" sz="1400" dirty="0">
                <a:latin typeface="Calibri" panose="020F0502020204030204" pitchFamily="34" charset="0"/>
                <a:ea typeface="Calibri" panose="020F0502020204030204" pitchFamily="34" charset="0"/>
                <a:cs typeface="Arial" panose="020B0604020202020204" pitchFamily="34" charset="0"/>
              </a:rPr>
              <a:t> in a city in </a:t>
            </a:r>
            <a:r>
              <a:rPr lang="en-GB" sz="1400" b="1" u="sng" dirty="0">
                <a:latin typeface="Calibri" panose="020F0502020204030204" pitchFamily="34" charset="0"/>
                <a:ea typeface="Calibri" panose="020F0502020204030204" pitchFamily="34" charset="0"/>
                <a:cs typeface="Arial" panose="020B0604020202020204" pitchFamily="34" charset="0"/>
              </a:rPr>
              <a:t>your province</a:t>
            </a:r>
            <a:r>
              <a:rPr lang="en-GB" sz="1400" dirty="0">
                <a:latin typeface="Calibri" panose="020F0502020204030204" pitchFamily="34" charset="0"/>
                <a:ea typeface="Calibri" panose="020F0502020204030204" pitchFamily="34" charset="0"/>
                <a:cs typeface="Arial" panose="020B0604020202020204" pitchFamily="34" charset="0"/>
              </a:rPr>
              <a:t> where you would have to relocate for a minimum of 2 years, far enough away that you would have to move, with a 10% raise and paid moving expenses</a:t>
            </a:r>
            <a:endParaRPr lang="en-CA" sz="1400" dirty="0">
              <a:latin typeface="Calibri" panose="020F0502020204030204" pitchFamily="34" charset="0"/>
              <a:ea typeface="Calibri" panose="020F0502020204030204" pitchFamily="34" charset="0"/>
              <a:cs typeface="Arial" panose="020B0604020202020204" pitchFamily="34" charset="0"/>
            </a:endParaRPr>
          </a:p>
          <a:p>
            <a:pPr marL="171450" indent="-171450">
              <a:lnSpc>
                <a:spcPct val="115000"/>
              </a:lnSpc>
              <a:spcAft>
                <a:spcPts val="0"/>
              </a:spcAft>
              <a:buFont typeface="Arial" panose="020B0604020202020204" pitchFamily="34" charset="0"/>
              <a:buChar char="•"/>
            </a:pPr>
            <a:endParaRPr lang="en-CA" sz="1400" dirty="0">
              <a:latin typeface="Calibri" panose="020F0502020204030204" pitchFamily="34" charset="0"/>
              <a:ea typeface="Calibri" panose="020F0502020204030204" pitchFamily="34" charset="0"/>
              <a:cs typeface="Arial" panose="020B0604020202020204" pitchFamily="34" charset="0"/>
            </a:endParaRPr>
          </a:p>
          <a:p>
            <a:pPr marL="171450" indent="-171450">
              <a:lnSpc>
                <a:spcPct val="115000"/>
              </a:lnSpc>
              <a:spcAft>
                <a:spcPts val="0"/>
              </a:spcAft>
              <a:buFont typeface="Arial" panose="020B0604020202020204" pitchFamily="34" charset="0"/>
              <a:buChar char="•"/>
            </a:pPr>
            <a:r>
              <a:rPr lang="en-GB" sz="1400" dirty="0">
                <a:latin typeface="Calibri" panose="020F0502020204030204" pitchFamily="34" charset="0"/>
                <a:ea typeface="Calibri" panose="020F0502020204030204" pitchFamily="34" charset="0"/>
                <a:cs typeface="Arial" panose="020B0604020202020204" pitchFamily="34" charset="0"/>
              </a:rPr>
              <a:t>A </a:t>
            </a:r>
            <a:r>
              <a:rPr lang="en-GB" sz="1400" b="1" u="sng" dirty="0">
                <a:latin typeface="Calibri" panose="020F0502020204030204" pitchFamily="34" charset="0"/>
                <a:ea typeface="Calibri" panose="020F0502020204030204" pitchFamily="34" charset="0"/>
                <a:cs typeface="Arial" panose="020B0604020202020204" pitchFamily="34" charset="0"/>
              </a:rPr>
              <a:t>short-term job for 6 months or less</a:t>
            </a:r>
            <a:r>
              <a:rPr lang="en-GB" sz="1400" dirty="0">
                <a:latin typeface="Calibri" panose="020F0502020204030204" pitchFamily="34" charset="0"/>
                <a:ea typeface="Calibri" panose="020F0502020204030204" pitchFamily="34" charset="0"/>
                <a:cs typeface="Arial" panose="020B0604020202020204" pitchFamily="34" charset="0"/>
              </a:rPr>
              <a:t> with your </a:t>
            </a:r>
            <a:r>
              <a:rPr lang="en-GB" sz="1400" b="1" u="sng" dirty="0">
                <a:latin typeface="Calibri" panose="020F0502020204030204" pitchFamily="34" charset="0"/>
                <a:ea typeface="Calibri" panose="020F0502020204030204" pitchFamily="34" charset="0"/>
                <a:cs typeface="Arial" panose="020B0604020202020204" pitchFamily="34" charset="0"/>
              </a:rPr>
              <a:t>current employer to another city </a:t>
            </a:r>
            <a:r>
              <a:rPr lang="en-GB" sz="1400" dirty="0">
                <a:latin typeface="Calibri" panose="020F0502020204030204" pitchFamily="34" charset="0"/>
                <a:ea typeface="Calibri" panose="020F0502020204030204" pitchFamily="34" charset="0"/>
                <a:cs typeface="Arial" panose="020B0604020202020204" pitchFamily="34" charset="0"/>
              </a:rPr>
              <a:t>in Canada with accommodations supplied</a:t>
            </a:r>
            <a:endParaRPr lang="en-CA" sz="1400" dirty="0">
              <a:latin typeface="Calibri" panose="020F0502020204030204" pitchFamily="34" charset="0"/>
              <a:ea typeface="Calibri" panose="020F0502020204030204" pitchFamily="34" charset="0"/>
              <a:cs typeface="Arial" panose="020B0604020202020204" pitchFamily="34" charset="0"/>
            </a:endParaRPr>
          </a:p>
          <a:p>
            <a:pPr marL="171450" indent="-171450">
              <a:lnSpc>
                <a:spcPct val="115000"/>
              </a:lnSpc>
              <a:spcAft>
                <a:spcPts val="0"/>
              </a:spcAft>
              <a:buFont typeface="Arial" panose="020B0604020202020204" pitchFamily="34" charset="0"/>
              <a:buChar char="•"/>
            </a:pPr>
            <a:endParaRPr lang="en-CA" sz="1400" dirty="0">
              <a:latin typeface="Calibri" panose="020F0502020204030204" pitchFamily="34" charset="0"/>
              <a:ea typeface="Calibri" panose="020F0502020204030204" pitchFamily="34" charset="0"/>
              <a:cs typeface="Arial" panose="020B0604020202020204" pitchFamily="34" charset="0"/>
            </a:endParaRPr>
          </a:p>
          <a:p>
            <a:pPr marL="171450" indent="-171450">
              <a:lnSpc>
                <a:spcPct val="115000"/>
              </a:lnSpc>
              <a:spcAft>
                <a:spcPts val="0"/>
              </a:spcAft>
              <a:buFont typeface="Arial" panose="020B0604020202020204" pitchFamily="34" charset="0"/>
              <a:buChar char="•"/>
            </a:pPr>
            <a:r>
              <a:rPr lang="en-GB" sz="1400" dirty="0">
                <a:latin typeface="Calibri" panose="020F0502020204030204" pitchFamily="34" charset="0"/>
                <a:ea typeface="Calibri" panose="020F0502020204030204" pitchFamily="34" charset="0"/>
                <a:cs typeface="Arial" panose="020B0604020202020204" pitchFamily="34" charset="0"/>
              </a:rPr>
              <a:t>A </a:t>
            </a:r>
            <a:r>
              <a:rPr lang="en-GB" sz="1400" b="1" u="sng" dirty="0">
                <a:latin typeface="Calibri" panose="020F0502020204030204" pitchFamily="34" charset="0"/>
                <a:ea typeface="Calibri" panose="020F0502020204030204" pitchFamily="34" charset="0"/>
                <a:cs typeface="Arial" panose="020B0604020202020204" pitchFamily="34" charset="0"/>
              </a:rPr>
              <a:t>full time contract job for 6 months or less</a:t>
            </a:r>
            <a:r>
              <a:rPr lang="en-GB" sz="1400" dirty="0">
                <a:latin typeface="Calibri" panose="020F0502020204030204" pitchFamily="34" charset="0"/>
                <a:ea typeface="Calibri" panose="020F0502020204030204" pitchFamily="34" charset="0"/>
                <a:cs typeface="Arial" panose="020B0604020202020204" pitchFamily="34" charset="0"/>
              </a:rPr>
              <a:t> where you would relocate to </a:t>
            </a:r>
            <a:r>
              <a:rPr lang="en-GB" sz="1400" b="1" u="sng" dirty="0">
                <a:latin typeface="Calibri" panose="020F0502020204030204" pitchFamily="34" charset="0"/>
                <a:ea typeface="Calibri" panose="020F0502020204030204" pitchFamily="34" charset="0"/>
                <a:cs typeface="Arial" panose="020B0604020202020204" pitchFamily="34" charset="0"/>
              </a:rPr>
              <a:t>another city in your province</a:t>
            </a:r>
            <a:r>
              <a:rPr lang="en-GB" sz="1400" dirty="0">
                <a:latin typeface="Calibri" panose="020F0502020204030204" pitchFamily="34" charset="0"/>
                <a:ea typeface="Calibri" panose="020F0502020204030204" pitchFamily="34" charset="0"/>
                <a:cs typeface="Arial" panose="020B0604020202020204" pitchFamily="34" charset="0"/>
              </a:rPr>
              <a:t> (transportation out and back would be supplied by your employer)</a:t>
            </a:r>
            <a:endParaRPr lang="en-CA" sz="1400" dirty="0">
              <a:latin typeface="Calibri" panose="020F0502020204030204" pitchFamily="34" charset="0"/>
              <a:ea typeface="Calibri" panose="020F0502020204030204" pitchFamily="34" charset="0"/>
              <a:cs typeface="Arial" panose="020B0604020202020204" pitchFamily="34" charset="0"/>
            </a:endParaRPr>
          </a:p>
          <a:p>
            <a:pPr marL="171450" indent="-171450">
              <a:lnSpc>
                <a:spcPct val="115000"/>
              </a:lnSpc>
              <a:spcAft>
                <a:spcPts val="0"/>
              </a:spcAft>
              <a:buFont typeface="Arial" panose="020B0604020202020204" pitchFamily="34" charset="0"/>
              <a:buChar char="•"/>
            </a:pPr>
            <a:endParaRPr lang="en-CA" sz="1400" dirty="0">
              <a:latin typeface="Calibri" panose="020F0502020204030204" pitchFamily="34" charset="0"/>
              <a:ea typeface="Calibri" panose="020F0502020204030204" pitchFamily="34" charset="0"/>
              <a:cs typeface="Arial" panose="020B0604020202020204" pitchFamily="34" charset="0"/>
            </a:endParaRPr>
          </a:p>
          <a:p>
            <a:pPr marL="171450" indent="-171450">
              <a:lnSpc>
                <a:spcPct val="115000"/>
              </a:lnSpc>
              <a:spcAft>
                <a:spcPts val="0"/>
              </a:spcAft>
              <a:buFont typeface="Arial" panose="020B0604020202020204" pitchFamily="34" charset="0"/>
              <a:buChar char="•"/>
            </a:pPr>
            <a:r>
              <a:rPr lang="en-GB" sz="1400" dirty="0">
                <a:latin typeface="Calibri" panose="020F0502020204030204" pitchFamily="34" charset="0"/>
                <a:ea typeface="Calibri" panose="020F0502020204030204" pitchFamily="34" charset="0"/>
                <a:cs typeface="Arial" panose="020B0604020202020204" pitchFamily="34" charset="0"/>
              </a:rPr>
              <a:t>A </a:t>
            </a:r>
            <a:r>
              <a:rPr lang="en-GB" sz="1400" b="1" u="sng" dirty="0">
                <a:latin typeface="Calibri" panose="020F0502020204030204" pitchFamily="34" charset="0"/>
                <a:ea typeface="Calibri" panose="020F0502020204030204" pitchFamily="34" charset="0"/>
                <a:cs typeface="Arial" panose="020B0604020202020204" pitchFamily="34" charset="0"/>
              </a:rPr>
              <a:t>full time contract job for 6 months or less</a:t>
            </a:r>
            <a:r>
              <a:rPr lang="en-GB" sz="1400" dirty="0">
                <a:latin typeface="Calibri" panose="020F0502020204030204" pitchFamily="34" charset="0"/>
                <a:ea typeface="Calibri" panose="020F0502020204030204" pitchFamily="34" charset="0"/>
                <a:cs typeface="Arial" panose="020B0604020202020204" pitchFamily="34" charset="0"/>
              </a:rPr>
              <a:t> where you would relocate to </a:t>
            </a:r>
            <a:r>
              <a:rPr lang="en-GB" sz="1400" b="1" u="sng" dirty="0">
                <a:latin typeface="Calibri" panose="020F0502020204030204" pitchFamily="34" charset="0"/>
                <a:ea typeface="Calibri" panose="020F0502020204030204" pitchFamily="34" charset="0"/>
                <a:cs typeface="Arial" panose="020B0604020202020204" pitchFamily="34" charset="0"/>
              </a:rPr>
              <a:t>a city in another province</a:t>
            </a:r>
            <a:r>
              <a:rPr lang="en-GB" sz="1400" dirty="0">
                <a:latin typeface="Calibri" panose="020F0502020204030204" pitchFamily="34" charset="0"/>
                <a:ea typeface="Calibri" panose="020F0502020204030204" pitchFamily="34" charset="0"/>
                <a:cs typeface="Arial" panose="020B0604020202020204" pitchFamily="34" charset="0"/>
              </a:rPr>
              <a:t> (transportation out and back would be supplied by your employer) </a:t>
            </a:r>
            <a:endParaRPr lang="en-CA" sz="1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53819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B0B165AD-967C-4545-9B45-92AEC5C4E3A5}"/>
              </a:ext>
            </a:extLst>
          </p:cNvPr>
          <p:cNvSpPr>
            <a:spLocks noGrp="1"/>
          </p:cNvSpPr>
          <p:nvPr>
            <p:ph type="title"/>
          </p:nvPr>
        </p:nvSpPr>
        <p:spPr>
          <a:xfrm>
            <a:off x="232376" y="171113"/>
            <a:ext cx="8010771" cy="387798"/>
          </a:xfrm>
        </p:spPr>
        <p:txBody>
          <a:bodyPr/>
          <a:lstStyle/>
          <a:p>
            <a:r>
              <a:rPr lang="en-US" dirty="0"/>
              <a:t>Key Findings</a:t>
            </a:r>
          </a:p>
        </p:txBody>
      </p:sp>
      <p:sp>
        <p:nvSpPr>
          <p:cNvPr id="2" name="Text Placeholder 1">
            <a:extLst>
              <a:ext uri="{FF2B5EF4-FFF2-40B4-BE49-F238E27FC236}">
                <a16:creationId xmlns:a16="http://schemas.microsoft.com/office/drawing/2014/main" id="{BEDBCBFA-65D9-4B62-830E-81CCFDED086A}"/>
              </a:ext>
            </a:extLst>
          </p:cNvPr>
          <p:cNvSpPr>
            <a:spLocks noGrp="1"/>
          </p:cNvSpPr>
          <p:nvPr>
            <p:ph type="body" sz="quarter" idx="14"/>
          </p:nvPr>
        </p:nvSpPr>
        <p:spPr>
          <a:xfrm>
            <a:off x="233362" y="751384"/>
            <a:ext cx="8748077" cy="3566616"/>
          </a:xfrm>
        </p:spPr>
        <p:txBody>
          <a:bodyPr/>
          <a:lstStyle/>
          <a:p>
            <a:pPr algn="just">
              <a:spcAft>
                <a:spcPts val="600"/>
              </a:spcAft>
            </a:pPr>
            <a:r>
              <a:rPr lang="en-US" sz="1800" dirty="0"/>
              <a:t>1 in 5 five working Canadians would relocate, for a full-time job in another city in their province (22%), or a full-time job in another province (18%), regardless of incentives, for a minimum period of two years, far enough away that people would have to move (with relocation costs covered), and a 10% increase in pay. </a:t>
            </a:r>
          </a:p>
          <a:p>
            <a:pPr algn="just">
              <a:spcAft>
                <a:spcPts val="600"/>
              </a:spcAft>
            </a:pPr>
            <a:r>
              <a:rPr lang="en-US" sz="1800" dirty="0"/>
              <a:t>A majority of working Canadians are willing to relocate for a full-time job, either to another city within their province (67%, +5 pts compared to 2014) or to another province (59%, +5 pts compared to 2014) with the right incentive package. </a:t>
            </a:r>
          </a:p>
          <a:p>
            <a:pPr algn="just">
              <a:spcAft>
                <a:spcPts val="600"/>
              </a:spcAft>
            </a:pPr>
            <a:r>
              <a:rPr lang="en-US" sz="1800" dirty="0"/>
              <a:t>Those groups </a:t>
            </a:r>
            <a:r>
              <a:rPr lang="en-US" sz="1800" u="sng" dirty="0"/>
              <a:t>most receptive </a:t>
            </a:r>
            <a:r>
              <a:rPr lang="en-US" sz="1800" dirty="0"/>
              <a:t>to relocation tend to be workers with less established roots in their communities – men, young adults (under 35), the highly educated, and the unmarried. </a:t>
            </a:r>
          </a:p>
          <a:p>
            <a:pPr algn="just">
              <a:spcAft>
                <a:spcPts val="600"/>
              </a:spcAft>
            </a:pPr>
            <a:r>
              <a:rPr lang="en-US" sz="1800" dirty="0"/>
              <a:t>Top 3 incentives: a 20% increase in pay: a guarantee of returning to their current role within 2 years and having their employer provide temporary housing until permanent housing is available.</a:t>
            </a:r>
          </a:p>
          <a:p>
            <a:pPr algn="just">
              <a:spcAft>
                <a:spcPts val="600"/>
              </a:spcAft>
            </a:pPr>
            <a:endParaRPr lang="en-US" sz="1100" dirty="0"/>
          </a:p>
          <a:p>
            <a:pPr marL="171450" indent="-171450" algn="just"/>
            <a:endParaRPr lang="en-US" sz="1100" dirty="0"/>
          </a:p>
          <a:p>
            <a:pPr marL="0" indent="0" algn="just">
              <a:spcAft>
                <a:spcPts val="600"/>
              </a:spcAft>
              <a:buNone/>
            </a:pPr>
            <a:endParaRPr lang="en-US" sz="1000" dirty="0"/>
          </a:p>
          <a:p>
            <a:pPr algn="just">
              <a:spcAft>
                <a:spcPts val="600"/>
              </a:spcAft>
            </a:pPr>
            <a:endParaRPr lang="en-US" sz="1000" dirty="0"/>
          </a:p>
          <a:p>
            <a:pPr lvl="1" algn="just">
              <a:spcAft>
                <a:spcPts val="600"/>
              </a:spcAft>
            </a:pPr>
            <a:endParaRPr lang="en-US" sz="1000" dirty="0"/>
          </a:p>
        </p:txBody>
      </p:sp>
    </p:spTree>
    <p:extLst>
      <p:ext uri="{BB962C8B-B14F-4D97-AF65-F5344CB8AC3E}">
        <p14:creationId xmlns:p14="http://schemas.microsoft.com/office/powerpoint/2010/main" val="1347245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B0B165AD-967C-4545-9B45-92AEC5C4E3A5}"/>
              </a:ext>
            </a:extLst>
          </p:cNvPr>
          <p:cNvSpPr>
            <a:spLocks noGrp="1"/>
          </p:cNvSpPr>
          <p:nvPr>
            <p:ph type="title"/>
          </p:nvPr>
        </p:nvSpPr>
        <p:spPr/>
        <p:txBody>
          <a:bodyPr/>
          <a:lstStyle/>
          <a:p>
            <a:r>
              <a:rPr lang="en-US" dirty="0"/>
              <a:t>Executive Summary (Continued)</a:t>
            </a:r>
          </a:p>
        </p:txBody>
      </p:sp>
      <p:sp>
        <p:nvSpPr>
          <p:cNvPr id="2" name="Text Placeholder 1">
            <a:extLst>
              <a:ext uri="{FF2B5EF4-FFF2-40B4-BE49-F238E27FC236}">
                <a16:creationId xmlns:a16="http://schemas.microsoft.com/office/drawing/2014/main" id="{BEDBCBFA-65D9-4B62-830E-81CCFDED086A}"/>
              </a:ext>
            </a:extLst>
          </p:cNvPr>
          <p:cNvSpPr>
            <a:spLocks noGrp="1"/>
          </p:cNvSpPr>
          <p:nvPr>
            <p:ph type="body" sz="quarter" idx="14"/>
          </p:nvPr>
        </p:nvSpPr>
        <p:spPr>
          <a:xfrm>
            <a:off x="233362" y="751384"/>
            <a:ext cx="8748077" cy="3596027"/>
          </a:xfrm>
        </p:spPr>
        <p:txBody>
          <a:bodyPr/>
          <a:lstStyle/>
          <a:p>
            <a:pPr algn="just">
              <a:spcAft>
                <a:spcPts val="600"/>
              </a:spcAft>
            </a:pPr>
            <a:r>
              <a:rPr lang="en-US" sz="1100" dirty="0"/>
              <a:t>The top three incentives that are motivating Canadians to relocate for full-time work include: a 20% increase in pay (45% in-province, 44% to another province), a guarantee of returning to their current role within 2 years (43% in-province, 38% to another province), and having their employer provide temporary housing until permanent housing is available (30% in-province, 25% to another province). Relocation incentives pertaining to housing accommodations have increased in salience the most, over the past four years. In 2014, only 17% of working Canadians chose temporary housing as an important incentive for them to relocate (compared to 30% in 2018). In fact, housing supports when relocating are deemed as the most important incentives among those willing to relocate: half (51%) of working Canadians say that it is important for an employer to provide a tax-free housing allowance for up to 6 months, while four in ten (39%) say it is important for an employer to provide a non-taxable interest free loan of up to $100,000 for the purchase of a new home in the new location.     </a:t>
            </a:r>
          </a:p>
          <a:p>
            <a:pPr algn="just">
              <a:spcAft>
                <a:spcPts val="600"/>
              </a:spcAft>
            </a:pPr>
            <a:r>
              <a:rPr lang="en-US" sz="1100" dirty="0"/>
              <a:t>In terms of the preferred destinations for relocation within Canada, four in ten (38%) working Canadians rank British Columbia first, followed by Ontario (17%) and Alberta (16%). Similarly, the highest proportion of working Canadians (25%) rank Vancouver as their preferred city of relocation, followed by Toronto (10%), Ottawa (10%), and Calgary (10%). </a:t>
            </a:r>
          </a:p>
          <a:p>
            <a:pPr algn="just">
              <a:spcAft>
                <a:spcPts val="600"/>
              </a:spcAft>
            </a:pPr>
            <a:r>
              <a:rPr lang="en-US" sz="1100" dirty="0"/>
              <a:t>The results of the inter-provincial mobility survey differ to what was observed in the 2017 Global Mobility Survey conducted by Ipsos on behalf of CERC, which found that Canadians, and global citizens more generally, are less willing to relocate for employment in another country, compared to the previous iteration of that survey in 2012 (</a:t>
            </a:r>
            <a:r>
              <a:rPr lang="en-US" sz="1100" u="sng" dirty="0">
                <a:hlinkClick r:id="rId2"/>
              </a:rPr>
              <a:t>https://www.ipsos.com/en-ca/news-polls/canada-second-spot-employees-would-move-to</a:t>
            </a:r>
            <a:r>
              <a:rPr lang="en-US" sz="1100" dirty="0"/>
              <a:t>). Put another way, at a time when Canadians are less willing to relocate for employment abroad, there is more willingness to do so in Canada, either to another city in their province or to another province.</a:t>
            </a:r>
          </a:p>
          <a:p>
            <a:pPr marL="171450" indent="-171450" algn="just"/>
            <a:endParaRPr lang="en-US" sz="1100" dirty="0"/>
          </a:p>
          <a:p>
            <a:pPr marL="0" indent="0" algn="just">
              <a:spcAft>
                <a:spcPts val="600"/>
              </a:spcAft>
              <a:buNone/>
            </a:pPr>
            <a:endParaRPr lang="en-US" sz="1000" dirty="0"/>
          </a:p>
          <a:p>
            <a:pPr algn="just">
              <a:spcAft>
                <a:spcPts val="600"/>
              </a:spcAft>
            </a:pPr>
            <a:endParaRPr lang="en-US" sz="1000" dirty="0"/>
          </a:p>
          <a:p>
            <a:pPr lvl="1" algn="just">
              <a:spcAft>
                <a:spcPts val="600"/>
              </a:spcAft>
            </a:pPr>
            <a:endParaRPr lang="en-US" sz="1000" dirty="0"/>
          </a:p>
        </p:txBody>
      </p:sp>
    </p:spTree>
    <p:extLst>
      <p:ext uri="{BB962C8B-B14F-4D97-AF65-F5344CB8AC3E}">
        <p14:creationId xmlns:p14="http://schemas.microsoft.com/office/powerpoint/2010/main" val="2632721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C4B8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BA95D-F12A-4006-BBE3-C70C7B860523}"/>
              </a:ext>
            </a:extLst>
          </p:cNvPr>
          <p:cNvSpPr>
            <a:spLocks noGrp="1"/>
          </p:cNvSpPr>
          <p:nvPr>
            <p:ph type="title"/>
          </p:nvPr>
        </p:nvSpPr>
        <p:spPr>
          <a:xfrm>
            <a:off x="172833" y="1973445"/>
            <a:ext cx="7093160" cy="1196610"/>
          </a:xfrm>
        </p:spPr>
        <p:txBody>
          <a:bodyPr/>
          <a:lstStyle/>
          <a:p>
            <a:r>
              <a:rPr lang="en-US" sz="4800" dirty="0"/>
              <a:t>Incentives &amp; willingness to relocate</a:t>
            </a:r>
          </a:p>
        </p:txBody>
      </p:sp>
      <p:pic>
        <p:nvPicPr>
          <p:cNvPr id="3" name="Picture 2">
            <a:extLst>
              <a:ext uri="{FF2B5EF4-FFF2-40B4-BE49-F238E27FC236}">
                <a16:creationId xmlns:a16="http://schemas.microsoft.com/office/drawing/2014/main" id="{8F8FA6C2-C1A0-4882-A9FF-BD01E72B6BDC}"/>
              </a:ext>
            </a:extLst>
          </p:cNvPr>
          <p:cNvPicPr>
            <a:picLocks noChangeAspect="1"/>
          </p:cNvPicPr>
          <p:nvPr/>
        </p:nvPicPr>
        <p:blipFill>
          <a:blip r:embed="rId2"/>
          <a:stretch>
            <a:fillRect/>
          </a:stretch>
        </p:blipFill>
        <p:spPr>
          <a:xfrm>
            <a:off x="7674842" y="4712200"/>
            <a:ext cx="499915" cy="176799"/>
          </a:xfrm>
          <a:prstGeom prst="rect">
            <a:avLst/>
          </a:prstGeom>
        </p:spPr>
      </p:pic>
    </p:spTree>
    <p:extLst>
      <p:ext uri="{BB962C8B-B14F-4D97-AF65-F5344CB8AC3E}">
        <p14:creationId xmlns:p14="http://schemas.microsoft.com/office/powerpoint/2010/main" val="3439092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72FCA34-987B-4AA1-B3F3-096B9EE6BEAD}"/>
              </a:ext>
            </a:extLst>
          </p:cNvPr>
          <p:cNvSpPr>
            <a:spLocks noGrp="1"/>
          </p:cNvSpPr>
          <p:nvPr>
            <p:ph type="body" sz="quarter" idx="17"/>
          </p:nvPr>
        </p:nvSpPr>
        <p:spPr>
          <a:xfrm>
            <a:off x="922725" y="4687391"/>
            <a:ext cx="7462662" cy="323165"/>
          </a:xfrm>
        </p:spPr>
        <p:txBody>
          <a:bodyPr/>
          <a:lstStyle/>
          <a:p>
            <a:r>
              <a:rPr lang="en-US" sz="700" dirty="0"/>
              <a:t>ZA1. Imagine if you had a job opportunity in the near future that would mean relocating. How willing would you be to take it based on the following:</a:t>
            </a:r>
          </a:p>
          <a:p>
            <a:r>
              <a:rPr lang="en-US" sz="700" dirty="0"/>
              <a:t>Base: Employed 2018 (n=1,185); Employed 2014 (n=1,132)</a:t>
            </a:r>
          </a:p>
          <a:p>
            <a:r>
              <a:rPr lang="en-US" sz="700" dirty="0"/>
              <a:t>*A short-term job for 6 months or less asked only to those who are employed full-time and part-time (not self-employed), 2018 (n=1,070); 2014 (n=1,122)</a:t>
            </a:r>
          </a:p>
        </p:txBody>
      </p:sp>
      <p:sp>
        <p:nvSpPr>
          <p:cNvPr id="17" name="Title 16">
            <a:extLst>
              <a:ext uri="{FF2B5EF4-FFF2-40B4-BE49-F238E27FC236}">
                <a16:creationId xmlns:a16="http://schemas.microsoft.com/office/drawing/2014/main" id="{DE56CDCF-1353-4DDA-8B89-9DC953338271}"/>
              </a:ext>
            </a:extLst>
          </p:cNvPr>
          <p:cNvSpPr>
            <a:spLocks noGrp="1"/>
          </p:cNvSpPr>
          <p:nvPr>
            <p:ph type="title"/>
          </p:nvPr>
        </p:nvSpPr>
        <p:spPr>
          <a:xfrm>
            <a:off x="232376" y="150719"/>
            <a:ext cx="8010771" cy="387798"/>
          </a:xfrm>
        </p:spPr>
        <p:txBody>
          <a:bodyPr/>
          <a:lstStyle/>
          <a:p>
            <a:r>
              <a:rPr lang="en-US" dirty="0"/>
              <a:t>Incentives &amp; Willingness to Relocate</a:t>
            </a:r>
          </a:p>
        </p:txBody>
      </p:sp>
      <p:sp>
        <p:nvSpPr>
          <p:cNvPr id="18" name="Text Placeholder 17">
            <a:extLst>
              <a:ext uri="{FF2B5EF4-FFF2-40B4-BE49-F238E27FC236}">
                <a16:creationId xmlns:a16="http://schemas.microsoft.com/office/drawing/2014/main" id="{02624937-C64F-4D8E-AE1D-8FF7B6873319}"/>
              </a:ext>
            </a:extLst>
          </p:cNvPr>
          <p:cNvSpPr>
            <a:spLocks noGrp="1"/>
          </p:cNvSpPr>
          <p:nvPr>
            <p:ph type="body" sz="quarter" idx="19"/>
          </p:nvPr>
        </p:nvSpPr>
        <p:spPr>
          <a:xfrm>
            <a:off x="232375" y="750890"/>
            <a:ext cx="8654449" cy="414834"/>
          </a:xfrm>
        </p:spPr>
        <p:txBody>
          <a:bodyPr/>
          <a:lstStyle/>
          <a:p>
            <a:pPr marL="171450" indent="-171450" algn="just">
              <a:buFont typeface="Arial" panose="020B0604020202020204" pitchFamily="34" charset="0"/>
              <a:buChar char="•"/>
            </a:pPr>
            <a:r>
              <a:rPr lang="en-US" sz="1100" dirty="0"/>
              <a:t>With the exception of a short-term job for 6 months or less, working Canadians are statistically more willing to relocate, compared to four years ago, if any of the other incentives are offered. At two thirds (67%), willingness to relocate is the highest if a full time job is offered in another city in their province.</a:t>
            </a:r>
          </a:p>
        </p:txBody>
      </p:sp>
      <p:graphicFrame>
        <p:nvGraphicFramePr>
          <p:cNvPr id="8" name="Chart 7">
            <a:extLst>
              <a:ext uri="{FF2B5EF4-FFF2-40B4-BE49-F238E27FC236}">
                <a16:creationId xmlns:a16="http://schemas.microsoft.com/office/drawing/2014/main" id="{DFA32C6B-A1DC-4301-8169-8A8A9F3F4124}"/>
              </a:ext>
            </a:extLst>
          </p:cNvPr>
          <p:cNvGraphicFramePr/>
          <p:nvPr>
            <p:extLst>
              <p:ext uri="{D42A27DB-BD31-4B8C-83A1-F6EECF244321}">
                <p14:modId xmlns:p14="http://schemas.microsoft.com/office/powerpoint/2010/main" val="1558490397"/>
              </p:ext>
            </p:extLst>
          </p:nvPr>
        </p:nvGraphicFramePr>
        <p:xfrm>
          <a:off x="0" y="1203143"/>
          <a:ext cx="9144000" cy="3436631"/>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041E72C2-B0D2-474C-A6E7-8FE1055BE38E}"/>
              </a:ext>
            </a:extLst>
          </p:cNvPr>
          <p:cNvSpPr/>
          <p:nvPr/>
        </p:nvSpPr>
        <p:spPr>
          <a:xfrm>
            <a:off x="61993" y="1919229"/>
            <a:ext cx="3125091" cy="281181"/>
          </a:xfrm>
          <a:prstGeom prst="rect">
            <a:avLst/>
          </a:prstGeom>
          <a:solidFill>
            <a:srgbClr val="3C4B82">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just"/>
            <a:r>
              <a:rPr lang="en-US" sz="800" i="1" dirty="0">
                <a:solidFill>
                  <a:schemeClr val="bg2">
                    <a:lumMod val="50000"/>
                  </a:schemeClr>
                </a:solidFill>
              </a:rPr>
              <a:t>You would relocate for a min. of 2 </a:t>
            </a:r>
            <a:r>
              <a:rPr lang="en-US" sz="800" i="1" dirty="0" err="1">
                <a:solidFill>
                  <a:schemeClr val="bg2">
                    <a:lumMod val="50000"/>
                  </a:schemeClr>
                </a:solidFill>
              </a:rPr>
              <a:t>yrs</a:t>
            </a:r>
            <a:r>
              <a:rPr lang="en-US" sz="800" i="1" dirty="0">
                <a:solidFill>
                  <a:schemeClr val="bg2">
                    <a:lumMod val="50000"/>
                  </a:schemeClr>
                </a:solidFill>
              </a:rPr>
              <a:t>, far enough away that you would have to move, with a 10% raise &amp; paid moving expenses</a:t>
            </a:r>
          </a:p>
        </p:txBody>
      </p:sp>
      <p:sp>
        <p:nvSpPr>
          <p:cNvPr id="9" name="Rectangle 8">
            <a:extLst>
              <a:ext uri="{FF2B5EF4-FFF2-40B4-BE49-F238E27FC236}">
                <a16:creationId xmlns:a16="http://schemas.microsoft.com/office/drawing/2014/main" id="{318752FB-76F0-4327-8A2B-15B9A6BD0047}"/>
              </a:ext>
            </a:extLst>
          </p:cNvPr>
          <p:cNvSpPr/>
          <p:nvPr/>
        </p:nvSpPr>
        <p:spPr>
          <a:xfrm>
            <a:off x="61994" y="2507557"/>
            <a:ext cx="3125090" cy="283464"/>
          </a:xfrm>
          <a:prstGeom prst="rect">
            <a:avLst/>
          </a:prstGeom>
          <a:solidFill>
            <a:srgbClr val="3C4B82">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just"/>
            <a:r>
              <a:rPr lang="en-US" sz="800" i="1" dirty="0">
                <a:solidFill>
                  <a:schemeClr val="bg2">
                    <a:lumMod val="50000"/>
                  </a:schemeClr>
                </a:solidFill>
              </a:rPr>
              <a:t>You would relocate from where you live now for a min. of 2 </a:t>
            </a:r>
            <a:r>
              <a:rPr lang="en-US" sz="800" i="1" dirty="0" err="1">
                <a:solidFill>
                  <a:schemeClr val="bg2">
                    <a:lumMod val="50000"/>
                  </a:schemeClr>
                </a:solidFill>
              </a:rPr>
              <a:t>yrs</a:t>
            </a:r>
            <a:r>
              <a:rPr lang="en-US" sz="800" i="1" dirty="0">
                <a:solidFill>
                  <a:schemeClr val="bg2">
                    <a:lumMod val="50000"/>
                  </a:schemeClr>
                </a:solidFill>
              </a:rPr>
              <a:t> with a 10% raise &amp; paid moving expenses by your employer</a:t>
            </a:r>
          </a:p>
        </p:txBody>
      </p:sp>
      <p:sp>
        <p:nvSpPr>
          <p:cNvPr id="10" name="Rectangle 9">
            <a:extLst>
              <a:ext uri="{FF2B5EF4-FFF2-40B4-BE49-F238E27FC236}">
                <a16:creationId xmlns:a16="http://schemas.microsoft.com/office/drawing/2014/main" id="{78A282F8-EAAE-4BBD-9866-34661398992F}"/>
              </a:ext>
            </a:extLst>
          </p:cNvPr>
          <p:cNvSpPr/>
          <p:nvPr/>
        </p:nvSpPr>
        <p:spPr>
          <a:xfrm>
            <a:off x="61994" y="3091329"/>
            <a:ext cx="3125090" cy="283464"/>
          </a:xfrm>
          <a:prstGeom prst="rect">
            <a:avLst/>
          </a:prstGeom>
          <a:solidFill>
            <a:srgbClr val="3C4B82">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just"/>
            <a:r>
              <a:rPr lang="en-US" sz="800" i="1" dirty="0">
                <a:solidFill>
                  <a:schemeClr val="bg2">
                    <a:lumMod val="50000"/>
                  </a:schemeClr>
                </a:solidFill>
              </a:rPr>
              <a:t>With your </a:t>
            </a:r>
            <a:r>
              <a:rPr lang="en-US" sz="800" b="1" i="1" dirty="0">
                <a:solidFill>
                  <a:schemeClr val="bg2">
                    <a:lumMod val="50000"/>
                  </a:schemeClr>
                </a:solidFill>
              </a:rPr>
              <a:t>current employer </a:t>
            </a:r>
            <a:r>
              <a:rPr lang="en-US" sz="800" i="1" dirty="0">
                <a:solidFill>
                  <a:schemeClr val="bg2">
                    <a:lumMod val="50000"/>
                  </a:schemeClr>
                </a:solidFill>
              </a:rPr>
              <a:t>to </a:t>
            </a:r>
            <a:r>
              <a:rPr lang="en-US" sz="800" b="1" i="1" dirty="0">
                <a:solidFill>
                  <a:schemeClr val="bg2">
                    <a:lumMod val="50000"/>
                  </a:schemeClr>
                </a:solidFill>
              </a:rPr>
              <a:t>another city </a:t>
            </a:r>
            <a:r>
              <a:rPr lang="en-US" sz="800" i="1" dirty="0">
                <a:solidFill>
                  <a:schemeClr val="bg2">
                    <a:lumMod val="50000"/>
                  </a:schemeClr>
                </a:solidFill>
              </a:rPr>
              <a:t>in Canada with accommodations supplied</a:t>
            </a:r>
          </a:p>
        </p:txBody>
      </p:sp>
      <p:sp>
        <p:nvSpPr>
          <p:cNvPr id="12" name="Rectangle 11">
            <a:extLst>
              <a:ext uri="{FF2B5EF4-FFF2-40B4-BE49-F238E27FC236}">
                <a16:creationId xmlns:a16="http://schemas.microsoft.com/office/drawing/2014/main" id="{D8D4DAC6-3455-4A78-822D-6328E20F2ED0}"/>
              </a:ext>
            </a:extLst>
          </p:cNvPr>
          <p:cNvSpPr/>
          <p:nvPr/>
        </p:nvSpPr>
        <p:spPr>
          <a:xfrm>
            <a:off x="61994" y="3666571"/>
            <a:ext cx="3125090" cy="283464"/>
          </a:xfrm>
          <a:prstGeom prst="rect">
            <a:avLst/>
          </a:prstGeom>
          <a:solidFill>
            <a:srgbClr val="3C4B82">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just"/>
            <a:r>
              <a:rPr lang="en-US" sz="800" i="1" dirty="0">
                <a:solidFill>
                  <a:schemeClr val="bg2">
                    <a:lumMod val="50000"/>
                  </a:schemeClr>
                </a:solidFill>
              </a:rPr>
              <a:t>You would relocate to another city in </a:t>
            </a:r>
            <a:r>
              <a:rPr lang="en-US" sz="800" b="1" i="1" dirty="0">
                <a:solidFill>
                  <a:schemeClr val="bg2">
                    <a:lumMod val="50000"/>
                  </a:schemeClr>
                </a:solidFill>
              </a:rPr>
              <a:t>your province</a:t>
            </a:r>
            <a:r>
              <a:rPr lang="en-US" sz="800" i="1" dirty="0">
                <a:solidFill>
                  <a:schemeClr val="bg2">
                    <a:lumMod val="50000"/>
                  </a:schemeClr>
                </a:solidFill>
              </a:rPr>
              <a:t> (transport out &amp; back would be supplied by your employer)</a:t>
            </a:r>
          </a:p>
        </p:txBody>
      </p:sp>
      <p:sp>
        <p:nvSpPr>
          <p:cNvPr id="13" name="Rectangle 12">
            <a:extLst>
              <a:ext uri="{FF2B5EF4-FFF2-40B4-BE49-F238E27FC236}">
                <a16:creationId xmlns:a16="http://schemas.microsoft.com/office/drawing/2014/main" id="{AAAF7F93-C909-4EA8-B07E-9486275184E8}"/>
              </a:ext>
            </a:extLst>
          </p:cNvPr>
          <p:cNvSpPr/>
          <p:nvPr/>
        </p:nvSpPr>
        <p:spPr>
          <a:xfrm>
            <a:off x="61994" y="4258035"/>
            <a:ext cx="3125090" cy="283464"/>
          </a:xfrm>
          <a:prstGeom prst="rect">
            <a:avLst/>
          </a:prstGeom>
          <a:solidFill>
            <a:srgbClr val="3C4B82">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800" i="1" dirty="0">
                <a:solidFill>
                  <a:schemeClr val="bg2">
                    <a:lumMod val="50000"/>
                  </a:schemeClr>
                </a:solidFill>
              </a:rPr>
              <a:t>You would relocate to a city in </a:t>
            </a:r>
            <a:r>
              <a:rPr lang="en-US" sz="800" b="1" i="1" dirty="0">
                <a:solidFill>
                  <a:schemeClr val="bg2">
                    <a:lumMod val="50000"/>
                  </a:schemeClr>
                </a:solidFill>
              </a:rPr>
              <a:t>another province </a:t>
            </a:r>
            <a:r>
              <a:rPr lang="en-US" sz="800" i="1" dirty="0">
                <a:solidFill>
                  <a:schemeClr val="bg2">
                    <a:lumMod val="50000"/>
                  </a:schemeClr>
                </a:solidFill>
              </a:rPr>
              <a:t>(transport out &amp; back would be supplied by your employer) </a:t>
            </a:r>
          </a:p>
        </p:txBody>
      </p:sp>
      <p:graphicFrame>
        <p:nvGraphicFramePr>
          <p:cNvPr id="2" name="Table 1">
            <a:extLst>
              <a:ext uri="{FF2B5EF4-FFF2-40B4-BE49-F238E27FC236}">
                <a16:creationId xmlns:a16="http://schemas.microsoft.com/office/drawing/2014/main" id="{A5E8EA03-41FA-4381-9D6C-272529011F68}"/>
              </a:ext>
            </a:extLst>
          </p:cNvPr>
          <p:cNvGraphicFramePr>
            <a:graphicFrameLocks noGrp="1"/>
          </p:cNvGraphicFramePr>
          <p:nvPr>
            <p:extLst>
              <p:ext uri="{D42A27DB-BD31-4B8C-83A1-F6EECF244321}">
                <p14:modId xmlns:p14="http://schemas.microsoft.com/office/powerpoint/2010/main" val="2721465707"/>
              </p:ext>
            </p:extLst>
          </p:nvPr>
        </p:nvGraphicFramePr>
        <p:xfrm>
          <a:off x="7377195" y="1465461"/>
          <a:ext cx="1605044" cy="2879651"/>
        </p:xfrm>
        <a:graphic>
          <a:graphicData uri="http://schemas.openxmlformats.org/drawingml/2006/table">
            <a:tbl>
              <a:tblPr firstRow="1" bandRow="1">
                <a:tableStyleId>{5C22544A-7EE6-4342-B048-85BDC9FD1C3A}</a:tableStyleId>
              </a:tblPr>
              <a:tblGrid>
                <a:gridCol w="802522">
                  <a:extLst>
                    <a:ext uri="{9D8B030D-6E8A-4147-A177-3AD203B41FA5}">
                      <a16:colId xmlns:a16="http://schemas.microsoft.com/office/drawing/2014/main" val="452994012"/>
                    </a:ext>
                  </a:extLst>
                </a:gridCol>
                <a:gridCol w="802522">
                  <a:extLst>
                    <a:ext uri="{9D8B030D-6E8A-4147-A177-3AD203B41FA5}">
                      <a16:colId xmlns:a16="http://schemas.microsoft.com/office/drawing/2014/main" val="4168814366"/>
                    </a:ext>
                  </a:extLst>
                </a:gridCol>
              </a:tblGrid>
              <a:tr h="165772">
                <a:tc gridSpan="2">
                  <a:txBody>
                    <a:bodyPr/>
                    <a:lstStyle/>
                    <a:p>
                      <a:pPr algn="ctr"/>
                      <a:r>
                        <a:rPr lang="en-US" sz="1000" b="1" kern="1200" dirty="0">
                          <a:solidFill>
                            <a:srgbClr val="3C4B82"/>
                          </a:solidFill>
                          <a:latin typeface="+mn-lt"/>
                          <a:ea typeface="+mn-ea"/>
                          <a:cs typeface="+mn-cs"/>
                        </a:rPr>
                        <a:t>%</a:t>
                      </a:r>
                      <a:r>
                        <a:rPr lang="en-US" sz="1000" dirty="0">
                          <a:solidFill>
                            <a:schemeClr val="tx1">
                              <a:lumMod val="90000"/>
                              <a:lumOff val="10000"/>
                            </a:schemeClr>
                          </a:solidFill>
                        </a:rPr>
                        <a:t> </a:t>
                      </a:r>
                      <a:r>
                        <a:rPr lang="en-US" sz="1000" b="1" kern="1200" dirty="0">
                          <a:solidFill>
                            <a:srgbClr val="3C4B82"/>
                          </a:solidFill>
                          <a:latin typeface="+mn-lt"/>
                          <a:ea typeface="+mn-ea"/>
                          <a:cs typeface="+mn-cs"/>
                        </a:rPr>
                        <a:t>Would at least consider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443151575"/>
                  </a:ext>
                </a:extLst>
              </a:tr>
              <a:tr h="165772">
                <a:tc>
                  <a:txBody>
                    <a:bodyPr/>
                    <a:lstStyle/>
                    <a:p>
                      <a:pPr marL="0" algn="ctr" defTabSz="924282" rtl="0" eaLnBrk="1" latinLnBrk="0" hangingPunct="1"/>
                      <a:r>
                        <a:rPr lang="en-US" sz="1000" b="1" kern="1200" dirty="0">
                          <a:solidFill>
                            <a:srgbClr val="3C4B82"/>
                          </a:solidFill>
                          <a:latin typeface="+mn-lt"/>
                          <a:ea typeface="+mn-ea"/>
                          <a:cs typeface="+mn-cs"/>
                        </a:rPr>
                        <a:t>2018</a:t>
                      </a:r>
                    </a:p>
                  </a:txBody>
                  <a:tcPr marL="0" marR="0" marT="0" marB="0" anchor="ctr">
                    <a:lnL w="12700" cmpd="sng">
                      <a:noFill/>
                    </a:lnL>
                    <a:lnR w="12700" cmpd="sng">
                      <a:noFill/>
                    </a:lnR>
                    <a:lnT w="381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latinLnBrk="0" hangingPunct="1"/>
                      <a:r>
                        <a:rPr lang="en-US" sz="1000" b="1" kern="1200" dirty="0">
                          <a:solidFill>
                            <a:srgbClr val="3C4B82"/>
                          </a:solidFill>
                          <a:latin typeface="+mn-lt"/>
                          <a:ea typeface="+mn-ea"/>
                          <a:cs typeface="+mn-cs"/>
                        </a:rPr>
                        <a:t>2014</a:t>
                      </a:r>
                    </a:p>
                  </a:txBody>
                  <a:tcPr marL="0" marR="0" marT="0" marB="0" anchor="ctr">
                    <a:lnL w="12700" cmpd="sng">
                      <a:noFill/>
                    </a:lnL>
                    <a:lnR w="12700" cmpd="sng">
                      <a:noFill/>
                    </a:lnR>
                    <a:lnT w="381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0176590"/>
                  </a:ext>
                </a:extLst>
              </a:tr>
              <a:tr h="493182">
                <a:tc>
                  <a:txBody>
                    <a:bodyPr/>
                    <a:lstStyle/>
                    <a:p>
                      <a:pPr marL="0" algn="ctr" defTabSz="924282" rtl="0" eaLnBrk="1" fontAlgn="ctr" latinLnBrk="0" hangingPunct="1"/>
                      <a:r>
                        <a:rPr lang="en-US" sz="1000" b="1" kern="1200" dirty="0">
                          <a:solidFill>
                            <a:schemeClr val="tx1">
                              <a:lumMod val="90000"/>
                              <a:lumOff val="10000"/>
                            </a:schemeClr>
                          </a:solidFill>
                          <a:latin typeface="+mn-lt"/>
                          <a:ea typeface="+mn-ea"/>
                          <a:cs typeface="+mn-cs"/>
                        </a:rPr>
                        <a:t>67%</a:t>
                      </a:r>
                    </a:p>
                  </a:txBody>
                  <a:tcPr marL="9525" marR="9525" marT="9525"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1000" b="1" kern="1200" dirty="0">
                          <a:solidFill>
                            <a:schemeClr val="tx1">
                              <a:lumMod val="90000"/>
                              <a:lumOff val="10000"/>
                            </a:schemeClr>
                          </a:solidFill>
                          <a:latin typeface="+mn-lt"/>
                          <a:ea typeface="+mn-ea"/>
                          <a:cs typeface="+mn-cs"/>
                        </a:rPr>
                        <a:t>62%</a:t>
                      </a:r>
                    </a:p>
                  </a:txBody>
                  <a:tcPr marL="9525" marR="9525" marT="9525"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95083085"/>
                  </a:ext>
                </a:extLst>
              </a:tr>
              <a:tr h="575379">
                <a:tc>
                  <a:txBody>
                    <a:bodyPr/>
                    <a:lstStyle/>
                    <a:p>
                      <a:pPr marL="0" algn="ctr" defTabSz="924282" rtl="0" eaLnBrk="1" fontAlgn="ctr" latinLnBrk="0" hangingPunct="1"/>
                      <a:r>
                        <a:rPr lang="en-US" sz="1000" b="1" kern="1200" dirty="0">
                          <a:solidFill>
                            <a:schemeClr val="tx1">
                              <a:lumMod val="90000"/>
                              <a:lumOff val="10000"/>
                            </a:schemeClr>
                          </a:solidFill>
                          <a:latin typeface="+mn-lt"/>
                          <a:ea typeface="+mn-ea"/>
                          <a:cs typeface="+mn-cs"/>
                        </a:rPr>
                        <a:t>59%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1000" b="1" kern="1200" dirty="0">
                          <a:solidFill>
                            <a:schemeClr val="tx1">
                              <a:lumMod val="90000"/>
                              <a:lumOff val="10000"/>
                            </a:schemeClr>
                          </a:solidFill>
                          <a:latin typeface="+mn-lt"/>
                          <a:ea typeface="+mn-ea"/>
                          <a:cs typeface="+mn-cs"/>
                        </a:rPr>
                        <a:t>54%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12405229"/>
                  </a:ext>
                </a:extLst>
              </a:tr>
              <a:tr h="493182">
                <a:tc>
                  <a:txBody>
                    <a:bodyPr/>
                    <a:lstStyle/>
                    <a:p>
                      <a:pPr marL="0" algn="ctr" defTabSz="924282" rtl="0" eaLnBrk="1" fontAlgn="ctr" latinLnBrk="0" hangingPunct="1"/>
                      <a:r>
                        <a:rPr lang="en-US" sz="1000" b="1" kern="1200" dirty="0">
                          <a:solidFill>
                            <a:schemeClr val="tx1">
                              <a:lumMod val="90000"/>
                              <a:lumOff val="10000"/>
                            </a:schemeClr>
                          </a:solidFill>
                          <a:latin typeface="+mn-lt"/>
                          <a:ea typeface="+mn-ea"/>
                          <a:cs typeface="+mn-cs"/>
                        </a:rPr>
                        <a:t>57%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1000" b="1" kern="1200" dirty="0">
                          <a:solidFill>
                            <a:schemeClr val="tx1">
                              <a:lumMod val="90000"/>
                              <a:lumOff val="10000"/>
                            </a:schemeClr>
                          </a:solidFill>
                          <a:latin typeface="+mn-lt"/>
                          <a:ea typeface="+mn-ea"/>
                          <a:cs typeface="+mn-cs"/>
                        </a:rPr>
                        <a:t>54%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3349061"/>
                  </a:ext>
                </a:extLst>
              </a:tr>
              <a:tr h="493182">
                <a:tc>
                  <a:txBody>
                    <a:bodyPr/>
                    <a:lstStyle/>
                    <a:p>
                      <a:pPr marL="0" algn="ctr" defTabSz="924282" rtl="0" eaLnBrk="1" fontAlgn="ctr" latinLnBrk="0" hangingPunct="1"/>
                      <a:r>
                        <a:rPr lang="en-US" sz="1000" b="1" kern="1200" dirty="0">
                          <a:solidFill>
                            <a:schemeClr val="tx1">
                              <a:lumMod val="90000"/>
                              <a:lumOff val="10000"/>
                            </a:schemeClr>
                          </a:solidFill>
                          <a:latin typeface="+mn-lt"/>
                          <a:ea typeface="+mn-ea"/>
                          <a:cs typeface="+mn-cs"/>
                        </a:rPr>
                        <a:t>52%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1000" b="1" kern="1200" dirty="0">
                          <a:solidFill>
                            <a:schemeClr val="tx1">
                              <a:lumMod val="90000"/>
                              <a:lumOff val="10000"/>
                            </a:schemeClr>
                          </a:solidFill>
                          <a:latin typeface="+mn-lt"/>
                          <a:ea typeface="+mn-ea"/>
                          <a:cs typeface="+mn-cs"/>
                        </a:rPr>
                        <a:t>46%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9188425"/>
                  </a:ext>
                </a:extLst>
              </a:tr>
              <a:tr h="493182">
                <a:tc>
                  <a:txBody>
                    <a:bodyPr/>
                    <a:lstStyle/>
                    <a:p>
                      <a:pPr marL="0" algn="ctr" defTabSz="924282" rtl="0" eaLnBrk="1" fontAlgn="ctr" latinLnBrk="0" hangingPunct="1"/>
                      <a:r>
                        <a:rPr lang="en-US" sz="1000" b="1" kern="1200" dirty="0">
                          <a:solidFill>
                            <a:schemeClr val="tx1">
                              <a:lumMod val="90000"/>
                              <a:lumOff val="10000"/>
                            </a:schemeClr>
                          </a:solidFill>
                          <a:latin typeface="+mn-lt"/>
                          <a:ea typeface="+mn-ea"/>
                          <a:cs typeface="+mn-cs"/>
                        </a:rPr>
                        <a:t>48%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1000" b="1" kern="1200" dirty="0">
                          <a:solidFill>
                            <a:schemeClr val="tx1">
                              <a:lumMod val="90000"/>
                              <a:lumOff val="10000"/>
                            </a:schemeClr>
                          </a:solidFill>
                          <a:latin typeface="+mn-lt"/>
                          <a:ea typeface="+mn-ea"/>
                          <a:cs typeface="+mn-cs"/>
                        </a:rPr>
                        <a:t>39%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145127"/>
                  </a:ext>
                </a:extLst>
              </a:tr>
            </a:tbl>
          </a:graphicData>
        </a:graphic>
      </p:graphicFrame>
      <p:sp>
        <p:nvSpPr>
          <p:cNvPr id="19" name="Rectangle 18">
            <a:extLst>
              <a:ext uri="{FF2B5EF4-FFF2-40B4-BE49-F238E27FC236}">
                <a16:creationId xmlns:a16="http://schemas.microsoft.com/office/drawing/2014/main" id="{CEFB3E8B-4850-4A89-A47B-3A28EF9A6480}"/>
              </a:ext>
            </a:extLst>
          </p:cNvPr>
          <p:cNvSpPr/>
          <p:nvPr/>
        </p:nvSpPr>
        <p:spPr>
          <a:xfrm rot="10800000">
            <a:off x="7925149" y="1901100"/>
            <a:ext cx="296876" cy="230832"/>
          </a:xfrm>
          <a:prstGeom prst="rect">
            <a:avLst/>
          </a:prstGeom>
        </p:spPr>
        <p:txBody>
          <a:bodyPr wrap="none">
            <a:spAutoFit/>
          </a:bodyPr>
          <a:lstStyle/>
          <a:p>
            <a:r>
              <a:rPr lang="en-US" sz="900" dirty="0">
                <a:solidFill>
                  <a:srgbClr val="00B050"/>
                </a:solidFill>
                <a:sym typeface="Wingdings 3"/>
              </a:rPr>
              <a:t></a:t>
            </a:r>
            <a:endParaRPr lang="en-US" sz="900" dirty="0">
              <a:solidFill>
                <a:srgbClr val="00B050"/>
              </a:solidFill>
            </a:endParaRPr>
          </a:p>
        </p:txBody>
      </p:sp>
      <p:sp>
        <p:nvSpPr>
          <p:cNvPr id="21" name="Rectangle 20">
            <a:extLst>
              <a:ext uri="{FF2B5EF4-FFF2-40B4-BE49-F238E27FC236}">
                <a16:creationId xmlns:a16="http://schemas.microsoft.com/office/drawing/2014/main" id="{CB3F16E9-6C0F-454A-9E21-10CB16857EE5}"/>
              </a:ext>
            </a:extLst>
          </p:cNvPr>
          <p:cNvSpPr/>
          <p:nvPr/>
        </p:nvSpPr>
        <p:spPr>
          <a:xfrm rot="10800000">
            <a:off x="7925150" y="2473175"/>
            <a:ext cx="296876" cy="230832"/>
          </a:xfrm>
          <a:prstGeom prst="rect">
            <a:avLst/>
          </a:prstGeom>
        </p:spPr>
        <p:txBody>
          <a:bodyPr wrap="none">
            <a:spAutoFit/>
          </a:bodyPr>
          <a:lstStyle/>
          <a:p>
            <a:r>
              <a:rPr lang="en-US" sz="900" dirty="0">
                <a:solidFill>
                  <a:srgbClr val="00B050"/>
                </a:solidFill>
                <a:sym typeface="Wingdings 3"/>
              </a:rPr>
              <a:t></a:t>
            </a:r>
            <a:endParaRPr lang="en-US" sz="900" dirty="0">
              <a:solidFill>
                <a:srgbClr val="00B050"/>
              </a:solidFill>
            </a:endParaRPr>
          </a:p>
        </p:txBody>
      </p:sp>
      <p:sp>
        <p:nvSpPr>
          <p:cNvPr id="22" name="Rectangle 21">
            <a:extLst>
              <a:ext uri="{FF2B5EF4-FFF2-40B4-BE49-F238E27FC236}">
                <a16:creationId xmlns:a16="http://schemas.microsoft.com/office/drawing/2014/main" id="{2F71C914-760D-4DDF-9656-9515D9239048}"/>
              </a:ext>
            </a:extLst>
          </p:cNvPr>
          <p:cNvSpPr/>
          <p:nvPr/>
        </p:nvSpPr>
        <p:spPr>
          <a:xfrm rot="10800000">
            <a:off x="7925150" y="3516773"/>
            <a:ext cx="296876" cy="230832"/>
          </a:xfrm>
          <a:prstGeom prst="rect">
            <a:avLst/>
          </a:prstGeom>
        </p:spPr>
        <p:txBody>
          <a:bodyPr wrap="none">
            <a:spAutoFit/>
          </a:bodyPr>
          <a:lstStyle/>
          <a:p>
            <a:r>
              <a:rPr lang="en-US" sz="900" dirty="0">
                <a:solidFill>
                  <a:srgbClr val="00B050"/>
                </a:solidFill>
                <a:sym typeface="Wingdings 3"/>
              </a:rPr>
              <a:t></a:t>
            </a:r>
            <a:endParaRPr lang="en-US" sz="900" dirty="0">
              <a:solidFill>
                <a:srgbClr val="00B050"/>
              </a:solidFill>
            </a:endParaRPr>
          </a:p>
        </p:txBody>
      </p:sp>
      <p:sp>
        <p:nvSpPr>
          <p:cNvPr id="23" name="Rectangle 22">
            <a:extLst>
              <a:ext uri="{FF2B5EF4-FFF2-40B4-BE49-F238E27FC236}">
                <a16:creationId xmlns:a16="http://schemas.microsoft.com/office/drawing/2014/main" id="{11091CB5-B1DB-4284-A44C-E96EB66DF1F2}"/>
              </a:ext>
            </a:extLst>
          </p:cNvPr>
          <p:cNvSpPr/>
          <p:nvPr/>
        </p:nvSpPr>
        <p:spPr>
          <a:xfrm rot="10800000">
            <a:off x="7925150" y="4000219"/>
            <a:ext cx="296876" cy="230832"/>
          </a:xfrm>
          <a:prstGeom prst="rect">
            <a:avLst/>
          </a:prstGeom>
        </p:spPr>
        <p:txBody>
          <a:bodyPr wrap="none">
            <a:spAutoFit/>
          </a:bodyPr>
          <a:lstStyle/>
          <a:p>
            <a:r>
              <a:rPr lang="en-US" sz="900" dirty="0">
                <a:solidFill>
                  <a:srgbClr val="00B050"/>
                </a:solidFill>
                <a:sym typeface="Wingdings 3"/>
              </a:rPr>
              <a:t></a:t>
            </a:r>
            <a:endParaRPr lang="en-US" sz="900" dirty="0">
              <a:solidFill>
                <a:srgbClr val="00B050"/>
              </a:solidFill>
            </a:endParaRPr>
          </a:p>
        </p:txBody>
      </p:sp>
    </p:spTree>
    <p:extLst>
      <p:ext uri="{BB962C8B-B14F-4D97-AF65-F5344CB8AC3E}">
        <p14:creationId xmlns:p14="http://schemas.microsoft.com/office/powerpoint/2010/main" val="3074757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E56CDCF-1353-4DDA-8B89-9DC953338271}"/>
              </a:ext>
            </a:extLst>
          </p:cNvPr>
          <p:cNvSpPr>
            <a:spLocks noGrp="1"/>
          </p:cNvSpPr>
          <p:nvPr>
            <p:ph type="title"/>
          </p:nvPr>
        </p:nvSpPr>
        <p:spPr>
          <a:xfrm>
            <a:off x="232376" y="171113"/>
            <a:ext cx="8153011" cy="387798"/>
          </a:xfrm>
        </p:spPr>
        <p:txBody>
          <a:bodyPr/>
          <a:lstStyle/>
          <a:p>
            <a:r>
              <a:rPr lang="en-US" dirty="0"/>
              <a:t>Incentives &amp; Willingness to Relocate By Demographics</a:t>
            </a:r>
          </a:p>
        </p:txBody>
      </p:sp>
      <p:sp>
        <p:nvSpPr>
          <p:cNvPr id="18" name="Text Placeholder 17">
            <a:extLst>
              <a:ext uri="{FF2B5EF4-FFF2-40B4-BE49-F238E27FC236}">
                <a16:creationId xmlns:a16="http://schemas.microsoft.com/office/drawing/2014/main" id="{02624937-C64F-4D8E-AE1D-8FF7B6873319}"/>
              </a:ext>
            </a:extLst>
          </p:cNvPr>
          <p:cNvSpPr>
            <a:spLocks noGrp="1"/>
          </p:cNvSpPr>
          <p:nvPr>
            <p:ph type="body" sz="quarter" idx="19"/>
          </p:nvPr>
        </p:nvSpPr>
        <p:spPr>
          <a:xfrm>
            <a:off x="232375" y="750890"/>
            <a:ext cx="8654449" cy="414834"/>
          </a:xfrm>
        </p:spPr>
        <p:txBody>
          <a:bodyPr/>
          <a:lstStyle/>
          <a:p>
            <a:pPr marL="171450" indent="-171450" algn="just">
              <a:buFont typeface="Arial" panose="020B0604020202020204" pitchFamily="34" charset="0"/>
              <a:buChar char="•"/>
            </a:pPr>
            <a:r>
              <a:rPr lang="en-US" sz="1100" dirty="0"/>
              <a:t>Regardless of the employment offering, young adults (18-34) are more willing to relocate. With the exception of taking a short-term job for 6 months or less, men are also more willing to relocate for each of the other employment offerings.</a:t>
            </a:r>
          </a:p>
        </p:txBody>
      </p:sp>
      <p:sp>
        <p:nvSpPr>
          <p:cNvPr id="9" name="Text Placeholder 3">
            <a:extLst>
              <a:ext uri="{FF2B5EF4-FFF2-40B4-BE49-F238E27FC236}">
                <a16:creationId xmlns:a16="http://schemas.microsoft.com/office/drawing/2014/main" id="{ED4F8FF9-B5B5-41BA-BAE0-056716A4E24A}"/>
              </a:ext>
            </a:extLst>
          </p:cNvPr>
          <p:cNvSpPr>
            <a:spLocks noGrp="1"/>
          </p:cNvSpPr>
          <p:nvPr>
            <p:ph type="body" sz="quarter" idx="17"/>
          </p:nvPr>
        </p:nvSpPr>
        <p:spPr>
          <a:xfrm>
            <a:off x="922725" y="4795112"/>
            <a:ext cx="7462662" cy="215444"/>
          </a:xfrm>
        </p:spPr>
        <p:txBody>
          <a:bodyPr/>
          <a:lstStyle/>
          <a:p>
            <a:r>
              <a:rPr lang="en-US" sz="700" dirty="0"/>
              <a:t>ZA1. Imagine if you had a job opportunity in the near future that would mean relocating. How willing would you be to take it based on the following:</a:t>
            </a:r>
          </a:p>
          <a:p>
            <a:r>
              <a:rPr lang="en-US" sz="700" dirty="0"/>
              <a:t>Base: Employed 2018 (n=1,185) *A short-term job for 6 months or less asked only to those who are employed full-time and part-time (not self-employed), 2018 (n=1,070)</a:t>
            </a:r>
          </a:p>
        </p:txBody>
      </p:sp>
      <p:graphicFrame>
        <p:nvGraphicFramePr>
          <p:cNvPr id="6" name="Table 5">
            <a:extLst>
              <a:ext uri="{FF2B5EF4-FFF2-40B4-BE49-F238E27FC236}">
                <a16:creationId xmlns:a16="http://schemas.microsoft.com/office/drawing/2014/main" id="{A36BE2BA-C451-45C6-B9B6-1EAFBA0813F2}"/>
              </a:ext>
            </a:extLst>
          </p:cNvPr>
          <p:cNvGraphicFramePr>
            <a:graphicFrameLocks noGrp="1"/>
          </p:cNvGraphicFramePr>
          <p:nvPr>
            <p:extLst>
              <p:ext uri="{D42A27DB-BD31-4B8C-83A1-F6EECF244321}">
                <p14:modId xmlns:p14="http://schemas.microsoft.com/office/powerpoint/2010/main" val="1755955316"/>
              </p:ext>
            </p:extLst>
          </p:nvPr>
        </p:nvGraphicFramePr>
        <p:xfrm>
          <a:off x="367749" y="1337643"/>
          <a:ext cx="8408502" cy="2178714"/>
        </p:xfrm>
        <a:graphic>
          <a:graphicData uri="http://schemas.openxmlformats.org/drawingml/2006/table">
            <a:tbl>
              <a:tblPr firstRow="1" bandRow="1">
                <a:tableStyleId>{00A15C55-8517-42AA-B614-E9B94910E393}</a:tableStyleId>
              </a:tblPr>
              <a:tblGrid>
                <a:gridCol w="2031021">
                  <a:extLst>
                    <a:ext uri="{9D8B030D-6E8A-4147-A177-3AD203B41FA5}">
                      <a16:colId xmlns:a16="http://schemas.microsoft.com/office/drawing/2014/main" val="849710063"/>
                    </a:ext>
                  </a:extLst>
                </a:gridCol>
                <a:gridCol w="708609">
                  <a:extLst>
                    <a:ext uri="{9D8B030D-6E8A-4147-A177-3AD203B41FA5}">
                      <a16:colId xmlns:a16="http://schemas.microsoft.com/office/drawing/2014/main" val="2833812181"/>
                    </a:ext>
                  </a:extLst>
                </a:gridCol>
                <a:gridCol w="708609">
                  <a:extLst>
                    <a:ext uri="{9D8B030D-6E8A-4147-A177-3AD203B41FA5}">
                      <a16:colId xmlns:a16="http://schemas.microsoft.com/office/drawing/2014/main" val="1228887541"/>
                    </a:ext>
                  </a:extLst>
                </a:gridCol>
                <a:gridCol w="708609">
                  <a:extLst>
                    <a:ext uri="{9D8B030D-6E8A-4147-A177-3AD203B41FA5}">
                      <a16:colId xmlns:a16="http://schemas.microsoft.com/office/drawing/2014/main" val="844393255"/>
                    </a:ext>
                  </a:extLst>
                </a:gridCol>
                <a:gridCol w="708609">
                  <a:extLst>
                    <a:ext uri="{9D8B030D-6E8A-4147-A177-3AD203B41FA5}">
                      <a16:colId xmlns:a16="http://schemas.microsoft.com/office/drawing/2014/main" val="343468090"/>
                    </a:ext>
                  </a:extLst>
                </a:gridCol>
                <a:gridCol w="708609">
                  <a:extLst>
                    <a:ext uri="{9D8B030D-6E8A-4147-A177-3AD203B41FA5}">
                      <a16:colId xmlns:a16="http://schemas.microsoft.com/office/drawing/2014/main" val="1446919925"/>
                    </a:ext>
                  </a:extLst>
                </a:gridCol>
                <a:gridCol w="708609">
                  <a:extLst>
                    <a:ext uri="{9D8B030D-6E8A-4147-A177-3AD203B41FA5}">
                      <a16:colId xmlns:a16="http://schemas.microsoft.com/office/drawing/2014/main" val="1092452878"/>
                    </a:ext>
                  </a:extLst>
                </a:gridCol>
                <a:gridCol w="708609">
                  <a:extLst>
                    <a:ext uri="{9D8B030D-6E8A-4147-A177-3AD203B41FA5}">
                      <a16:colId xmlns:a16="http://schemas.microsoft.com/office/drawing/2014/main" val="1222419727"/>
                    </a:ext>
                  </a:extLst>
                </a:gridCol>
                <a:gridCol w="708609">
                  <a:extLst>
                    <a:ext uri="{9D8B030D-6E8A-4147-A177-3AD203B41FA5}">
                      <a16:colId xmlns:a16="http://schemas.microsoft.com/office/drawing/2014/main" val="2605244121"/>
                    </a:ext>
                  </a:extLst>
                </a:gridCol>
                <a:gridCol w="708609">
                  <a:extLst>
                    <a:ext uri="{9D8B030D-6E8A-4147-A177-3AD203B41FA5}">
                      <a16:colId xmlns:a16="http://schemas.microsoft.com/office/drawing/2014/main" val="124165145"/>
                    </a:ext>
                  </a:extLst>
                </a:gridCol>
              </a:tblGrid>
              <a:tr h="148317">
                <a:tc>
                  <a:txBody>
                    <a:bodyPr/>
                    <a:lstStyle/>
                    <a:p>
                      <a:endParaRPr lang="en-IN" sz="1200" dirty="0"/>
                    </a:p>
                  </a:txBody>
                  <a:tcPr marT="0" marB="0" anchor="ctr"/>
                </a:tc>
                <a:tc gridSpan="2">
                  <a:txBody>
                    <a:bodyPr/>
                    <a:lstStyle/>
                    <a:p>
                      <a:pPr algn="ctr"/>
                      <a:r>
                        <a:rPr lang="en-IN" sz="1100" dirty="0">
                          <a:solidFill>
                            <a:schemeClr val="tx1"/>
                          </a:solidFill>
                        </a:rPr>
                        <a:t>GENDER</a:t>
                      </a:r>
                      <a:endParaRPr lang="en-IN" sz="1100" dirty="0">
                        <a:solidFill>
                          <a:schemeClr val="tx1"/>
                        </a:solidFill>
                        <a:latin typeface="+mj-lt"/>
                      </a:endParaRPr>
                    </a:p>
                  </a:txBody>
                  <a:tcPr marT="0" marB="0" anchor="ctr"/>
                </a:tc>
                <a:tc hMerge="1">
                  <a:txBody>
                    <a:bodyPr/>
                    <a:lstStyle/>
                    <a:p>
                      <a:pPr algn="ctr"/>
                      <a:endParaRPr lang="en-IN" sz="900" dirty="0">
                        <a:latin typeface="+mj-lt"/>
                      </a:endParaRPr>
                    </a:p>
                  </a:txBody>
                  <a:tcPr anchor="ctr"/>
                </a:tc>
                <a:tc gridSpan="3">
                  <a:txBody>
                    <a:bodyPr/>
                    <a:lstStyle/>
                    <a:p>
                      <a:pPr algn="ctr"/>
                      <a:r>
                        <a:rPr lang="en-IN" sz="1100" dirty="0">
                          <a:solidFill>
                            <a:schemeClr val="tx1"/>
                          </a:solidFill>
                        </a:rPr>
                        <a:t>AGE</a:t>
                      </a:r>
                      <a:endParaRPr lang="en-IN" sz="1100" dirty="0">
                        <a:solidFill>
                          <a:schemeClr val="tx1"/>
                        </a:solidFill>
                        <a:latin typeface="+mj-lt"/>
                      </a:endParaRPr>
                    </a:p>
                  </a:txBody>
                  <a:tcPr marT="0" marB="0"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tc gridSpan="4">
                  <a:txBody>
                    <a:bodyPr/>
                    <a:lstStyle/>
                    <a:p>
                      <a:pPr algn="ctr"/>
                      <a:r>
                        <a:rPr lang="en-IN" sz="1100" dirty="0">
                          <a:solidFill>
                            <a:schemeClr val="tx1"/>
                          </a:solidFill>
                        </a:rPr>
                        <a:t>EDUCATION</a:t>
                      </a:r>
                      <a:endParaRPr lang="en-IN" sz="1100" dirty="0">
                        <a:solidFill>
                          <a:schemeClr val="tx1"/>
                        </a:solidFill>
                        <a:latin typeface="+mj-lt"/>
                      </a:endParaRPr>
                    </a:p>
                  </a:txBody>
                  <a:tcPr marT="0" marB="0"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extLst>
                  <a:ext uri="{0D108BD9-81ED-4DB2-BD59-A6C34878D82A}">
                    <a16:rowId xmlns:a16="http://schemas.microsoft.com/office/drawing/2014/main" val="1551721918"/>
                  </a:ext>
                </a:extLst>
              </a:tr>
              <a:tr h="319434">
                <a:tc>
                  <a:txBody>
                    <a:bodyPr/>
                    <a:lstStyle/>
                    <a:p>
                      <a:endParaRPr lang="en-IN" sz="1000" dirty="0"/>
                    </a:p>
                  </a:txBody>
                  <a:tcPr marT="0" marB="0" anchor="ctr"/>
                </a:tc>
                <a:tc>
                  <a:txBody>
                    <a:bodyPr/>
                    <a:lstStyle/>
                    <a:p>
                      <a:pPr algn="ctr" fontAlgn="t"/>
                      <a:r>
                        <a:rPr lang="en-IN" sz="1000" b="1" kern="1200" dirty="0"/>
                        <a:t>Male</a:t>
                      </a:r>
                    </a:p>
                  </a:txBody>
                  <a:tcPr marL="9525" marR="9525" marT="0" marB="0" anchor="ctr"/>
                </a:tc>
                <a:tc>
                  <a:txBody>
                    <a:bodyPr/>
                    <a:lstStyle/>
                    <a:p>
                      <a:pPr algn="ctr" fontAlgn="t"/>
                      <a:r>
                        <a:rPr lang="en-IN" sz="1000" b="1" kern="1200" dirty="0"/>
                        <a:t>Female</a:t>
                      </a:r>
                    </a:p>
                  </a:txBody>
                  <a:tcPr marL="9525" marR="9525" marT="0" marB="0" anchor="ctr"/>
                </a:tc>
                <a:tc>
                  <a:txBody>
                    <a:bodyPr/>
                    <a:lstStyle/>
                    <a:p>
                      <a:pPr algn="ctr" fontAlgn="t"/>
                      <a:r>
                        <a:rPr lang="en-IN" sz="1000" b="1" kern="1200" dirty="0"/>
                        <a:t>18-34</a:t>
                      </a:r>
                    </a:p>
                  </a:txBody>
                  <a:tcPr marL="9525" marR="9525" marT="0" marB="0" anchor="ctr"/>
                </a:tc>
                <a:tc>
                  <a:txBody>
                    <a:bodyPr/>
                    <a:lstStyle/>
                    <a:p>
                      <a:pPr algn="ctr" fontAlgn="t"/>
                      <a:r>
                        <a:rPr lang="en-IN" sz="1000" b="1" kern="1200" dirty="0"/>
                        <a:t>35-54</a:t>
                      </a:r>
                    </a:p>
                  </a:txBody>
                  <a:tcPr marL="9525" marR="9525" marT="0" marB="0" anchor="ctr"/>
                </a:tc>
                <a:tc>
                  <a:txBody>
                    <a:bodyPr/>
                    <a:lstStyle/>
                    <a:p>
                      <a:pPr algn="ctr" fontAlgn="t"/>
                      <a:r>
                        <a:rPr lang="en-IN" sz="1000" b="1" kern="1200" dirty="0"/>
                        <a:t>55+ </a:t>
                      </a:r>
                    </a:p>
                  </a:txBody>
                  <a:tcPr marL="9525" marR="9525" marT="0" marB="0" anchor="ctr"/>
                </a:tc>
                <a:tc>
                  <a:txBody>
                    <a:bodyPr/>
                    <a:lstStyle/>
                    <a:p>
                      <a:pPr algn="ctr" fontAlgn="t"/>
                      <a:r>
                        <a:rPr lang="en-IN" sz="1000" b="1" kern="1200" dirty="0"/>
                        <a:t>&lt;HS</a:t>
                      </a:r>
                    </a:p>
                  </a:txBody>
                  <a:tcPr marL="9525" marR="9525" marT="0" marB="0" anchor="ctr"/>
                </a:tc>
                <a:tc>
                  <a:txBody>
                    <a:bodyPr/>
                    <a:lstStyle/>
                    <a:p>
                      <a:pPr algn="ctr" fontAlgn="t"/>
                      <a:r>
                        <a:rPr lang="en-IN" sz="1000" b="1" kern="1200" dirty="0"/>
                        <a:t>HS</a:t>
                      </a:r>
                    </a:p>
                  </a:txBody>
                  <a:tcPr marL="9525" marR="9525" marT="0" marB="0" anchor="ctr"/>
                </a:tc>
                <a:tc>
                  <a:txBody>
                    <a:bodyPr/>
                    <a:lstStyle/>
                    <a:p>
                      <a:pPr algn="ctr" fontAlgn="t"/>
                      <a:r>
                        <a:rPr lang="en-IN" sz="1000" b="1" kern="1200" dirty="0"/>
                        <a:t>Post Sec</a:t>
                      </a:r>
                    </a:p>
                  </a:txBody>
                  <a:tcPr marL="9525" marR="9525" marT="0" marB="0" anchor="ctr"/>
                </a:tc>
                <a:tc>
                  <a:txBody>
                    <a:bodyPr/>
                    <a:lstStyle/>
                    <a:p>
                      <a:pPr algn="ctr" fontAlgn="t"/>
                      <a:r>
                        <a:rPr lang="en-IN" sz="1000" b="1" kern="1200" dirty="0"/>
                        <a:t>Univ Grad</a:t>
                      </a:r>
                    </a:p>
                  </a:txBody>
                  <a:tcPr marL="9525" marR="9525" marT="0" marB="0" anchor="ctr"/>
                </a:tc>
                <a:extLst>
                  <a:ext uri="{0D108BD9-81ED-4DB2-BD59-A6C34878D82A}">
                    <a16:rowId xmlns:a16="http://schemas.microsoft.com/office/drawing/2014/main" val="260614317"/>
                  </a:ext>
                </a:extLst>
              </a:tr>
              <a:tr h="319434">
                <a:tc>
                  <a:txBody>
                    <a:bodyPr/>
                    <a:lstStyle/>
                    <a:p>
                      <a:pPr algn="l"/>
                      <a:r>
                        <a:rPr lang="en-US" sz="1100" u="none" strike="noStrike" kern="1200" dirty="0">
                          <a:effectLst/>
                        </a:rPr>
                        <a:t>A full time job in a city in your province </a:t>
                      </a:r>
                      <a:endParaRPr lang="en-IN" sz="1100" b="0" i="0" u="none" strike="noStrike" kern="1200" dirty="0">
                        <a:solidFill>
                          <a:srgbClr val="6E6E71"/>
                        </a:solidFill>
                        <a:effectLst/>
                        <a:latin typeface="Calibri" panose="020F0502020204030204" pitchFamily="34" charset="0"/>
                        <a:ea typeface="+mn-ea"/>
                        <a:cs typeface="+mn-cs"/>
                      </a:endParaRPr>
                    </a:p>
                  </a:txBody>
                  <a:tcPr marT="0" marB="0" anchor="ctr"/>
                </a:tc>
                <a:tc>
                  <a:txBody>
                    <a:bodyPr/>
                    <a:lstStyle/>
                    <a:p>
                      <a:pPr algn="ctr" rtl="0" fontAlgn="ctr"/>
                      <a:r>
                        <a:rPr lang="en-IN" sz="1100" u="none" strike="noStrike" dirty="0">
                          <a:effectLst/>
                        </a:rPr>
                        <a:t>72% </a:t>
                      </a:r>
                      <a:endParaRPr lang="en-IN" sz="1100" b="0" i="0" u="none" strike="noStrike" baseline="-25000" dirty="0">
                        <a:solidFill>
                          <a:srgbClr val="222223"/>
                        </a:solidFill>
                        <a:effectLst/>
                        <a:latin typeface="Calibri" panose="020F0502020204030204" pitchFamily="34" charset="0"/>
                      </a:endParaRPr>
                    </a:p>
                  </a:txBody>
                  <a:tcPr marL="9525" marR="9525" marT="0" marB="0" anchor="ctr">
                    <a:solidFill>
                      <a:srgbClr val="92D050"/>
                    </a:solidFill>
                  </a:tcPr>
                </a:tc>
                <a:tc>
                  <a:txBody>
                    <a:bodyPr/>
                    <a:lstStyle/>
                    <a:p>
                      <a:pPr algn="ctr" rtl="0" fontAlgn="ctr"/>
                      <a:r>
                        <a:rPr lang="en-IN" sz="1100" u="none" strike="noStrike" dirty="0">
                          <a:effectLst/>
                        </a:rPr>
                        <a:t>62%</a:t>
                      </a:r>
                      <a:endParaRPr lang="en-IN" sz="1100" b="0" i="0" u="none" strike="noStrike" dirty="0">
                        <a:solidFill>
                          <a:srgbClr val="222223"/>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1100" u="none" strike="noStrike" dirty="0">
                          <a:effectLst/>
                        </a:rPr>
                        <a:t>86% </a:t>
                      </a:r>
                      <a:endParaRPr lang="en-IN" sz="1100" b="0" i="0" u="none" strike="noStrike" baseline="-25000" dirty="0">
                        <a:solidFill>
                          <a:srgbClr val="222223"/>
                        </a:solidFill>
                        <a:effectLst/>
                        <a:latin typeface="Calibri" panose="020F0502020204030204" pitchFamily="34" charset="0"/>
                      </a:endParaRPr>
                    </a:p>
                  </a:txBody>
                  <a:tcPr marL="9525" marR="9525" marT="0" marB="0" anchor="ctr">
                    <a:solidFill>
                      <a:srgbClr val="92D050"/>
                    </a:solidFill>
                  </a:tcPr>
                </a:tc>
                <a:tc>
                  <a:txBody>
                    <a:bodyPr/>
                    <a:lstStyle/>
                    <a:p>
                      <a:pPr algn="ctr" rtl="0" fontAlgn="ctr"/>
                      <a:r>
                        <a:rPr lang="en-IN" sz="1100" u="none" strike="noStrike" dirty="0">
                          <a:effectLst/>
                        </a:rPr>
                        <a:t>64% </a:t>
                      </a:r>
                      <a:endParaRPr lang="en-IN" sz="1100" b="0" i="0" u="none" strike="noStrike" baseline="-25000" dirty="0">
                        <a:solidFill>
                          <a:srgbClr val="222223"/>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1100" u="none" strike="noStrike" dirty="0">
                          <a:effectLst/>
                        </a:rPr>
                        <a:t>41%</a:t>
                      </a:r>
                      <a:endParaRPr lang="en-IN" sz="1100" b="0" i="0" u="none" strike="noStrike" dirty="0">
                        <a:solidFill>
                          <a:srgbClr val="222223"/>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1100" u="none" strike="noStrike" dirty="0">
                          <a:effectLst/>
                        </a:rPr>
                        <a:t>66%</a:t>
                      </a:r>
                      <a:endParaRPr lang="en-IN" sz="1100" b="0" i="0" u="none" strike="noStrike" dirty="0">
                        <a:solidFill>
                          <a:srgbClr val="222223"/>
                        </a:solidFill>
                        <a:effectLst/>
                        <a:latin typeface="Calibri" panose="020F0502020204030204" pitchFamily="34" charset="0"/>
                      </a:endParaRPr>
                    </a:p>
                  </a:txBody>
                  <a:tcPr marL="9525" marR="9525" marT="0" marB="0" anchor="ctr"/>
                </a:tc>
                <a:tc>
                  <a:txBody>
                    <a:bodyPr/>
                    <a:lstStyle/>
                    <a:p>
                      <a:pPr algn="ctr" rtl="0" fontAlgn="ctr"/>
                      <a:r>
                        <a:rPr lang="en-IN" sz="1100" u="none" strike="noStrike" dirty="0">
                          <a:effectLst/>
                        </a:rPr>
                        <a:t>60%</a:t>
                      </a:r>
                      <a:endParaRPr lang="en-IN" sz="1100" b="0" i="0" u="none" strike="noStrike" dirty="0">
                        <a:solidFill>
                          <a:srgbClr val="222223"/>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1100" u="none" strike="noStrike" dirty="0">
                          <a:effectLst/>
                        </a:rPr>
                        <a:t>69%</a:t>
                      </a:r>
                      <a:endParaRPr lang="en-IN" sz="1100" b="0" i="0" u="none" strike="noStrike" dirty="0">
                        <a:solidFill>
                          <a:srgbClr val="222223"/>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1100" u="none" strike="noStrike" dirty="0">
                          <a:effectLst/>
                        </a:rPr>
                        <a:t>75% </a:t>
                      </a:r>
                      <a:endParaRPr lang="en-IN" sz="1100" b="0" i="0" u="none" strike="noStrike" baseline="-25000" dirty="0">
                        <a:solidFill>
                          <a:srgbClr val="222223"/>
                        </a:solidFill>
                        <a:effectLst/>
                        <a:latin typeface="Calibri" panose="020F0502020204030204" pitchFamily="34" charset="0"/>
                      </a:endParaRPr>
                    </a:p>
                  </a:txBody>
                  <a:tcPr marL="9525" marR="9525" marT="0" marB="0" anchor="ctr">
                    <a:solidFill>
                      <a:srgbClr val="92D050"/>
                    </a:solidFill>
                  </a:tcPr>
                </a:tc>
                <a:extLst>
                  <a:ext uri="{0D108BD9-81ED-4DB2-BD59-A6C34878D82A}">
                    <a16:rowId xmlns:a16="http://schemas.microsoft.com/office/drawing/2014/main" val="3024385886"/>
                  </a:ext>
                </a:extLst>
              </a:tr>
              <a:tr h="319434">
                <a:tc>
                  <a:txBody>
                    <a:bodyPr/>
                    <a:lstStyle/>
                    <a:p>
                      <a:pPr algn="l"/>
                      <a:r>
                        <a:rPr lang="en-US" sz="1100" u="none" strike="noStrike" kern="1200" dirty="0">
                          <a:effectLst/>
                        </a:rPr>
                        <a:t>A full time job in a city in another province </a:t>
                      </a:r>
                      <a:endParaRPr lang="en-IN" sz="1100" b="0" i="0" u="none" strike="noStrike" kern="1200" dirty="0">
                        <a:solidFill>
                          <a:srgbClr val="6E6E71"/>
                        </a:solidFill>
                        <a:effectLst/>
                        <a:latin typeface="Calibri" panose="020F0502020204030204" pitchFamily="34" charset="0"/>
                        <a:ea typeface="+mn-ea"/>
                        <a:cs typeface="+mn-cs"/>
                      </a:endParaRPr>
                    </a:p>
                  </a:txBody>
                  <a:tcPr marT="0" marB="0" anchor="ctr"/>
                </a:tc>
                <a:tc>
                  <a:txBody>
                    <a:bodyPr/>
                    <a:lstStyle/>
                    <a:p>
                      <a:pPr algn="ctr" rtl="0" fontAlgn="ctr"/>
                      <a:r>
                        <a:rPr lang="en-IN" sz="1100" u="none" strike="noStrike" dirty="0">
                          <a:effectLst/>
                        </a:rPr>
                        <a:t>63% </a:t>
                      </a:r>
                      <a:endParaRPr lang="en-IN" sz="1100" b="0" i="0" u="none" strike="noStrike" baseline="-25000" dirty="0">
                        <a:solidFill>
                          <a:srgbClr val="222223"/>
                        </a:solidFill>
                        <a:effectLst/>
                        <a:latin typeface="Calibri" panose="020F0502020204030204" pitchFamily="34" charset="0"/>
                      </a:endParaRPr>
                    </a:p>
                  </a:txBody>
                  <a:tcPr marL="9525" marR="9525" marT="0" marB="0" anchor="ctr">
                    <a:solidFill>
                      <a:srgbClr val="92D050"/>
                    </a:solidFill>
                  </a:tcPr>
                </a:tc>
                <a:tc>
                  <a:txBody>
                    <a:bodyPr/>
                    <a:lstStyle/>
                    <a:p>
                      <a:pPr algn="ctr" rtl="0" fontAlgn="ctr"/>
                      <a:r>
                        <a:rPr lang="en-IN" sz="1100" u="none" strike="noStrike" dirty="0">
                          <a:effectLst/>
                        </a:rPr>
                        <a:t>55%</a:t>
                      </a:r>
                      <a:endParaRPr lang="en-IN" sz="1100" b="0" i="0" u="none" strike="noStrike" dirty="0">
                        <a:solidFill>
                          <a:srgbClr val="222223"/>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1100" u="none" strike="noStrike" dirty="0">
                          <a:effectLst/>
                        </a:rPr>
                        <a:t>76% </a:t>
                      </a:r>
                      <a:endParaRPr lang="en-IN" sz="1100" b="0" i="0" u="none" strike="noStrike" baseline="-25000" dirty="0">
                        <a:solidFill>
                          <a:srgbClr val="222223"/>
                        </a:solidFill>
                        <a:effectLst/>
                        <a:latin typeface="Calibri" panose="020F0502020204030204" pitchFamily="34" charset="0"/>
                      </a:endParaRPr>
                    </a:p>
                  </a:txBody>
                  <a:tcPr marL="9525" marR="9525" marT="0" marB="0" anchor="ctr">
                    <a:solidFill>
                      <a:srgbClr val="92D050"/>
                    </a:solidFill>
                  </a:tcPr>
                </a:tc>
                <a:tc>
                  <a:txBody>
                    <a:bodyPr/>
                    <a:lstStyle/>
                    <a:p>
                      <a:pPr algn="ctr" rtl="0" fontAlgn="ctr"/>
                      <a:r>
                        <a:rPr lang="en-IN" sz="1100" u="none" strike="noStrike" dirty="0">
                          <a:effectLst/>
                        </a:rPr>
                        <a:t>55% </a:t>
                      </a:r>
                      <a:r>
                        <a:rPr lang="en-IN" sz="1100" u="none" strike="noStrike" baseline="-25000" dirty="0">
                          <a:effectLst/>
                        </a:rPr>
                        <a:t> </a:t>
                      </a:r>
                      <a:endParaRPr lang="en-IN" sz="1100" b="0" i="0" u="none" strike="noStrike" baseline="-25000" dirty="0">
                        <a:solidFill>
                          <a:srgbClr val="222223"/>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1100" u="none" strike="noStrike" dirty="0">
                          <a:effectLst/>
                        </a:rPr>
                        <a:t>36%</a:t>
                      </a:r>
                      <a:endParaRPr lang="en-IN" sz="1100" b="0" i="0" u="none" strike="noStrike" dirty="0">
                        <a:solidFill>
                          <a:srgbClr val="222223"/>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1100" u="none" strike="noStrike" dirty="0">
                          <a:effectLst/>
                        </a:rPr>
                        <a:t>49%</a:t>
                      </a:r>
                      <a:endParaRPr lang="en-IN" sz="1100" b="0" i="0" u="none" strike="noStrike" dirty="0">
                        <a:solidFill>
                          <a:srgbClr val="222223"/>
                        </a:solidFill>
                        <a:effectLst/>
                        <a:latin typeface="Calibri" panose="020F0502020204030204" pitchFamily="34" charset="0"/>
                      </a:endParaRPr>
                    </a:p>
                  </a:txBody>
                  <a:tcPr marL="9525" marR="9525" marT="0" marB="0" anchor="ctr"/>
                </a:tc>
                <a:tc>
                  <a:txBody>
                    <a:bodyPr/>
                    <a:lstStyle/>
                    <a:p>
                      <a:pPr algn="ctr" rtl="0" fontAlgn="ctr"/>
                      <a:r>
                        <a:rPr lang="en-IN" sz="1100" u="none" strike="noStrike" dirty="0">
                          <a:effectLst/>
                        </a:rPr>
                        <a:t>53%</a:t>
                      </a:r>
                      <a:endParaRPr lang="en-IN" sz="1100" b="0" i="0" u="none" strike="noStrike" dirty="0">
                        <a:solidFill>
                          <a:srgbClr val="222223"/>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1100" u="none" strike="noStrike" dirty="0">
                          <a:effectLst/>
                        </a:rPr>
                        <a:t>59%</a:t>
                      </a:r>
                      <a:endParaRPr lang="en-IN" sz="1100" b="0" i="0" u="none" strike="noStrike" dirty="0">
                        <a:solidFill>
                          <a:srgbClr val="222223"/>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1100" u="none" strike="noStrike" dirty="0">
                          <a:effectLst/>
                        </a:rPr>
                        <a:t>69% </a:t>
                      </a:r>
                      <a:endParaRPr lang="en-IN" sz="1100" b="0" i="0" u="none" strike="noStrike" baseline="-25000" dirty="0">
                        <a:solidFill>
                          <a:srgbClr val="222223"/>
                        </a:solidFill>
                        <a:effectLst/>
                        <a:latin typeface="Calibri" panose="020F0502020204030204" pitchFamily="34" charset="0"/>
                      </a:endParaRPr>
                    </a:p>
                  </a:txBody>
                  <a:tcPr marL="9525" marR="9525" marT="0" marB="0" anchor="ctr">
                    <a:solidFill>
                      <a:srgbClr val="92D050"/>
                    </a:solidFill>
                  </a:tcPr>
                </a:tc>
                <a:extLst>
                  <a:ext uri="{0D108BD9-81ED-4DB2-BD59-A6C34878D82A}">
                    <a16:rowId xmlns:a16="http://schemas.microsoft.com/office/drawing/2014/main" val="39708457"/>
                  </a:ext>
                </a:extLst>
              </a:tr>
              <a:tr h="319434">
                <a:tc>
                  <a:txBody>
                    <a:bodyPr/>
                    <a:lstStyle/>
                    <a:p>
                      <a:pPr algn="l"/>
                      <a:r>
                        <a:rPr lang="en-US" sz="1100" u="none" strike="noStrike" kern="1200" dirty="0">
                          <a:effectLst/>
                        </a:rPr>
                        <a:t>A short-term job for 6 months or less </a:t>
                      </a:r>
                      <a:endParaRPr lang="en-IN" sz="1100" b="0" i="0" u="none" strike="noStrike" kern="1200" dirty="0">
                        <a:solidFill>
                          <a:srgbClr val="6E6E71"/>
                        </a:solidFill>
                        <a:effectLst/>
                        <a:latin typeface="Calibri" panose="020F0502020204030204" pitchFamily="34" charset="0"/>
                        <a:ea typeface="+mn-ea"/>
                        <a:cs typeface="+mn-cs"/>
                      </a:endParaRPr>
                    </a:p>
                  </a:txBody>
                  <a:tcPr marT="0" marB="0" anchor="ctr"/>
                </a:tc>
                <a:tc>
                  <a:txBody>
                    <a:bodyPr/>
                    <a:lstStyle/>
                    <a:p>
                      <a:pPr algn="ctr" rtl="0" fontAlgn="ctr"/>
                      <a:r>
                        <a:rPr lang="en-IN" sz="1100" u="none" strike="noStrike" dirty="0">
                          <a:effectLst/>
                        </a:rPr>
                        <a:t>57%</a:t>
                      </a:r>
                      <a:endParaRPr lang="en-IN" sz="1100" b="0" i="0" u="none" strike="noStrike" dirty="0">
                        <a:solidFill>
                          <a:srgbClr val="222223"/>
                        </a:solidFill>
                        <a:effectLst/>
                        <a:latin typeface="Calibri" panose="020F0502020204030204" pitchFamily="34" charset="0"/>
                      </a:endParaRPr>
                    </a:p>
                  </a:txBody>
                  <a:tcPr marL="9525" marR="9525" marT="0" marB="0" anchor="ctr"/>
                </a:tc>
                <a:tc>
                  <a:txBody>
                    <a:bodyPr/>
                    <a:lstStyle/>
                    <a:p>
                      <a:pPr algn="ctr" rtl="0" fontAlgn="ctr"/>
                      <a:r>
                        <a:rPr lang="en-IN" sz="1100" u="none" strike="noStrike" dirty="0">
                          <a:effectLst/>
                        </a:rPr>
                        <a:t>56%</a:t>
                      </a:r>
                      <a:endParaRPr lang="en-IN" sz="1100" b="0" i="0" u="none" strike="noStrike" dirty="0">
                        <a:solidFill>
                          <a:srgbClr val="222223"/>
                        </a:solidFill>
                        <a:effectLst/>
                        <a:latin typeface="Calibri" panose="020F0502020204030204" pitchFamily="34" charset="0"/>
                      </a:endParaRPr>
                    </a:p>
                  </a:txBody>
                  <a:tcPr marL="9525" marR="9525" marT="0" marB="0" anchor="ctr"/>
                </a:tc>
                <a:tc>
                  <a:txBody>
                    <a:bodyPr/>
                    <a:lstStyle/>
                    <a:p>
                      <a:pPr algn="ctr" rtl="0" fontAlgn="ctr"/>
                      <a:r>
                        <a:rPr lang="en-IN" sz="1100" u="none" strike="noStrike" dirty="0">
                          <a:effectLst/>
                        </a:rPr>
                        <a:t>64% </a:t>
                      </a:r>
                      <a:r>
                        <a:rPr lang="en-IN" sz="1100" u="none" strike="noStrike" baseline="-25000" dirty="0">
                          <a:effectLst/>
                        </a:rPr>
                        <a:t> </a:t>
                      </a:r>
                      <a:endParaRPr lang="en-IN" sz="1100" b="0" i="0" u="none" strike="noStrike" baseline="-25000" dirty="0">
                        <a:solidFill>
                          <a:srgbClr val="222223"/>
                        </a:solidFill>
                        <a:effectLst/>
                        <a:latin typeface="Calibri" panose="020F0502020204030204" pitchFamily="34" charset="0"/>
                      </a:endParaRPr>
                    </a:p>
                  </a:txBody>
                  <a:tcPr marL="9525" marR="9525" marT="0" marB="0" anchor="ctr">
                    <a:solidFill>
                      <a:srgbClr val="92D050"/>
                    </a:solidFill>
                  </a:tcPr>
                </a:tc>
                <a:tc>
                  <a:txBody>
                    <a:bodyPr/>
                    <a:lstStyle/>
                    <a:p>
                      <a:pPr algn="ctr" rtl="0" fontAlgn="ctr"/>
                      <a:r>
                        <a:rPr lang="en-IN" sz="1100" u="none" strike="noStrike" dirty="0">
                          <a:effectLst/>
                        </a:rPr>
                        <a:t>56% </a:t>
                      </a:r>
                      <a:endParaRPr lang="en-IN" sz="1100" b="0" i="0" u="none" strike="noStrike" baseline="-25000" dirty="0">
                        <a:solidFill>
                          <a:srgbClr val="222223"/>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1100" u="none" strike="noStrike" dirty="0">
                          <a:effectLst/>
                        </a:rPr>
                        <a:t>42%</a:t>
                      </a:r>
                      <a:endParaRPr lang="en-IN" sz="1100" b="0" i="0" u="none" strike="noStrike" dirty="0">
                        <a:solidFill>
                          <a:srgbClr val="222223"/>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1100" u="none" strike="noStrike" dirty="0">
                          <a:effectLst/>
                        </a:rPr>
                        <a:t>57%</a:t>
                      </a:r>
                      <a:endParaRPr lang="en-IN" sz="1100" b="0" i="0" u="none" strike="noStrike" dirty="0">
                        <a:solidFill>
                          <a:srgbClr val="222223"/>
                        </a:solidFill>
                        <a:effectLst/>
                        <a:latin typeface="Calibri" panose="020F0502020204030204" pitchFamily="34" charset="0"/>
                      </a:endParaRPr>
                    </a:p>
                  </a:txBody>
                  <a:tcPr marL="9525" marR="9525" marT="0" marB="0" anchor="ctr"/>
                </a:tc>
                <a:tc>
                  <a:txBody>
                    <a:bodyPr/>
                    <a:lstStyle/>
                    <a:p>
                      <a:pPr algn="ctr" rtl="0" fontAlgn="ctr"/>
                      <a:r>
                        <a:rPr lang="en-IN" sz="1100" u="none" strike="noStrike" dirty="0">
                          <a:effectLst/>
                        </a:rPr>
                        <a:t>51%</a:t>
                      </a:r>
                      <a:endParaRPr lang="en-IN" sz="1100" b="0" i="0" u="none" strike="noStrike" dirty="0">
                        <a:solidFill>
                          <a:srgbClr val="222223"/>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1100" u="none" strike="noStrike" dirty="0">
                          <a:effectLst/>
                        </a:rPr>
                        <a:t>57%</a:t>
                      </a:r>
                      <a:endParaRPr lang="en-IN" sz="1100" b="0" i="0" u="none" strike="noStrike" dirty="0">
                        <a:solidFill>
                          <a:srgbClr val="222223"/>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1100" u="none" strike="noStrike" dirty="0">
                          <a:effectLst/>
                        </a:rPr>
                        <a:t>67%</a:t>
                      </a:r>
                      <a:endParaRPr lang="en-IN" sz="1100" b="0" i="0" u="none" strike="noStrike" baseline="-25000" dirty="0">
                        <a:solidFill>
                          <a:srgbClr val="222223"/>
                        </a:solidFill>
                        <a:effectLst/>
                        <a:latin typeface="Calibri" panose="020F0502020204030204" pitchFamily="34" charset="0"/>
                      </a:endParaRPr>
                    </a:p>
                  </a:txBody>
                  <a:tcPr marL="9525" marR="9525" marT="0" marB="0" anchor="ctr">
                    <a:solidFill>
                      <a:srgbClr val="92D050"/>
                    </a:solidFill>
                  </a:tcPr>
                </a:tc>
                <a:extLst>
                  <a:ext uri="{0D108BD9-81ED-4DB2-BD59-A6C34878D82A}">
                    <a16:rowId xmlns:a16="http://schemas.microsoft.com/office/drawing/2014/main" val="1234898349"/>
                  </a:ext>
                </a:extLst>
              </a:tr>
              <a:tr h="319434">
                <a:tc>
                  <a:txBody>
                    <a:bodyPr/>
                    <a:lstStyle/>
                    <a:p>
                      <a:pPr algn="l"/>
                      <a:r>
                        <a:rPr lang="en-US" sz="1100" u="none" strike="noStrike" kern="1200" dirty="0">
                          <a:effectLst/>
                        </a:rPr>
                        <a:t>A full time contract job for 6 months or less </a:t>
                      </a:r>
                      <a:endParaRPr lang="en-IN" sz="1100" b="0" i="0" u="none" strike="noStrike" kern="1200" dirty="0">
                        <a:solidFill>
                          <a:srgbClr val="6E6E71"/>
                        </a:solidFill>
                        <a:effectLst/>
                        <a:latin typeface="Calibri" panose="020F0502020204030204" pitchFamily="34" charset="0"/>
                        <a:ea typeface="+mn-ea"/>
                        <a:cs typeface="+mn-cs"/>
                      </a:endParaRPr>
                    </a:p>
                  </a:txBody>
                  <a:tcPr marT="0" marB="0" anchor="ctr"/>
                </a:tc>
                <a:tc>
                  <a:txBody>
                    <a:bodyPr/>
                    <a:lstStyle/>
                    <a:p>
                      <a:pPr algn="ctr" rtl="0" fontAlgn="ctr"/>
                      <a:r>
                        <a:rPr lang="en-IN" sz="1100" u="none" strike="noStrike" dirty="0">
                          <a:effectLst/>
                        </a:rPr>
                        <a:t>56% </a:t>
                      </a:r>
                      <a:endParaRPr lang="en-IN" sz="1100" b="0" i="0" u="none" strike="noStrike" baseline="-25000" dirty="0">
                        <a:solidFill>
                          <a:srgbClr val="222223"/>
                        </a:solidFill>
                        <a:effectLst/>
                        <a:latin typeface="Calibri" panose="020F0502020204030204" pitchFamily="34" charset="0"/>
                      </a:endParaRPr>
                    </a:p>
                  </a:txBody>
                  <a:tcPr marL="9525" marR="9525" marT="0" marB="0" anchor="ctr">
                    <a:solidFill>
                      <a:srgbClr val="92D050"/>
                    </a:solidFill>
                  </a:tcPr>
                </a:tc>
                <a:tc>
                  <a:txBody>
                    <a:bodyPr/>
                    <a:lstStyle/>
                    <a:p>
                      <a:pPr algn="ctr" rtl="0" fontAlgn="ctr"/>
                      <a:r>
                        <a:rPr lang="en-IN" sz="1100" u="none" strike="noStrike" dirty="0">
                          <a:effectLst/>
                        </a:rPr>
                        <a:t>48%</a:t>
                      </a:r>
                      <a:endParaRPr lang="en-IN" sz="1100" b="0" i="0" u="none" strike="noStrike" dirty="0">
                        <a:solidFill>
                          <a:srgbClr val="222223"/>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1100" u="none" strike="noStrike" dirty="0">
                          <a:effectLst/>
                        </a:rPr>
                        <a:t>66% </a:t>
                      </a:r>
                      <a:endParaRPr lang="en-IN" sz="1100" b="0" i="0" u="none" strike="noStrike" baseline="-25000" dirty="0">
                        <a:solidFill>
                          <a:srgbClr val="222223"/>
                        </a:solidFill>
                        <a:effectLst/>
                        <a:latin typeface="Calibri" panose="020F0502020204030204" pitchFamily="34" charset="0"/>
                      </a:endParaRPr>
                    </a:p>
                  </a:txBody>
                  <a:tcPr marL="9525" marR="9525" marT="0" marB="0" anchor="ctr">
                    <a:solidFill>
                      <a:srgbClr val="92D050"/>
                    </a:solidFill>
                  </a:tcPr>
                </a:tc>
                <a:tc>
                  <a:txBody>
                    <a:bodyPr/>
                    <a:lstStyle/>
                    <a:p>
                      <a:pPr algn="ctr" rtl="0" fontAlgn="ctr"/>
                      <a:r>
                        <a:rPr lang="en-IN" sz="1100" u="none" strike="noStrike" dirty="0">
                          <a:effectLst/>
                        </a:rPr>
                        <a:t>49% </a:t>
                      </a:r>
                      <a:endParaRPr lang="en-IN" sz="1100" b="0" i="0" u="none" strike="noStrike" baseline="-25000" dirty="0">
                        <a:solidFill>
                          <a:srgbClr val="222223"/>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1100" u="none" strike="noStrike" dirty="0">
                          <a:effectLst/>
                        </a:rPr>
                        <a:t>35%</a:t>
                      </a:r>
                      <a:endParaRPr lang="en-IN" sz="1100" b="0" i="0" u="none" strike="noStrike" dirty="0">
                        <a:solidFill>
                          <a:srgbClr val="222223"/>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1100" u="none" strike="noStrike" dirty="0">
                          <a:effectLst/>
                        </a:rPr>
                        <a:t>55%</a:t>
                      </a:r>
                      <a:endParaRPr lang="en-IN" sz="1100" b="0" i="0" u="none" strike="noStrike" dirty="0">
                        <a:solidFill>
                          <a:srgbClr val="222223"/>
                        </a:solidFill>
                        <a:effectLst/>
                        <a:latin typeface="Calibri" panose="020F0502020204030204" pitchFamily="34" charset="0"/>
                      </a:endParaRPr>
                    </a:p>
                  </a:txBody>
                  <a:tcPr marL="9525" marR="9525" marT="0" marB="0" anchor="ctr"/>
                </a:tc>
                <a:tc>
                  <a:txBody>
                    <a:bodyPr/>
                    <a:lstStyle/>
                    <a:p>
                      <a:pPr algn="ctr" rtl="0" fontAlgn="ctr"/>
                      <a:r>
                        <a:rPr lang="en-IN" sz="1100" u="none" strike="noStrike" dirty="0">
                          <a:effectLst/>
                        </a:rPr>
                        <a:t>45%</a:t>
                      </a:r>
                      <a:endParaRPr lang="en-IN" sz="1100" b="0" i="0" u="none" strike="noStrike" dirty="0">
                        <a:solidFill>
                          <a:srgbClr val="222223"/>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1100" u="none" strike="noStrike" dirty="0">
                          <a:effectLst/>
                        </a:rPr>
                        <a:t>54%</a:t>
                      </a:r>
                      <a:endParaRPr lang="en-IN" sz="1100" b="0" i="0" u="none" strike="noStrike" dirty="0">
                        <a:solidFill>
                          <a:srgbClr val="222223"/>
                        </a:solidFill>
                        <a:effectLst/>
                        <a:latin typeface="Calibri" panose="020F0502020204030204" pitchFamily="34" charset="0"/>
                      </a:endParaRPr>
                    </a:p>
                  </a:txBody>
                  <a:tcPr marL="9525" marR="9525" marT="0" marB="0" anchor="ctr"/>
                </a:tc>
                <a:tc>
                  <a:txBody>
                    <a:bodyPr/>
                    <a:lstStyle/>
                    <a:p>
                      <a:pPr algn="ctr" rtl="0" fontAlgn="ctr"/>
                      <a:r>
                        <a:rPr lang="en-IN" sz="1100" u="none" strike="noStrike" dirty="0">
                          <a:effectLst/>
                        </a:rPr>
                        <a:t>60%</a:t>
                      </a:r>
                      <a:endParaRPr lang="en-IN" sz="1100" b="0" i="0" u="none" strike="noStrike" baseline="-25000" dirty="0">
                        <a:solidFill>
                          <a:srgbClr val="222223"/>
                        </a:solidFill>
                        <a:effectLst/>
                        <a:latin typeface="Calibri" panose="020F0502020204030204" pitchFamily="34" charset="0"/>
                      </a:endParaRPr>
                    </a:p>
                  </a:txBody>
                  <a:tcPr marL="9525" marR="9525" marT="0" marB="0" anchor="ctr">
                    <a:solidFill>
                      <a:srgbClr val="92D050"/>
                    </a:solidFill>
                  </a:tcPr>
                </a:tc>
                <a:extLst>
                  <a:ext uri="{0D108BD9-81ED-4DB2-BD59-A6C34878D82A}">
                    <a16:rowId xmlns:a16="http://schemas.microsoft.com/office/drawing/2014/main" val="3837650777"/>
                  </a:ext>
                </a:extLst>
              </a:tr>
              <a:tr h="319434">
                <a:tc>
                  <a:txBody>
                    <a:bodyPr/>
                    <a:lstStyle/>
                    <a:p>
                      <a:pPr algn="l"/>
                      <a:r>
                        <a:rPr lang="en-US" sz="1100" u="none" strike="noStrike" kern="1200" dirty="0">
                          <a:effectLst/>
                        </a:rPr>
                        <a:t>A full time contract job for 6 months or less </a:t>
                      </a:r>
                      <a:endParaRPr lang="en-IN" sz="1100" b="0" i="0" u="none" strike="noStrike" kern="1200" dirty="0">
                        <a:solidFill>
                          <a:srgbClr val="6E6E71"/>
                        </a:solidFill>
                        <a:effectLst/>
                        <a:latin typeface="Calibri" panose="020F0502020204030204" pitchFamily="34" charset="0"/>
                        <a:ea typeface="+mn-ea"/>
                        <a:cs typeface="+mn-cs"/>
                      </a:endParaRPr>
                    </a:p>
                  </a:txBody>
                  <a:tcPr marT="0" marB="0" anchor="ctr"/>
                </a:tc>
                <a:tc>
                  <a:txBody>
                    <a:bodyPr/>
                    <a:lstStyle/>
                    <a:p>
                      <a:pPr algn="ctr" rtl="0" fontAlgn="ctr"/>
                      <a:r>
                        <a:rPr lang="en-IN" sz="1100" u="none" strike="noStrike" dirty="0">
                          <a:effectLst/>
                        </a:rPr>
                        <a:t>52% </a:t>
                      </a:r>
                      <a:endParaRPr lang="en-IN" sz="1100" b="0" i="0" u="none" strike="noStrike" baseline="-25000" dirty="0">
                        <a:solidFill>
                          <a:srgbClr val="222223"/>
                        </a:solidFill>
                        <a:effectLst/>
                        <a:latin typeface="Calibri" panose="020F0502020204030204" pitchFamily="34" charset="0"/>
                      </a:endParaRPr>
                    </a:p>
                  </a:txBody>
                  <a:tcPr marL="9525" marR="9525" marT="0" marB="0" anchor="ctr">
                    <a:solidFill>
                      <a:srgbClr val="92D050"/>
                    </a:solidFill>
                  </a:tcPr>
                </a:tc>
                <a:tc>
                  <a:txBody>
                    <a:bodyPr/>
                    <a:lstStyle/>
                    <a:p>
                      <a:pPr algn="ctr" rtl="0" fontAlgn="ctr"/>
                      <a:r>
                        <a:rPr lang="en-IN" sz="1100" u="none" strike="noStrike" dirty="0">
                          <a:effectLst/>
                        </a:rPr>
                        <a:t>44%</a:t>
                      </a:r>
                      <a:endParaRPr lang="en-IN" sz="1100" b="0" i="0" u="none" strike="noStrike" dirty="0">
                        <a:solidFill>
                          <a:srgbClr val="222223"/>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1100" u="none" strike="noStrike" dirty="0">
                          <a:effectLst/>
                        </a:rPr>
                        <a:t>62%</a:t>
                      </a:r>
                      <a:endParaRPr lang="en-IN" sz="1100" b="0" i="0" u="none" strike="noStrike" baseline="-25000" dirty="0">
                        <a:solidFill>
                          <a:srgbClr val="222223"/>
                        </a:solidFill>
                        <a:effectLst/>
                        <a:latin typeface="Calibri" panose="020F0502020204030204" pitchFamily="34" charset="0"/>
                      </a:endParaRPr>
                    </a:p>
                  </a:txBody>
                  <a:tcPr marL="9525" marR="9525" marT="0" marB="0" anchor="ctr">
                    <a:solidFill>
                      <a:srgbClr val="92D050"/>
                    </a:solidFill>
                  </a:tcPr>
                </a:tc>
                <a:tc>
                  <a:txBody>
                    <a:bodyPr/>
                    <a:lstStyle/>
                    <a:p>
                      <a:pPr algn="ctr" rtl="0" fontAlgn="ctr"/>
                      <a:r>
                        <a:rPr lang="en-IN" sz="1100" u="none" strike="noStrike" dirty="0">
                          <a:effectLst/>
                        </a:rPr>
                        <a:t>46% </a:t>
                      </a:r>
                      <a:endParaRPr lang="en-IN" sz="1100" b="0" i="0" u="none" strike="noStrike" baseline="-25000" dirty="0">
                        <a:solidFill>
                          <a:srgbClr val="222223"/>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1100" u="none" strike="noStrike" dirty="0">
                          <a:effectLst/>
                        </a:rPr>
                        <a:t>27%</a:t>
                      </a:r>
                      <a:endParaRPr lang="en-IN" sz="1100" b="0" i="0" u="none" strike="noStrike" dirty="0">
                        <a:solidFill>
                          <a:srgbClr val="222223"/>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1100" u="none" strike="noStrike">
                          <a:effectLst/>
                        </a:rPr>
                        <a:t>50%</a:t>
                      </a:r>
                      <a:endParaRPr lang="en-IN" sz="1100" b="0" i="0" u="none" strike="noStrike">
                        <a:solidFill>
                          <a:srgbClr val="222223"/>
                        </a:solidFill>
                        <a:effectLst/>
                        <a:latin typeface="Calibri" panose="020F0502020204030204" pitchFamily="34" charset="0"/>
                      </a:endParaRPr>
                    </a:p>
                  </a:txBody>
                  <a:tcPr marL="9525" marR="9525" marT="0" marB="0" anchor="ctr"/>
                </a:tc>
                <a:tc>
                  <a:txBody>
                    <a:bodyPr/>
                    <a:lstStyle/>
                    <a:p>
                      <a:pPr algn="ctr" rtl="0" fontAlgn="ctr"/>
                      <a:r>
                        <a:rPr lang="en-IN" sz="1100" u="none" strike="noStrike" dirty="0">
                          <a:effectLst/>
                        </a:rPr>
                        <a:t>44%</a:t>
                      </a:r>
                      <a:endParaRPr lang="en-IN" sz="1100" b="0" i="0" u="none" strike="noStrike" dirty="0">
                        <a:solidFill>
                          <a:srgbClr val="222223"/>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1100" u="none" strike="noStrike" dirty="0">
                          <a:effectLst/>
                        </a:rPr>
                        <a:t>47%</a:t>
                      </a:r>
                      <a:endParaRPr lang="en-IN" sz="1100" b="0" i="0" u="none" strike="noStrike" dirty="0">
                        <a:solidFill>
                          <a:srgbClr val="222223"/>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1100" u="none" strike="noStrike" dirty="0">
                          <a:effectLst/>
                        </a:rPr>
                        <a:t>55%</a:t>
                      </a:r>
                      <a:endParaRPr lang="en-IN" sz="1100" b="0" i="0" u="none" strike="noStrike" baseline="-25000" dirty="0">
                        <a:solidFill>
                          <a:srgbClr val="222223"/>
                        </a:solidFill>
                        <a:effectLst/>
                        <a:latin typeface="Calibri" panose="020F0502020204030204" pitchFamily="34" charset="0"/>
                      </a:endParaRPr>
                    </a:p>
                  </a:txBody>
                  <a:tcPr marL="9525" marR="9525" marT="0" marB="0" anchor="ctr">
                    <a:solidFill>
                      <a:srgbClr val="92D050"/>
                    </a:solidFill>
                  </a:tcPr>
                </a:tc>
                <a:extLst>
                  <a:ext uri="{0D108BD9-81ED-4DB2-BD59-A6C34878D82A}">
                    <a16:rowId xmlns:a16="http://schemas.microsoft.com/office/drawing/2014/main" val="3501173857"/>
                  </a:ext>
                </a:extLst>
              </a:tr>
            </a:tbl>
          </a:graphicData>
        </a:graphic>
      </p:graphicFrame>
      <p:sp>
        <p:nvSpPr>
          <p:cNvPr id="7" name="TextBox 6">
            <a:extLst>
              <a:ext uri="{FF2B5EF4-FFF2-40B4-BE49-F238E27FC236}">
                <a16:creationId xmlns:a16="http://schemas.microsoft.com/office/drawing/2014/main" id="{6D1E3C46-D78D-4AAA-933D-546C2598CA5C}"/>
              </a:ext>
            </a:extLst>
          </p:cNvPr>
          <p:cNvSpPr txBox="1"/>
          <p:nvPr/>
        </p:nvSpPr>
        <p:spPr>
          <a:xfrm>
            <a:off x="3260035" y="1158592"/>
            <a:ext cx="2623931" cy="169277"/>
          </a:xfrm>
          <a:prstGeom prst="rect">
            <a:avLst/>
          </a:prstGeom>
        </p:spPr>
        <p:txBody>
          <a:bodyPr vert="horz" wrap="square" lIns="0" tIns="0" rIns="0" bIns="0" rtlCol="0">
            <a:spAutoFit/>
          </a:bodyPr>
          <a:lstStyle/>
          <a:p>
            <a:pPr marL="4763" algn="ctr"/>
            <a:r>
              <a:rPr lang="en-US" sz="1100" b="1" dirty="0"/>
              <a:t>% Would at least consider</a:t>
            </a:r>
          </a:p>
        </p:txBody>
      </p:sp>
    </p:spTree>
    <p:extLst>
      <p:ext uri="{BB962C8B-B14F-4D97-AF65-F5344CB8AC3E}">
        <p14:creationId xmlns:p14="http://schemas.microsoft.com/office/powerpoint/2010/main" val="140575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E56CDCF-1353-4DDA-8B89-9DC953338271}"/>
              </a:ext>
            </a:extLst>
          </p:cNvPr>
          <p:cNvSpPr>
            <a:spLocks noGrp="1"/>
          </p:cNvSpPr>
          <p:nvPr>
            <p:ph type="title"/>
          </p:nvPr>
        </p:nvSpPr>
        <p:spPr/>
        <p:txBody>
          <a:bodyPr/>
          <a:lstStyle/>
          <a:p>
            <a:r>
              <a:rPr lang="en-US" dirty="0"/>
              <a:t>Incentives &amp; Willingness to Relocate By Demographics</a:t>
            </a:r>
          </a:p>
        </p:txBody>
      </p:sp>
      <p:sp>
        <p:nvSpPr>
          <p:cNvPr id="18" name="Text Placeholder 17">
            <a:extLst>
              <a:ext uri="{FF2B5EF4-FFF2-40B4-BE49-F238E27FC236}">
                <a16:creationId xmlns:a16="http://schemas.microsoft.com/office/drawing/2014/main" id="{02624937-C64F-4D8E-AE1D-8FF7B6873319}"/>
              </a:ext>
            </a:extLst>
          </p:cNvPr>
          <p:cNvSpPr>
            <a:spLocks noGrp="1"/>
          </p:cNvSpPr>
          <p:nvPr>
            <p:ph type="body" sz="quarter" idx="19"/>
          </p:nvPr>
        </p:nvSpPr>
        <p:spPr>
          <a:xfrm>
            <a:off x="232375" y="750890"/>
            <a:ext cx="8654449" cy="414834"/>
          </a:xfrm>
        </p:spPr>
        <p:txBody>
          <a:bodyPr/>
          <a:lstStyle/>
          <a:p>
            <a:pPr marL="171450" indent="-171450" algn="just">
              <a:buFont typeface="Arial" panose="020B0604020202020204" pitchFamily="34" charset="0"/>
              <a:buChar char="•"/>
            </a:pPr>
            <a:r>
              <a:rPr lang="en-US" sz="1100" dirty="0"/>
              <a:t>Those earning in excess of $100k are less likely to at least consider relocating for a full-time job in another city in their province.</a:t>
            </a:r>
          </a:p>
        </p:txBody>
      </p:sp>
      <p:sp>
        <p:nvSpPr>
          <p:cNvPr id="9" name="Text Placeholder 3">
            <a:extLst>
              <a:ext uri="{FF2B5EF4-FFF2-40B4-BE49-F238E27FC236}">
                <a16:creationId xmlns:a16="http://schemas.microsoft.com/office/drawing/2014/main" id="{BEBF7830-F05C-4D53-A069-36009E95A8D6}"/>
              </a:ext>
            </a:extLst>
          </p:cNvPr>
          <p:cNvSpPr>
            <a:spLocks noGrp="1"/>
          </p:cNvSpPr>
          <p:nvPr>
            <p:ph type="body" sz="quarter" idx="17"/>
          </p:nvPr>
        </p:nvSpPr>
        <p:spPr>
          <a:xfrm>
            <a:off x="922725" y="4795112"/>
            <a:ext cx="7462662" cy="215444"/>
          </a:xfrm>
        </p:spPr>
        <p:txBody>
          <a:bodyPr/>
          <a:lstStyle/>
          <a:p>
            <a:r>
              <a:rPr lang="en-US" sz="700" dirty="0"/>
              <a:t>ZA1. Imagine if you had a job opportunity in the near future that would mean relocating. How willing would you be to take it based on the following:</a:t>
            </a:r>
          </a:p>
          <a:p>
            <a:r>
              <a:rPr lang="en-US" sz="700" dirty="0"/>
              <a:t>Base: Employed 2018 (n=1,185) *A short-term job for 6 months or less asked only to those who are employed full-time and part-time (not self-employed), 2018 (n=1,070)</a:t>
            </a:r>
          </a:p>
        </p:txBody>
      </p:sp>
      <p:sp>
        <p:nvSpPr>
          <p:cNvPr id="6" name="TextBox 5">
            <a:extLst>
              <a:ext uri="{FF2B5EF4-FFF2-40B4-BE49-F238E27FC236}">
                <a16:creationId xmlns:a16="http://schemas.microsoft.com/office/drawing/2014/main" id="{0FD48644-E8FD-4C0B-B727-BA2CD6DB9D73}"/>
              </a:ext>
            </a:extLst>
          </p:cNvPr>
          <p:cNvSpPr txBox="1"/>
          <p:nvPr/>
        </p:nvSpPr>
        <p:spPr>
          <a:xfrm>
            <a:off x="3260035" y="1158592"/>
            <a:ext cx="2623931" cy="169277"/>
          </a:xfrm>
          <a:prstGeom prst="rect">
            <a:avLst/>
          </a:prstGeom>
        </p:spPr>
        <p:txBody>
          <a:bodyPr vert="horz" wrap="square" lIns="0" tIns="0" rIns="0" bIns="0" rtlCol="0">
            <a:spAutoFit/>
          </a:bodyPr>
          <a:lstStyle/>
          <a:p>
            <a:pPr marL="4763" algn="ctr"/>
            <a:r>
              <a:rPr lang="en-US" sz="1100" b="1" dirty="0"/>
              <a:t>% Would at least consider</a:t>
            </a:r>
          </a:p>
        </p:txBody>
      </p:sp>
      <p:graphicFrame>
        <p:nvGraphicFramePr>
          <p:cNvPr id="7" name="Table 6">
            <a:extLst>
              <a:ext uri="{FF2B5EF4-FFF2-40B4-BE49-F238E27FC236}">
                <a16:creationId xmlns:a16="http://schemas.microsoft.com/office/drawing/2014/main" id="{3803687E-FD72-49D2-A305-62E87B859E23}"/>
              </a:ext>
            </a:extLst>
          </p:cNvPr>
          <p:cNvGraphicFramePr>
            <a:graphicFrameLocks noGrp="1"/>
          </p:cNvGraphicFramePr>
          <p:nvPr>
            <p:extLst>
              <p:ext uri="{D42A27DB-BD31-4B8C-83A1-F6EECF244321}">
                <p14:modId xmlns:p14="http://schemas.microsoft.com/office/powerpoint/2010/main" val="898781838"/>
              </p:ext>
            </p:extLst>
          </p:nvPr>
        </p:nvGraphicFramePr>
        <p:xfrm>
          <a:off x="367748" y="1337643"/>
          <a:ext cx="8408504" cy="2747238"/>
        </p:xfrm>
        <a:graphic>
          <a:graphicData uri="http://schemas.openxmlformats.org/drawingml/2006/table">
            <a:tbl>
              <a:tblPr firstRow="1" bandRow="1">
                <a:tableStyleId>{00A15C55-8517-42AA-B614-E9B94910E393}</a:tableStyleId>
              </a:tblPr>
              <a:tblGrid>
                <a:gridCol w="1873164">
                  <a:extLst>
                    <a:ext uri="{9D8B030D-6E8A-4147-A177-3AD203B41FA5}">
                      <a16:colId xmlns:a16="http://schemas.microsoft.com/office/drawing/2014/main" val="849710063"/>
                    </a:ext>
                  </a:extLst>
                </a:gridCol>
                <a:gridCol w="653534">
                  <a:extLst>
                    <a:ext uri="{9D8B030D-6E8A-4147-A177-3AD203B41FA5}">
                      <a16:colId xmlns:a16="http://schemas.microsoft.com/office/drawing/2014/main" val="2833812181"/>
                    </a:ext>
                  </a:extLst>
                </a:gridCol>
                <a:gridCol w="653534">
                  <a:extLst>
                    <a:ext uri="{9D8B030D-6E8A-4147-A177-3AD203B41FA5}">
                      <a16:colId xmlns:a16="http://schemas.microsoft.com/office/drawing/2014/main" val="1228887541"/>
                    </a:ext>
                  </a:extLst>
                </a:gridCol>
                <a:gridCol w="653534">
                  <a:extLst>
                    <a:ext uri="{9D8B030D-6E8A-4147-A177-3AD203B41FA5}">
                      <a16:colId xmlns:a16="http://schemas.microsoft.com/office/drawing/2014/main" val="844393255"/>
                    </a:ext>
                  </a:extLst>
                </a:gridCol>
                <a:gridCol w="653534">
                  <a:extLst>
                    <a:ext uri="{9D8B030D-6E8A-4147-A177-3AD203B41FA5}">
                      <a16:colId xmlns:a16="http://schemas.microsoft.com/office/drawing/2014/main" val="343468090"/>
                    </a:ext>
                  </a:extLst>
                </a:gridCol>
                <a:gridCol w="653534">
                  <a:extLst>
                    <a:ext uri="{9D8B030D-6E8A-4147-A177-3AD203B41FA5}">
                      <a16:colId xmlns:a16="http://schemas.microsoft.com/office/drawing/2014/main" val="1446919925"/>
                    </a:ext>
                  </a:extLst>
                </a:gridCol>
                <a:gridCol w="653534">
                  <a:extLst>
                    <a:ext uri="{9D8B030D-6E8A-4147-A177-3AD203B41FA5}">
                      <a16:colId xmlns:a16="http://schemas.microsoft.com/office/drawing/2014/main" val="1092452878"/>
                    </a:ext>
                  </a:extLst>
                </a:gridCol>
                <a:gridCol w="653534">
                  <a:extLst>
                    <a:ext uri="{9D8B030D-6E8A-4147-A177-3AD203B41FA5}">
                      <a16:colId xmlns:a16="http://schemas.microsoft.com/office/drawing/2014/main" val="1222419727"/>
                    </a:ext>
                  </a:extLst>
                </a:gridCol>
                <a:gridCol w="653534">
                  <a:extLst>
                    <a:ext uri="{9D8B030D-6E8A-4147-A177-3AD203B41FA5}">
                      <a16:colId xmlns:a16="http://schemas.microsoft.com/office/drawing/2014/main" val="2605244121"/>
                    </a:ext>
                  </a:extLst>
                </a:gridCol>
                <a:gridCol w="653534">
                  <a:extLst>
                    <a:ext uri="{9D8B030D-6E8A-4147-A177-3AD203B41FA5}">
                      <a16:colId xmlns:a16="http://schemas.microsoft.com/office/drawing/2014/main" val="124165145"/>
                    </a:ext>
                  </a:extLst>
                </a:gridCol>
                <a:gridCol w="653534">
                  <a:extLst>
                    <a:ext uri="{9D8B030D-6E8A-4147-A177-3AD203B41FA5}">
                      <a16:colId xmlns:a16="http://schemas.microsoft.com/office/drawing/2014/main" val="3618645017"/>
                    </a:ext>
                  </a:extLst>
                </a:gridCol>
              </a:tblGrid>
              <a:tr h="196961">
                <a:tc>
                  <a:txBody>
                    <a:bodyPr/>
                    <a:lstStyle/>
                    <a:p>
                      <a:endParaRPr lang="en-IN" sz="1200" dirty="0"/>
                    </a:p>
                  </a:txBody>
                  <a:tcPr anchor="ctr"/>
                </a:tc>
                <a:tc gridSpan="6">
                  <a:txBody>
                    <a:bodyPr/>
                    <a:lstStyle/>
                    <a:p>
                      <a:pPr algn="ctr"/>
                      <a:r>
                        <a:rPr lang="en-IN" sz="1100" dirty="0">
                          <a:solidFill>
                            <a:schemeClr val="tx1"/>
                          </a:solidFill>
                        </a:rPr>
                        <a:t>REGION</a:t>
                      </a:r>
                      <a:endParaRPr lang="en-IN" sz="1100" dirty="0">
                        <a:solidFill>
                          <a:schemeClr val="tx1"/>
                        </a:solidFill>
                        <a:latin typeface="+mj-lt"/>
                      </a:endParaRPr>
                    </a:p>
                  </a:txBody>
                  <a:tcPr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tc gridSpan="4">
                  <a:txBody>
                    <a:bodyPr/>
                    <a:lstStyle/>
                    <a:p>
                      <a:pPr algn="ctr"/>
                      <a:r>
                        <a:rPr lang="en-IN" sz="1100" dirty="0">
                          <a:solidFill>
                            <a:schemeClr val="tx1"/>
                          </a:solidFill>
                        </a:rPr>
                        <a:t>INCOME</a:t>
                      </a:r>
                      <a:endParaRPr lang="en-IN" sz="1100" dirty="0">
                        <a:solidFill>
                          <a:schemeClr val="tx1"/>
                        </a:solidFill>
                        <a:latin typeface="+mj-lt"/>
                      </a:endParaRPr>
                    </a:p>
                  </a:txBody>
                  <a:tcPr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extLst>
                  <a:ext uri="{0D108BD9-81ED-4DB2-BD59-A6C34878D82A}">
                    <a16:rowId xmlns:a16="http://schemas.microsoft.com/office/drawing/2014/main" val="1551721918"/>
                  </a:ext>
                </a:extLst>
              </a:tr>
              <a:tr h="339318">
                <a:tc>
                  <a:txBody>
                    <a:bodyPr/>
                    <a:lstStyle/>
                    <a:p>
                      <a:endParaRPr lang="en-IN" sz="1000" dirty="0"/>
                    </a:p>
                  </a:txBody>
                  <a:tcPr anchor="ctr"/>
                </a:tc>
                <a:tc>
                  <a:txBody>
                    <a:bodyPr/>
                    <a:lstStyle/>
                    <a:p>
                      <a:pPr algn="ctr" fontAlgn="t"/>
                      <a:r>
                        <a:rPr lang="en-IN" sz="1000" b="1" kern="1200" dirty="0"/>
                        <a:t>BC</a:t>
                      </a:r>
                    </a:p>
                  </a:txBody>
                  <a:tcPr marL="9525" marR="9525" marT="9525" marB="0" anchor="ctr"/>
                </a:tc>
                <a:tc>
                  <a:txBody>
                    <a:bodyPr/>
                    <a:lstStyle/>
                    <a:p>
                      <a:pPr algn="ctr" fontAlgn="t"/>
                      <a:r>
                        <a:rPr lang="en-IN" sz="1000" b="1" kern="1200" dirty="0"/>
                        <a:t>AB</a:t>
                      </a:r>
                    </a:p>
                  </a:txBody>
                  <a:tcPr marL="9525" marR="9525" marT="9525" marB="0" anchor="ctr"/>
                </a:tc>
                <a:tc>
                  <a:txBody>
                    <a:bodyPr/>
                    <a:lstStyle/>
                    <a:p>
                      <a:pPr algn="ctr" fontAlgn="t"/>
                      <a:r>
                        <a:rPr lang="en-IN" sz="1000" b="1" kern="1200" dirty="0"/>
                        <a:t>SK/MB</a:t>
                      </a:r>
                    </a:p>
                  </a:txBody>
                  <a:tcPr marL="9525" marR="9525" marT="9525" marB="0" anchor="ctr"/>
                </a:tc>
                <a:tc>
                  <a:txBody>
                    <a:bodyPr/>
                    <a:lstStyle/>
                    <a:p>
                      <a:pPr algn="ctr" fontAlgn="t"/>
                      <a:r>
                        <a:rPr lang="en-IN" sz="1000" b="1" kern="1200" dirty="0"/>
                        <a:t>Ontario</a:t>
                      </a:r>
                    </a:p>
                  </a:txBody>
                  <a:tcPr marL="9525" marR="9525" marT="9525" marB="0" anchor="ctr"/>
                </a:tc>
                <a:tc>
                  <a:txBody>
                    <a:bodyPr/>
                    <a:lstStyle/>
                    <a:p>
                      <a:pPr algn="ctr" fontAlgn="t"/>
                      <a:r>
                        <a:rPr lang="en-IN" sz="1000" b="1" kern="1200" dirty="0"/>
                        <a:t>Quebec </a:t>
                      </a:r>
                    </a:p>
                  </a:txBody>
                  <a:tcPr marL="9525" marR="9525" marT="9525" marB="0" anchor="ctr"/>
                </a:tc>
                <a:tc>
                  <a:txBody>
                    <a:bodyPr/>
                    <a:lstStyle/>
                    <a:p>
                      <a:pPr algn="ctr" fontAlgn="t"/>
                      <a:r>
                        <a:rPr lang="en-IN" sz="1000" b="1" kern="1200" dirty="0"/>
                        <a:t>Atlantic</a:t>
                      </a:r>
                    </a:p>
                  </a:txBody>
                  <a:tcPr marL="9525" marR="9525" marT="9525" marB="0" anchor="ctr"/>
                </a:tc>
                <a:tc>
                  <a:txBody>
                    <a:bodyPr/>
                    <a:lstStyle/>
                    <a:p>
                      <a:pPr algn="ctr" fontAlgn="t"/>
                      <a:r>
                        <a:rPr lang="en-IN" sz="1000" b="1" kern="1200" dirty="0"/>
                        <a:t>&lt;$40K</a:t>
                      </a:r>
                    </a:p>
                  </a:txBody>
                  <a:tcPr marL="9525" marR="9525" marT="9525" marB="0" anchor="ctr"/>
                </a:tc>
                <a:tc>
                  <a:txBody>
                    <a:bodyPr/>
                    <a:lstStyle/>
                    <a:p>
                      <a:pPr algn="ctr" fontAlgn="t"/>
                      <a:r>
                        <a:rPr lang="en-IN" sz="1000" b="1" kern="1200" dirty="0"/>
                        <a:t>$40K - &lt;$60K</a:t>
                      </a:r>
                    </a:p>
                  </a:txBody>
                  <a:tcPr marL="9525" marR="9525" marT="9525" marB="0" anchor="ctr"/>
                </a:tc>
                <a:tc>
                  <a:txBody>
                    <a:bodyPr/>
                    <a:lstStyle/>
                    <a:p>
                      <a:pPr algn="ctr" fontAlgn="t"/>
                      <a:r>
                        <a:rPr lang="en-IN" sz="1000" b="1" kern="1200" dirty="0"/>
                        <a:t>$60K - &lt;$100K</a:t>
                      </a:r>
                    </a:p>
                  </a:txBody>
                  <a:tcPr marL="9525" marR="9525" marT="9525" marB="0" anchor="ctr"/>
                </a:tc>
                <a:tc>
                  <a:txBody>
                    <a:bodyPr/>
                    <a:lstStyle/>
                    <a:p>
                      <a:pPr algn="ctr" fontAlgn="t"/>
                      <a:r>
                        <a:rPr lang="en-IN" sz="1000" b="1" kern="1200" dirty="0"/>
                        <a:t>$100K+</a:t>
                      </a:r>
                    </a:p>
                  </a:txBody>
                  <a:tcPr marL="9525" marR="9525" marT="9525" marB="0" anchor="ctr"/>
                </a:tc>
                <a:extLst>
                  <a:ext uri="{0D108BD9-81ED-4DB2-BD59-A6C34878D82A}">
                    <a16:rowId xmlns:a16="http://schemas.microsoft.com/office/drawing/2014/main" val="260614317"/>
                  </a:ext>
                </a:extLst>
              </a:tr>
              <a:tr h="339318">
                <a:tc>
                  <a:txBody>
                    <a:bodyPr/>
                    <a:lstStyle/>
                    <a:p>
                      <a:pPr algn="l"/>
                      <a:r>
                        <a:rPr lang="en-US" sz="1100" u="none" strike="noStrike" kern="1200" dirty="0">
                          <a:effectLst/>
                        </a:rPr>
                        <a:t>A full time job in a city in your province </a:t>
                      </a:r>
                      <a:endParaRPr lang="en-IN" sz="1100" b="0" i="0" u="none" strike="noStrike" kern="1200" dirty="0">
                        <a:solidFill>
                          <a:srgbClr val="6E6E71"/>
                        </a:solidFill>
                        <a:effectLst/>
                        <a:latin typeface="Calibri" panose="020F0502020204030204" pitchFamily="34" charset="0"/>
                        <a:ea typeface="+mn-ea"/>
                        <a:cs typeface="+mn-cs"/>
                      </a:endParaRPr>
                    </a:p>
                  </a:txBody>
                  <a:tcPr anchor="ctr"/>
                </a:tc>
                <a:tc>
                  <a:txBody>
                    <a:bodyPr/>
                    <a:lstStyle/>
                    <a:p>
                      <a:pPr algn="ctr" rtl="0" fontAlgn="ctr"/>
                      <a:r>
                        <a:rPr lang="en-IN" sz="1100" u="none" strike="noStrike" dirty="0">
                          <a:effectLst/>
                        </a:rPr>
                        <a:t>66%</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rtl="0" fontAlgn="ctr"/>
                      <a:r>
                        <a:rPr lang="en-IN" sz="1100" u="none" strike="noStrike">
                          <a:effectLst/>
                        </a:rPr>
                        <a:t>70%</a:t>
                      </a:r>
                      <a:endParaRPr lang="en-IN" sz="1100" b="0" i="0" u="none" strike="noStrike">
                        <a:solidFill>
                          <a:srgbClr val="222223"/>
                        </a:solidFill>
                        <a:effectLst/>
                        <a:latin typeface="Calibri" panose="020F0502020204030204" pitchFamily="34" charset="0"/>
                      </a:endParaRPr>
                    </a:p>
                  </a:txBody>
                  <a:tcPr marL="9525" marR="9525" marT="9525" marB="0" anchor="ctr"/>
                </a:tc>
                <a:tc>
                  <a:txBody>
                    <a:bodyPr/>
                    <a:lstStyle/>
                    <a:p>
                      <a:pPr algn="ctr" rtl="0" fontAlgn="ctr"/>
                      <a:r>
                        <a:rPr lang="en-IN" sz="1100" u="none" strike="noStrike" dirty="0">
                          <a:effectLst/>
                        </a:rPr>
                        <a:t>67%</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rtl="0" fontAlgn="ctr"/>
                      <a:r>
                        <a:rPr lang="en-IN" sz="1100" u="none" strike="noStrike" dirty="0">
                          <a:effectLst/>
                        </a:rPr>
                        <a:t>67%</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rtl="0" fontAlgn="ctr"/>
                      <a:r>
                        <a:rPr lang="en-IN" sz="1100" u="none" strike="noStrike" dirty="0">
                          <a:effectLst/>
                        </a:rPr>
                        <a:t>68%</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rtl="0" fontAlgn="ctr"/>
                      <a:r>
                        <a:rPr lang="en-IN" sz="1100" u="none" strike="noStrike">
                          <a:effectLst/>
                        </a:rPr>
                        <a:t>60%</a:t>
                      </a:r>
                      <a:endParaRPr lang="en-IN" sz="1100" b="0" i="0" u="none" strike="noStrike">
                        <a:solidFill>
                          <a:srgbClr val="222223"/>
                        </a:solidFill>
                        <a:effectLst/>
                        <a:latin typeface="Calibri" panose="020F0502020204030204" pitchFamily="34" charset="0"/>
                      </a:endParaRPr>
                    </a:p>
                  </a:txBody>
                  <a:tcPr marL="9525" marR="9525" marT="9525" marB="0" anchor="ctr"/>
                </a:tc>
                <a:tc>
                  <a:txBody>
                    <a:bodyPr/>
                    <a:lstStyle/>
                    <a:p>
                      <a:pPr algn="ctr" rtl="0" fontAlgn="ctr"/>
                      <a:r>
                        <a:rPr lang="en-IN" sz="1100" u="none" strike="noStrike" dirty="0">
                          <a:effectLst/>
                        </a:rPr>
                        <a:t>74%</a:t>
                      </a:r>
                      <a:r>
                        <a:rPr lang="en-IN" sz="1100" u="none" strike="noStrike" baseline="-25000" dirty="0">
                          <a:effectLst/>
                        </a:rPr>
                        <a:t> </a:t>
                      </a:r>
                      <a:endParaRPr lang="en-IN" sz="1100" b="0" i="0" u="none" strike="noStrike" baseline="-25000" dirty="0">
                        <a:solidFill>
                          <a:srgbClr val="222223"/>
                        </a:solidFill>
                        <a:effectLst/>
                        <a:latin typeface="Calibri" panose="020F0502020204030204" pitchFamily="34" charset="0"/>
                      </a:endParaRPr>
                    </a:p>
                  </a:txBody>
                  <a:tcPr marL="9525" marR="9525" marT="9525" marB="0" anchor="ctr">
                    <a:solidFill>
                      <a:srgbClr val="92D050"/>
                    </a:solidFill>
                  </a:tcPr>
                </a:tc>
                <a:tc>
                  <a:txBody>
                    <a:bodyPr/>
                    <a:lstStyle/>
                    <a:p>
                      <a:pPr algn="ctr" rtl="0" fontAlgn="ctr"/>
                      <a:r>
                        <a:rPr lang="en-IN" sz="1100" u="none" strike="noStrike" dirty="0">
                          <a:effectLst/>
                        </a:rPr>
                        <a:t>73% </a:t>
                      </a:r>
                      <a:endParaRPr lang="en-IN" sz="1100" b="0" i="0" u="none" strike="noStrike" baseline="-25000" dirty="0">
                        <a:solidFill>
                          <a:srgbClr val="222223"/>
                        </a:solidFill>
                        <a:effectLst/>
                        <a:latin typeface="Calibri" panose="020F0502020204030204" pitchFamily="34" charset="0"/>
                      </a:endParaRPr>
                    </a:p>
                  </a:txBody>
                  <a:tcPr marL="9525" marR="9525" marT="9525" marB="0" anchor="ctr">
                    <a:solidFill>
                      <a:srgbClr val="92D050"/>
                    </a:solidFill>
                  </a:tcPr>
                </a:tc>
                <a:tc>
                  <a:txBody>
                    <a:bodyPr/>
                    <a:lstStyle/>
                    <a:p>
                      <a:pPr algn="ctr" rtl="0" fontAlgn="ctr"/>
                      <a:r>
                        <a:rPr lang="en-IN" sz="1100" u="none" strike="noStrike" dirty="0">
                          <a:effectLst/>
                        </a:rPr>
                        <a:t>70%</a:t>
                      </a:r>
                      <a:r>
                        <a:rPr lang="en-IN" sz="1100" u="none" strike="noStrike" baseline="-25000" dirty="0">
                          <a:effectLst/>
                        </a:rPr>
                        <a:t> </a:t>
                      </a:r>
                      <a:endParaRPr lang="en-IN" sz="1100" b="0" i="0" u="none" strike="noStrike" baseline="-25000" dirty="0">
                        <a:solidFill>
                          <a:srgbClr val="222223"/>
                        </a:solidFill>
                        <a:effectLst/>
                        <a:latin typeface="Calibri" panose="020F0502020204030204" pitchFamily="34" charset="0"/>
                      </a:endParaRPr>
                    </a:p>
                  </a:txBody>
                  <a:tcPr marL="9525" marR="9525" marT="9525" marB="0" anchor="ctr">
                    <a:solidFill>
                      <a:srgbClr val="92D050"/>
                    </a:solidFill>
                  </a:tcPr>
                </a:tc>
                <a:tc>
                  <a:txBody>
                    <a:bodyPr/>
                    <a:lstStyle/>
                    <a:p>
                      <a:pPr algn="ctr" rtl="0" fontAlgn="ctr"/>
                      <a:r>
                        <a:rPr lang="en-IN" sz="1100" u="none" strike="noStrike" dirty="0">
                          <a:effectLst/>
                        </a:rPr>
                        <a:t>56%</a:t>
                      </a:r>
                      <a:endParaRPr lang="en-IN" sz="1100" b="0" i="0" u="none" strike="noStrike" dirty="0">
                        <a:solidFill>
                          <a:srgbClr val="222223"/>
                        </a:solidFill>
                        <a:effectLst/>
                        <a:latin typeface="Calibri" panose="020F0502020204030204" pitchFamily="34" charset="0"/>
                      </a:endParaRPr>
                    </a:p>
                  </a:txBody>
                  <a:tcPr marL="9525" marR="9525" marT="9525" marB="0" anchor="ctr">
                    <a:solidFill>
                      <a:srgbClr val="FF9999"/>
                    </a:solidFill>
                  </a:tcPr>
                </a:tc>
                <a:extLst>
                  <a:ext uri="{0D108BD9-81ED-4DB2-BD59-A6C34878D82A}">
                    <a16:rowId xmlns:a16="http://schemas.microsoft.com/office/drawing/2014/main" val="3024385886"/>
                  </a:ext>
                </a:extLst>
              </a:tr>
              <a:tr h="339318">
                <a:tc>
                  <a:txBody>
                    <a:bodyPr/>
                    <a:lstStyle/>
                    <a:p>
                      <a:pPr algn="l"/>
                      <a:r>
                        <a:rPr lang="en-US" sz="1100" u="none" strike="noStrike" kern="1200" dirty="0">
                          <a:effectLst/>
                        </a:rPr>
                        <a:t>A full time job in a city in another province </a:t>
                      </a:r>
                      <a:endParaRPr lang="en-IN" sz="1100" b="0" i="0" u="none" strike="noStrike" kern="1200" dirty="0">
                        <a:solidFill>
                          <a:srgbClr val="6E6E71"/>
                        </a:solidFill>
                        <a:effectLst/>
                        <a:latin typeface="Calibri" panose="020F0502020204030204" pitchFamily="34" charset="0"/>
                        <a:ea typeface="+mn-ea"/>
                        <a:cs typeface="+mn-cs"/>
                      </a:endParaRPr>
                    </a:p>
                  </a:txBody>
                  <a:tcPr anchor="ctr"/>
                </a:tc>
                <a:tc>
                  <a:txBody>
                    <a:bodyPr/>
                    <a:lstStyle/>
                    <a:p>
                      <a:pPr algn="ctr" rtl="0" fontAlgn="ctr"/>
                      <a:r>
                        <a:rPr lang="en-IN" sz="1100" u="none" strike="noStrike" dirty="0">
                          <a:effectLst/>
                        </a:rPr>
                        <a:t>56%</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rtl="0" fontAlgn="ctr"/>
                      <a:r>
                        <a:rPr lang="en-IN" sz="1100" u="none" strike="noStrike" dirty="0">
                          <a:effectLst/>
                        </a:rPr>
                        <a:t>67% </a:t>
                      </a:r>
                      <a:endParaRPr lang="en-IN" sz="1100" b="0" i="0" u="none" strike="noStrike" baseline="-25000" dirty="0">
                        <a:solidFill>
                          <a:srgbClr val="222223"/>
                        </a:solidFill>
                        <a:effectLst/>
                        <a:latin typeface="Calibri" panose="020F0502020204030204" pitchFamily="34" charset="0"/>
                      </a:endParaRPr>
                    </a:p>
                  </a:txBody>
                  <a:tcPr marL="9525" marR="9525" marT="9525" marB="0" anchor="ctr">
                    <a:solidFill>
                      <a:srgbClr val="92D050"/>
                    </a:solidFill>
                  </a:tcPr>
                </a:tc>
                <a:tc>
                  <a:txBody>
                    <a:bodyPr/>
                    <a:lstStyle/>
                    <a:p>
                      <a:pPr algn="ctr" rtl="0" fontAlgn="ctr"/>
                      <a:r>
                        <a:rPr lang="en-IN" sz="1100" u="none" strike="noStrike" dirty="0">
                          <a:effectLst/>
                        </a:rPr>
                        <a:t>60%</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rtl="0" fontAlgn="ctr"/>
                      <a:r>
                        <a:rPr lang="en-IN" sz="1100" u="none" strike="noStrike" dirty="0">
                          <a:effectLst/>
                        </a:rPr>
                        <a:t>60%</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rtl="0" fontAlgn="ctr"/>
                      <a:r>
                        <a:rPr lang="en-IN" sz="1100" u="none" strike="noStrike" dirty="0">
                          <a:effectLst/>
                        </a:rPr>
                        <a:t>54%</a:t>
                      </a:r>
                      <a:endParaRPr lang="en-IN" sz="1100" b="0" i="0" u="none" strike="noStrike" dirty="0">
                        <a:solidFill>
                          <a:srgbClr val="222223"/>
                        </a:solidFill>
                        <a:effectLst/>
                        <a:latin typeface="Calibri" panose="020F0502020204030204" pitchFamily="34" charset="0"/>
                      </a:endParaRPr>
                    </a:p>
                  </a:txBody>
                  <a:tcPr marL="9525" marR="9525" marT="9525" marB="0" anchor="ctr">
                    <a:solidFill>
                      <a:srgbClr val="FF9999"/>
                    </a:solidFill>
                  </a:tcPr>
                </a:tc>
                <a:tc>
                  <a:txBody>
                    <a:bodyPr/>
                    <a:lstStyle/>
                    <a:p>
                      <a:pPr algn="ctr" rtl="0" fontAlgn="ctr"/>
                      <a:r>
                        <a:rPr lang="en-IN" sz="1100" u="none" strike="noStrike" dirty="0">
                          <a:effectLst/>
                        </a:rPr>
                        <a:t>59%</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rtl="0" fontAlgn="ctr"/>
                      <a:r>
                        <a:rPr lang="en-IN" sz="1100" u="none" strike="noStrike" dirty="0">
                          <a:effectLst/>
                        </a:rPr>
                        <a:t>62%</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rtl="0" fontAlgn="ctr"/>
                      <a:r>
                        <a:rPr lang="en-IN" sz="1100" u="none" strike="noStrike" dirty="0">
                          <a:effectLst/>
                        </a:rPr>
                        <a:t>68% </a:t>
                      </a:r>
                      <a:endParaRPr lang="en-IN" sz="1100" b="0" i="0" u="none" strike="noStrike" baseline="-25000" dirty="0">
                        <a:solidFill>
                          <a:srgbClr val="222223"/>
                        </a:solidFill>
                        <a:effectLst/>
                        <a:latin typeface="Calibri" panose="020F0502020204030204" pitchFamily="34" charset="0"/>
                      </a:endParaRPr>
                    </a:p>
                  </a:txBody>
                  <a:tcPr marL="9525" marR="9525" marT="9525" marB="0" anchor="ctr">
                    <a:solidFill>
                      <a:srgbClr val="92D050"/>
                    </a:solidFill>
                  </a:tcPr>
                </a:tc>
                <a:tc>
                  <a:txBody>
                    <a:bodyPr/>
                    <a:lstStyle/>
                    <a:p>
                      <a:pPr algn="ctr" rtl="0" fontAlgn="ctr"/>
                      <a:r>
                        <a:rPr lang="en-IN" sz="1100" u="none" strike="noStrike">
                          <a:effectLst/>
                        </a:rPr>
                        <a:t>59%</a:t>
                      </a:r>
                      <a:endParaRPr lang="en-IN" sz="1100" b="0" i="0" u="none" strike="noStrike">
                        <a:solidFill>
                          <a:srgbClr val="222223"/>
                        </a:solidFill>
                        <a:effectLst/>
                        <a:latin typeface="Calibri" panose="020F0502020204030204" pitchFamily="34" charset="0"/>
                      </a:endParaRPr>
                    </a:p>
                  </a:txBody>
                  <a:tcPr marL="9525" marR="9525" marT="9525" marB="0" anchor="ctr"/>
                </a:tc>
                <a:tc>
                  <a:txBody>
                    <a:bodyPr/>
                    <a:lstStyle/>
                    <a:p>
                      <a:pPr algn="ctr" rtl="0" fontAlgn="ctr"/>
                      <a:r>
                        <a:rPr lang="en-IN" sz="1100" u="none" strike="noStrike" dirty="0">
                          <a:effectLst/>
                        </a:rPr>
                        <a:t>53%</a:t>
                      </a:r>
                      <a:endParaRPr lang="en-IN" sz="1100" b="0" i="0" u="none" strike="noStrike" dirty="0">
                        <a:solidFill>
                          <a:srgbClr val="222223"/>
                        </a:solidFill>
                        <a:effectLst/>
                        <a:latin typeface="Calibri" panose="020F0502020204030204" pitchFamily="34" charset="0"/>
                      </a:endParaRPr>
                    </a:p>
                  </a:txBody>
                  <a:tcPr marL="9525" marR="9525" marT="9525" marB="0" anchor="ctr">
                    <a:solidFill>
                      <a:srgbClr val="FF9999"/>
                    </a:solidFill>
                  </a:tcPr>
                </a:tc>
                <a:extLst>
                  <a:ext uri="{0D108BD9-81ED-4DB2-BD59-A6C34878D82A}">
                    <a16:rowId xmlns:a16="http://schemas.microsoft.com/office/drawing/2014/main" val="39708457"/>
                  </a:ext>
                </a:extLst>
              </a:tr>
              <a:tr h="339318">
                <a:tc>
                  <a:txBody>
                    <a:bodyPr/>
                    <a:lstStyle/>
                    <a:p>
                      <a:pPr algn="l"/>
                      <a:r>
                        <a:rPr lang="en-US" sz="1100" u="none" strike="noStrike" kern="1200" dirty="0">
                          <a:effectLst/>
                        </a:rPr>
                        <a:t>A short-term job for 6 months or less </a:t>
                      </a:r>
                      <a:endParaRPr lang="en-IN" sz="1100" b="0" i="0" u="none" strike="noStrike" kern="1200" dirty="0">
                        <a:solidFill>
                          <a:srgbClr val="6E6E71"/>
                        </a:solidFill>
                        <a:effectLst/>
                        <a:latin typeface="Calibri" panose="020F0502020204030204" pitchFamily="34" charset="0"/>
                        <a:ea typeface="+mn-ea"/>
                        <a:cs typeface="+mn-cs"/>
                      </a:endParaRPr>
                    </a:p>
                  </a:txBody>
                  <a:tcPr anchor="ctr"/>
                </a:tc>
                <a:tc>
                  <a:txBody>
                    <a:bodyPr/>
                    <a:lstStyle/>
                    <a:p>
                      <a:pPr algn="ctr" rtl="0" fontAlgn="ctr"/>
                      <a:r>
                        <a:rPr lang="en-IN" sz="1100" u="none" strike="noStrike" dirty="0">
                          <a:effectLst/>
                        </a:rPr>
                        <a:t>67% </a:t>
                      </a:r>
                      <a:endParaRPr lang="en-IN" sz="1100" b="0" i="0" u="none" strike="noStrike" baseline="-25000" dirty="0">
                        <a:solidFill>
                          <a:srgbClr val="222223"/>
                        </a:solidFill>
                        <a:effectLst/>
                        <a:latin typeface="Calibri" panose="020F0502020204030204" pitchFamily="34" charset="0"/>
                      </a:endParaRPr>
                    </a:p>
                  </a:txBody>
                  <a:tcPr marL="9525" marR="9525" marT="9525" marB="0" anchor="ctr">
                    <a:solidFill>
                      <a:srgbClr val="92D050"/>
                    </a:solidFill>
                  </a:tcPr>
                </a:tc>
                <a:tc>
                  <a:txBody>
                    <a:bodyPr/>
                    <a:lstStyle/>
                    <a:p>
                      <a:pPr algn="ctr" rtl="0" fontAlgn="ctr"/>
                      <a:r>
                        <a:rPr lang="en-IN" sz="1100" u="none" strike="noStrike">
                          <a:effectLst/>
                        </a:rPr>
                        <a:t>61%</a:t>
                      </a:r>
                      <a:endParaRPr lang="en-IN" sz="1100" b="0" i="0" u="none" strike="noStrike">
                        <a:solidFill>
                          <a:srgbClr val="222223"/>
                        </a:solidFill>
                        <a:effectLst/>
                        <a:latin typeface="Calibri" panose="020F0502020204030204" pitchFamily="34" charset="0"/>
                      </a:endParaRPr>
                    </a:p>
                  </a:txBody>
                  <a:tcPr marL="9525" marR="9525" marT="9525" marB="0" anchor="ctr"/>
                </a:tc>
                <a:tc>
                  <a:txBody>
                    <a:bodyPr/>
                    <a:lstStyle/>
                    <a:p>
                      <a:pPr algn="ctr" rtl="0" fontAlgn="ctr"/>
                      <a:r>
                        <a:rPr lang="en-IN" sz="1100" u="none" strike="noStrike" dirty="0">
                          <a:effectLst/>
                        </a:rPr>
                        <a:t>63%</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rtl="0" fontAlgn="ctr"/>
                      <a:r>
                        <a:rPr lang="en-IN" sz="1100" u="none" strike="noStrike" dirty="0">
                          <a:effectLst/>
                        </a:rPr>
                        <a:t>56%</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rtl="0" fontAlgn="ctr"/>
                      <a:r>
                        <a:rPr lang="en-IN" sz="1100" u="none" strike="noStrike" dirty="0">
                          <a:effectLst/>
                        </a:rPr>
                        <a:t>49%</a:t>
                      </a:r>
                      <a:endParaRPr lang="en-IN" sz="1100" b="0" i="0" u="none" strike="noStrike" dirty="0">
                        <a:solidFill>
                          <a:srgbClr val="222223"/>
                        </a:solidFill>
                        <a:effectLst/>
                        <a:latin typeface="Calibri" panose="020F0502020204030204" pitchFamily="34" charset="0"/>
                      </a:endParaRPr>
                    </a:p>
                  </a:txBody>
                  <a:tcPr marL="9525" marR="9525" marT="9525" marB="0" anchor="ctr">
                    <a:solidFill>
                      <a:srgbClr val="FF9999"/>
                    </a:solidFill>
                  </a:tcPr>
                </a:tc>
                <a:tc>
                  <a:txBody>
                    <a:bodyPr/>
                    <a:lstStyle/>
                    <a:p>
                      <a:pPr algn="ctr" rtl="0" fontAlgn="ctr"/>
                      <a:r>
                        <a:rPr lang="en-IN" sz="1100" u="none" strike="noStrike" dirty="0">
                          <a:effectLst/>
                        </a:rPr>
                        <a:t>62%</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rtl="0" fontAlgn="ctr"/>
                      <a:r>
                        <a:rPr lang="en-IN" sz="1100" u="none" strike="noStrike" dirty="0">
                          <a:effectLst/>
                        </a:rPr>
                        <a:t>56%</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rtl="0" fontAlgn="ctr"/>
                      <a:r>
                        <a:rPr lang="en-IN" sz="1100" u="none" strike="noStrike" dirty="0">
                          <a:effectLst/>
                        </a:rPr>
                        <a:t>62%</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rtl="0" fontAlgn="ctr"/>
                      <a:r>
                        <a:rPr lang="en-IN" sz="1100" u="none" strike="noStrike" dirty="0">
                          <a:effectLst/>
                        </a:rPr>
                        <a:t>57%</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rtl="0" fontAlgn="ctr"/>
                      <a:r>
                        <a:rPr lang="en-IN" sz="1100" u="none" strike="noStrike" dirty="0">
                          <a:effectLst/>
                        </a:rPr>
                        <a:t>57%</a:t>
                      </a:r>
                      <a:endParaRPr lang="en-IN" sz="1100" b="0" i="0" u="none" strike="noStrike" dirty="0">
                        <a:solidFill>
                          <a:srgbClr val="222223"/>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34898349"/>
                  </a:ext>
                </a:extLst>
              </a:tr>
              <a:tr h="339318">
                <a:tc>
                  <a:txBody>
                    <a:bodyPr/>
                    <a:lstStyle/>
                    <a:p>
                      <a:pPr algn="l"/>
                      <a:r>
                        <a:rPr lang="en-US" sz="1100" u="none" strike="noStrike" kern="1200" dirty="0">
                          <a:effectLst/>
                        </a:rPr>
                        <a:t>A full time contract job for 6 months or less </a:t>
                      </a:r>
                      <a:endParaRPr lang="en-IN" sz="1100" b="0" i="0" u="none" strike="noStrike" kern="1200" dirty="0">
                        <a:solidFill>
                          <a:srgbClr val="6E6E71"/>
                        </a:solidFill>
                        <a:effectLst/>
                        <a:latin typeface="Calibri" panose="020F0502020204030204" pitchFamily="34" charset="0"/>
                        <a:ea typeface="+mn-ea"/>
                        <a:cs typeface="+mn-cs"/>
                      </a:endParaRPr>
                    </a:p>
                  </a:txBody>
                  <a:tcPr anchor="ctr"/>
                </a:tc>
                <a:tc>
                  <a:txBody>
                    <a:bodyPr/>
                    <a:lstStyle/>
                    <a:p>
                      <a:pPr algn="ctr" rtl="0" fontAlgn="ctr"/>
                      <a:r>
                        <a:rPr lang="en-IN" sz="1100" u="none" strike="noStrike" dirty="0">
                          <a:effectLst/>
                        </a:rPr>
                        <a:t>61% </a:t>
                      </a:r>
                      <a:endParaRPr lang="en-IN" sz="1100" b="0" i="0" u="none" strike="noStrike" baseline="-25000" dirty="0">
                        <a:solidFill>
                          <a:srgbClr val="222223"/>
                        </a:solidFill>
                        <a:effectLst/>
                        <a:latin typeface="Calibri" panose="020F0502020204030204" pitchFamily="34" charset="0"/>
                      </a:endParaRPr>
                    </a:p>
                  </a:txBody>
                  <a:tcPr marL="9525" marR="9525" marT="9525" marB="0" anchor="ctr">
                    <a:solidFill>
                      <a:srgbClr val="92D050"/>
                    </a:solidFill>
                  </a:tcPr>
                </a:tc>
                <a:tc>
                  <a:txBody>
                    <a:bodyPr/>
                    <a:lstStyle/>
                    <a:p>
                      <a:pPr algn="ctr" rtl="0" fontAlgn="ctr"/>
                      <a:r>
                        <a:rPr lang="en-IN" sz="1100" u="none" strike="noStrike">
                          <a:effectLst/>
                        </a:rPr>
                        <a:t>50%</a:t>
                      </a:r>
                      <a:endParaRPr lang="en-IN" sz="1100" b="0" i="0" u="none" strike="noStrike">
                        <a:solidFill>
                          <a:srgbClr val="222223"/>
                        </a:solidFill>
                        <a:effectLst/>
                        <a:latin typeface="Calibri" panose="020F0502020204030204" pitchFamily="34" charset="0"/>
                      </a:endParaRPr>
                    </a:p>
                  </a:txBody>
                  <a:tcPr marL="9525" marR="9525" marT="9525" marB="0" anchor="ctr"/>
                </a:tc>
                <a:tc>
                  <a:txBody>
                    <a:bodyPr/>
                    <a:lstStyle/>
                    <a:p>
                      <a:pPr algn="ctr" rtl="0" fontAlgn="ctr"/>
                      <a:r>
                        <a:rPr lang="en-IN" sz="1100" u="none" strike="noStrike" dirty="0">
                          <a:effectLst/>
                        </a:rPr>
                        <a:t>58%</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rtl="0" fontAlgn="ctr"/>
                      <a:r>
                        <a:rPr lang="en-IN" sz="1100" u="none" strike="noStrike" dirty="0">
                          <a:effectLst/>
                        </a:rPr>
                        <a:t>48%</a:t>
                      </a:r>
                      <a:endParaRPr lang="en-IN" sz="1100" b="0" i="0" u="none" strike="noStrike" dirty="0">
                        <a:solidFill>
                          <a:srgbClr val="222223"/>
                        </a:solidFill>
                        <a:effectLst/>
                        <a:latin typeface="Calibri" panose="020F0502020204030204" pitchFamily="34" charset="0"/>
                      </a:endParaRPr>
                    </a:p>
                  </a:txBody>
                  <a:tcPr marL="9525" marR="9525" marT="9525" marB="0" anchor="ctr">
                    <a:solidFill>
                      <a:srgbClr val="FF9999"/>
                    </a:solidFill>
                  </a:tcPr>
                </a:tc>
                <a:tc>
                  <a:txBody>
                    <a:bodyPr/>
                    <a:lstStyle/>
                    <a:p>
                      <a:pPr algn="ctr" rtl="0" fontAlgn="ctr"/>
                      <a:r>
                        <a:rPr lang="en-IN" sz="1100" u="none" strike="noStrike" dirty="0">
                          <a:effectLst/>
                        </a:rPr>
                        <a:t>53%</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rtl="0" fontAlgn="ctr"/>
                      <a:r>
                        <a:rPr lang="en-IN" sz="1100" u="none" strike="noStrike">
                          <a:effectLst/>
                        </a:rPr>
                        <a:t>50%</a:t>
                      </a:r>
                      <a:endParaRPr lang="en-IN" sz="1100" b="0" i="0" u="none" strike="noStrike">
                        <a:solidFill>
                          <a:srgbClr val="222223"/>
                        </a:solidFill>
                        <a:effectLst/>
                        <a:latin typeface="Calibri" panose="020F0502020204030204" pitchFamily="34" charset="0"/>
                      </a:endParaRPr>
                    </a:p>
                  </a:txBody>
                  <a:tcPr marL="9525" marR="9525" marT="9525" marB="0" anchor="ctr"/>
                </a:tc>
                <a:tc>
                  <a:txBody>
                    <a:bodyPr/>
                    <a:lstStyle/>
                    <a:p>
                      <a:pPr algn="ctr" rtl="0" fontAlgn="ctr"/>
                      <a:r>
                        <a:rPr lang="en-IN" sz="1100" u="none" strike="noStrike">
                          <a:effectLst/>
                        </a:rPr>
                        <a:t>59%</a:t>
                      </a:r>
                      <a:endParaRPr lang="en-IN" sz="1100" b="0" i="0" u="none" strike="noStrike">
                        <a:solidFill>
                          <a:srgbClr val="222223"/>
                        </a:solidFill>
                        <a:effectLst/>
                        <a:latin typeface="Calibri" panose="020F0502020204030204" pitchFamily="34" charset="0"/>
                      </a:endParaRPr>
                    </a:p>
                  </a:txBody>
                  <a:tcPr marL="9525" marR="9525" marT="9525" marB="0" anchor="ctr"/>
                </a:tc>
                <a:tc>
                  <a:txBody>
                    <a:bodyPr/>
                    <a:lstStyle/>
                    <a:p>
                      <a:pPr algn="ctr" rtl="0" fontAlgn="ctr"/>
                      <a:r>
                        <a:rPr lang="en-IN" sz="1100" u="none" strike="noStrike" dirty="0">
                          <a:effectLst/>
                        </a:rPr>
                        <a:t>55%</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rtl="0" fontAlgn="ctr"/>
                      <a:r>
                        <a:rPr lang="en-IN" sz="1100" u="none" strike="noStrike" dirty="0">
                          <a:effectLst/>
                        </a:rPr>
                        <a:t>53%</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rtl="0" fontAlgn="ctr"/>
                      <a:r>
                        <a:rPr lang="en-IN" sz="1100" u="none" strike="noStrike" dirty="0">
                          <a:effectLst/>
                        </a:rPr>
                        <a:t>48%</a:t>
                      </a:r>
                      <a:endParaRPr lang="en-IN" sz="1100" b="0" i="0" u="none" strike="noStrike" dirty="0">
                        <a:solidFill>
                          <a:srgbClr val="222223"/>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37650777"/>
                  </a:ext>
                </a:extLst>
              </a:tr>
              <a:tr h="339318">
                <a:tc>
                  <a:txBody>
                    <a:bodyPr/>
                    <a:lstStyle/>
                    <a:p>
                      <a:pPr algn="l"/>
                      <a:r>
                        <a:rPr lang="en-US" sz="1100" u="none" strike="noStrike" kern="1200" dirty="0">
                          <a:effectLst/>
                        </a:rPr>
                        <a:t>A full time contract job for 6 months or less </a:t>
                      </a:r>
                      <a:endParaRPr lang="en-IN" sz="1100" b="0" i="0" u="none" strike="noStrike" kern="1200" dirty="0">
                        <a:solidFill>
                          <a:srgbClr val="6E6E71"/>
                        </a:solidFill>
                        <a:effectLst/>
                        <a:latin typeface="Calibri" panose="020F0502020204030204" pitchFamily="34" charset="0"/>
                        <a:ea typeface="+mn-ea"/>
                        <a:cs typeface="+mn-cs"/>
                      </a:endParaRPr>
                    </a:p>
                  </a:txBody>
                  <a:tcPr anchor="ctr"/>
                </a:tc>
                <a:tc>
                  <a:txBody>
                    <a:bodyPr/>
                    <a:lstStyle/>
                    <a:p>
                      <a:pPr algn="ctr" rtl="0" fontAlgn="ctr"/>
                      <a:r>
                        <a:rPr lang="en-IN" sz="1100" u="none" strike="noStrike" dirty="0">
                          <a:effectLst/>
                        </a:rPr>
                        <a:t>56% </a:t>
                      </a:r>
                      <a:endParaRPr lang="en-IN" sz="1100" b="0" i="0" u="none" strike="noStrike" baseline="-25000" dirty="0">
                        <a:solidFill>
                          <a:srgbClr val="222223"/>
                        </a:solidFill>
                        <a:effectLst/>
                        <a:latin typeface="Calibri" panose="020F0502020204030204" pitchFamily="34" charset="0"/>
                      </a:endParaRPr>
                    </a:p>
                  </a:txBody>
                  <a:tcPr marL="9525" marR="9525" marT="9525" marB="0" anchor="ctr">
                    <a:solidFill>
                      <a:srgbClr val="92D050"/>
                    </a:solidFill>
                  </a:tcPr>
                </a:tc>
                <a:tc>
                  <a:txBody>
                    <a:bodyPr/>
                    <a:lstStyle/>
                    <a:p>
                      <a:pPr algn="ctr" rtl="0" fontAlgn="ctr"/>
                      <a:r>
                        <a:rPr lang="en-IN" sz="1100" u="none" strike="noStrike" dirty="0">
                          <a:effectLst/>
                        </a:rPr>
                        <a:t>51%</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rtl="0" fontAlgn="ctr"/>
                      <a:r>
                        <a:rPr lang="en-IN" sz="1100" u="none" strike="noStrike" dirty="0">
                          <a:effectLst/>
                        </a:rPr>
                        <a:t>62%</a:t>
                      </a:r>
                      <a:endParaRPr lang="en-IN" sz="1100" b="0" i="0" u="none" strike="noStrike" baseline="-25000" dirty="0">
                        <a:solidFill>
                          <a:srgbClr val="222223"/>
                        </a:solidFill>
                        <a:effectLst/>
                        <a:latin typeface="Calibri" panose="020F0502020204030204" pitchFamily="34" charset="0"/>
                      </a:endParaRPr>
                    </a:p>
                  </a:txBody>
                  <a:tcPr marL="9525" marR="9525" marT="9525" marB="0" anchor="ctr">
                    <a:solidFill>
                      <a:srgbClr val="92D050"/>
                    </a:solidFill>
                  </a:tcPr>
                </a:tc>
                <a:tc>
                  <a:txBody>
                    <a:bodyPr/>
                    <a:lstStyle/>
                    <a:p>
                      <a:pPr algn="ctr" rtl="0" fontAlgn="ctr"/>
                      <a:r>
                        <a:rPr lang="en-IN" sz="1100" u="none" strike="noStrike" dirty="0">
                          <a:effectLst/>
                        </a:rPr>
                        <a:t>44%</a:t>
                      </a:r>
                      <a:endParaRPr lang="en-IN" sz="1100" b="0" i="0" u="none" strike="noStrike" dirty="0">
                        <a:solidFill>
                          <a:srgbClr val="222223"/>
                        </a:solidFill>
                        <a:effectLst/>
                        <a:latin typeface="Calibri" panose="020F0502020204030204" pitchFamily="34" charset="0"/>
                      </a:endParaRPr>
                    </a:p>
                  </a:txBody>
                  <a:tcPr marL="9525" marR="9525" marT="9525" marB="0" anchor="ctr">
                    <a:solidFill>
                      <a:srgbClr val="FF9999"/>
                    </a:solidFill>
                  </a:tcPr>
                </a:tc>
                <a:tc>
                  <a:txBody>
                    <a:bodyPr/>
                    <a:lstStyle/>
                    <a:p>
                      <a:pPr algn="ctr" rtl="0" fontAlgn="ctr"/>
                      <a:r>
                        <a:rPr lang="en-IN" sz="1100" u="none" strike="noStrike" dirty="0">
                          <a:effectLst/>
                        </a:rPr>
                        <a:t>45%</a:t>
                      </a:r>
                      <a:endParaRPr lang="en-IN" sz="1100" b="0" i="0" u="none" strike="noStrike" dirty="0">
                        <a:solidFill>
                          <a:srgbClr val="222223"/>
                        </a:solidFill>
                        <a:effectLst/>
                        <a:latin typeface="Calibri" panose="020F0502020204030204" pitchFamily="34" charset="0"/>
                      </a:endParaRPr>
                    </a:p>
                  </a:txBody>
                  <a:tcPr marL="9525" marR="9525" marT="9525" marB="0" anchor="ctr">
                    <a:solidFill>
                      <a:srgbClr val="FF9999"/>
                    </a:solidFill>
                  </a:tcPr>
                </a:tc>
                <a:tc>
                  <a:txBody>
                    <a:bodyPr/>
                    <a:lstStyle/>
                    <a:p>
                      <a:pPr algn="ctr" rtl="0" fontAlgn="ctr"/>
                      <a:r>
                        <a:rPr lang="en-IN" sz="1100" u="none" strike="noStrike" dirty="0">
                          <a:effectLst/>
                        </a:rPr>
                        <a:t>49%</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rtl="0" fontAlgn="ctr"/>
                      <a:r>
                        <a:rPr lang="en-IN" sz="1100" u="none" strike="noStrike">
                          <a:effectLst/>
                        </a:rPr>
                        <a:t>50%</a:t>
                      </a:r>
                      <a:endParaRPr lang="en-IN" sz="1100" b="0" i="0" u="none" strike="noStrike">
                        <a:solidFill>
                          <a:srgbClr val="222223"/>
                        </a:solidFill>
                        <a:effectLst/>
                        <a:latin typeface="Calibri" panose="020F0502020204030204" pitchFamily="34" charset="0"/>
                      </a:endParaRPr>
                    </a:p>
                  </a:txBody>
                  <a:tcPr marL="9525" marR="9525" marT="9525" marB="0" anchor="ctr"/>
                </a:tc>
                <a:tc>
                  <a:txBody>
                    <a:bodyPr/>
                    <a:lstStyle/>
                    <a:p>
                      <a:pPr algn="ctr" rtl="0" fontAlgn="ctr"/>
                      <a:r>
                        <a:rPr lang="en-IN" sz="1100" u="none" strike="noStrike" dirty="0">
                          <a:effectLst/>
                        </a:rPr>
                        <a:t>50%</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rtl="0" fontAlgn="ctr"/>
                      <a:r>
                        <a:rPr lang="en-IN" sz="1100" u="none" strike="noStrike" dirty="0">
                          <a:effectLst/>
                        </a:rPr>
                        <a:t>49%</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rtl="0" fontAlgn="ctr"/>
                      <a:r>
                        <a:rPr lang="en-IN" sz="1100" u="none" strike="noStrike" dirty="0">
                          <a:effectLst/>
                        </a:rPr>
                        <a:t>48%</a:t>
                      </a:r>
                      <a:endParaRPr lang="en-IN" sz="1100" b="0" i="0" u="none" strike="noStrike" dirty="0">
                        <a:solidFill>
                          <a:srgbClr val="222223"/>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01173857"/>
                  </a:ext>
                </a:extLst>
              </a:tr>
            </a:tbl>
          </a:graphicData>
        </a:graphic>
      </p:graphicFrame>
    </p:spTree>
    <p:extLst>
      <p:ext uri="{BB962C8B-B14F-4D97-AF65-F5344CB8AC3E}">
        <p14:creationId xmlns:p14="http://schemas.microsoft.com/office/powerpoint/2010/main" val="3752736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213EE7DC-B8FF-4B5C-B072-906C10AF2F54}"/>
              </a:ext>
            </a:extLst>
          </p:cNvPr>
          <p:cNvSpPr>
            <a:spLocks noGrp="1"/>
          </p:cNvSpPr>
          <p:nvPr>
            <p:ph type="body" sz="quarter" idx="17"/>
          </p:nvPr>
        </p:nvSpPr>
        <p:spPr>
          <a:xfrm>
            <a:off x="922725" y="4795112"/>
            <a:ext cx="7462662" cy="215444"/>
          </a:xfrm>
        </p:spPr>
        <p:txBody>
          <a:bodyPr/>
          <a:lstStyle/>
          <a:p>
            <a:r>
              <a:rPr lang="en-US" sz="700" dirty="0"/>
              <a:t>ZA1. Imagine if you had a job opportunity in the near future that would mean relocating. How willing would you be to take it based on the following:</a:t>
            </a:r>
          </a:p>
          <a:p>
            <a:r>
              <a:rPr lang="en-US" sz="700" dirty="0"/>
              <a:t>Base: Employed 2018 (n=1,185) *A short-term job for 6 months or less asked only to those who are employed full-time and part-time (not self-employed), 2018 (n=1,070)</a:t>
            </a:r>
          </a:p>
        </p:txBody>
      </p:sp>
      <p:sp>
        <p:nvSpPr>
          <p:cNvPr id="17" name="Title 16">
            <a:extLst>
              <a:ext uri="{FF2B5EF4-FFF2-40B4-BE49-F238E27FC236}">
                <a16:creationId xmlns:a16="http://schemas.microsoft.com/office/drawing/2014/main" id="{DE56CDCF-1353-4DDA-8B89-9DC953338271}"/>
              </a:ext>
            </a:extLst>
          </p:cNvPr>
          <p:cNvSpPr>
            <a:spLocks noGrp="1"/>
          </p:cNvSpPr>
          <p:nvPr>
            <p:ph type="title"/>
          </p:nvPr>
        </p:nvSpPr>
        <p:spPr/>
        <p:txBody>
          <a:bodyPr/>
          <a:lstStyle/>
          <a:p>
            <a:r>
              <a:rPr lang="en-US"/>
              <a:t>Incentives &amp; Willingness to Relocate By Key Groups</a:t>
            </a:r>
            <a:endParaRPr lang="en-US" dirty="0"/>
          </a:p>
        </p:txBody>
      </p:sp>
      <p:graphicFrame>
        <p:nvGraphicFramePr>
          <p:cNvPr id="7" name="Table 6">
            <a:extLst>
              <a:ext uri="{FF2B5EF4-FFF2-40B4-BE49-F238E27FC236}">
                <a16:creationId xmlns:a16="http://schemas.microsoft.com/office/drawing/2014/main" id="{0C870704-995C-4E25-A6B3-533C57856913}"/>
              </a:ext>
            </a:extLst>
          </p:cNvPr>
          <p:cNvGraphicFramePr>
            <a:graphicFrameLocks noGrp="1"/>
          </p:cNvGraphicFramePr>
          <p:nvPr>
            <p:extLst>
              <p:ext uri="{D42A27DB-BD31-4B8C-83A1-F6EECF244321}">
                <p14:modId xmlns:p14="http://schemas.microsoft.com/office/powerpoint/2010/main" val="1412608678"/>
              </p:ext>
            </p:extLst>
          </p:nvPr>
        </p:nvGraphicFramePr>
        <p:xfrm>
          <a:off x="370200" y="1542660"/>
          <a:ext cx="8403601" cy="2323961"/>
        </p:xfrm>
        <a:graphic>
          <a:graphicData uri="http://schemas.openxmlformats.org/drawingml/2006/table">
            <a:tbl>
              <a:tblPr firstRow="1" bandRow="1">
                <a:tableStyleId>{00A15C55-8517-42AA-B614-E9B94910E393}</a:tableStyleId>
              </a:tblPr>
              <a:tblGrid>
                <a:gridCol w="1737062">
                  <a:extLst>
                    <a:ext uri="{9D8B030D-6E8A-4147-A177-3AD203B41FA5}">
                      <a16:colId xmlns:a16="http://schemas.microsoft.com/office/drawing/2014/main" val="849710063"/>
                    </a:ext>
                  </a:extLst>
                </a:gridCol>
                <a:gridCol w="606049">
                  <a:extLst>
                    <a:ext uri="{9D8B030D-6E8A-4147-A177-3AD203B41FA5}">
                      <a16:colId xmlns:a16="http://schemas.microsoft.com/office/drawing/2014/main" val="2833812181"/>
                    </a:ext>
                  </a:extLst>
                </a:gridCol>
                <a:gridCol w="606049">
                  <a:extLst>
                    <a:ext uri="{9D8B030D-6E8A-4147-A177-3AD203B41FA5}">
                      <a16:colId xmlns:a16="http://schemas.microsoft.com/office/drawing/2014/main" val="1228887541"/>
                    </a:ext>
                  </a:extLst>
                </a:gridCol>
                <a:gridCol w="606049">
                  <a:extLst>
                    <a:ext uri="{9D8B030D-6E8A-4147-A177-3AD203B41FA5}">
                      <a16:colId xmlns:a16="http://schemas.microsoft.com/office/drawing/2014/main" val="844393255"/>
                    </a:ext>
                  </a:extLst>
                </a:gridCol>
                <a:gridCol w="606049">
                  <a:extLst>
                    <a:ext uri="{9D8B030D-6E8A-4147-A177-3AD203B41FA5}">
                      <a16:colId xmlns:a16="http://schemas.microsoft.com/office/drawing/2014/main" val="343468090"/>
                    </a:ext>
                  </a:extLst>
                </a:gridCol>
                <a:gridCol w="606049">
                  <a:extLst>
                    <a:ext uri="{9D8B030D-6E8A-4147-A177-3AD203B41FA5}">
                      <a16:colId xmlns:a16="http://schemas.microsoft.com/office/drawing/2014/main" val="1446919925"/>
                    </a:ext>
                  </a:extLst>
                </a:gridCol>
                <a:gridCol w="606049">
                  <a:extLst>
                    <a:ext uri="{9D8B030D-6E8A-4147-A177-3AD203B41FA5}">
                      <a16:colId xmlns:a16="http://schemas.microsoft.com/office/drawing/2014/main" val="1092452878"/>
                    </a:ext>
                  </a:extLst>
                </a:gridCol>
                <a:gridCol w="606049">
                  <a:extLst>
                    <a:ext uri="{9D8B030D-6E8A-4147-A177-3AD203B41FA5}">
                      <a16:colId xmlns:a16="http://schemas.microsoft.com/office/drawing/2014/main" val="1222419727"/>
                    </a:ext>
                  </a:extLst>
                </a:gridCol>
                <a:gridCol w="606049">
                  <a:extLst>
                    <a:ext uri="{9D8B030D-6E8A-4147-A177-3AD203B41FA5}">
                      <a16:colId xmlns:a16="http://schemas.microsoft.com/office/drawing/2014/main" val="3551908167"/>
                    </a:ext>
                  </a:extLst>
                </a:gridCol>
                <a:gridCol w="606049">
                  <a:extLst>
                    <a:ext uri="{9D8B030D-6E8A-4147-A177-3AD203B41FA5}">
                      <a16:colId xmlns:a16="http://schemas.microsoft.com/office/drawing/2014/main" val="1183823906"/>
                    </a:ext>
                  </a:extLst>
                </a:gridCol>
                <a:gridCol w="606049">
                  <a:extLst>
                    <a:ext uri="{9D8B030D-6E8A-4147-A177-3AD203B41FA5}">
                      <a16:colId xmlns:a16="http://schemas.microsoft.com/office/drawing/2014/main" val="4131966008"/>
                    </a:ext>
                  </a:extLst>
                </a:gridCol>
                <a:gridCol w="606049">
                  <a:extLst>
                    <a:ext uri="{9D8B030D-6E8A-4147-A177-3AD203B41FA5}">
                      <a16:colId xmlns:a16="http://schemas.microsoft.com/office/drawing/2014/main" val="1767331288"/>
                    </a:ext>
                  </a:extLst>
                </a:gridCol>
              </a:tblGrid>
              <a:tr h="241251">
                <a:tc>
                  <a:txBody>
                    <a:bodyPr/>
                    <a:lstStyle/>
                    <a:p>
                      <a:endParaRPr lang="en-IN" sz="900" dirty="0"/>
                    </a:p>
                  </a:txBody>
                  <a:tcPr marT="0" marB="0" anchor="ctr"/>
                </a:tc>
                <a:tc gridSpan="2">
                  <a:txBody>
                    <a:bodyPr/>
                    <a:lstStyle/>
                    <a:p>
                      <a:pPr algn="ctr"/>
                      <a:r>
                        <a:rPr lang="en-IN" sz="1100" dirty="0">
                          <a:solidFill>
                            <a:schemeClr val="tx1"/>
                          </a:solidFill>
                        </a:rPr>
                        <a:t>TRADES</a:t>
                      </a:r>
                      <a:endParaRPr lang="en-IN" sz="1100" dirty="0">
                        <a:solidFill>
                          <a:schemeClr val="tx1"/>
                        </a:solidFill>
                        <a:latin typeface="+mj-lt"/>
                      </a:endParaRPr>
                    </a:p>
                  </a:txBody>
                  <a:tcPr marT="0" marB="0" anchor="ctr"/>
                </a:tc>
                <a:tc hMerge="1">
                  <a:txBody>
                    <a:bodyPr/>
                    <a:lstStyle/>
                    <a:p>
                      <a:pPr algn="ctr"/>
                      <a:endParaRPr lang="en-IN" sz="800" dirty="0"/>
                    </a:p>
                  </a:txBody>
                  <a:tcPr anchor="ctr"/>
                </a:tc>
                <a:tc gridSpan="3">
                  <a:txBody>
                    <a:bodyPr/>
                    <a:lstStyle/>
                    <a:p>
                      <a:pPr algn="ctr"/>
                      <a:r>
                        <a:rPr lang="en-IN" sz="1100" dirty="0">
                          <a:solidFill>
                            <a:schemeClr val="tx1"/>
                          </a:solidFill>
                        </a:rPr>
                        <a:t>TIME AT JOB</a:t>
                      </a:r>
                      <a:endParaRPr lang="en-IN" sz="1100" dirty="0">
                        <a:solidFill>
                          <a:schemeClr val="tx1"/>
                        </a:solidFill>
                        <a:latin typeface="+mj-lt"/>
                      </a:endParaRPr>
                    </a:p>
                  </a:txBody>
                  <a:tcPr marT="0" marB="0"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tc gridSpan="2">
                  <a:txBody>
                    <a:bodyPr/>
                    <a:lstStyle/>
                    <a:p>
                      <a:pPr algn="ctr"/>
                      <a:r>
                        <a:rPr lang="en-IN" sz="1100" dirty="0">
                          <a:solidFill>
                            <a:schemeClr val="tx1"/>
                          </a:solidFill>
                        </a:rPr>
                        <a:t>OWN HOUSE</a:t>
                      </a:r>
                    </a:p>
                  </a:txBody>
                  <a:tcPr marT="0" marB="0" anchor="ctr"/>
                </a:tc>
                <a:tc hMerge="1">
                  <a:txBody>
                    <a:bodyPr/>
                    <a:lstStyle/>
                    <a:p>
                      <a:pPr algn="ctr"/>
                      <a:endParaRPr lang="en-IN" sz="800" dirty="0"/>
                    </a:p>
                  </a:txBody>
                  <a:tcPr anchor="ctr"/>
                </a:tc>
                <a:tc gridSpan="2">
                  <a:txBody>
                    <a:bodyPr/>
                    <a:lstStyle/>
                    <a:p>
                      <a:pPr algn="ctr"/>
                      <a:r>
                        <a:rPr lang="en-IN" sz="1100" dirty="0">
                          <a:solidFill>
                            <a:schemeClr val="tx1"/>
                          </a:solidFill>
                        </a:rPr>
                        <a:t>DEPENDENT</a:t>
                      </a:r>
                    </a:p>
                  </a:txBody>
                  <a:tcPr marT="0" marB="0" anchor="ctr"/>
                </a:tc>
                <a:tc hMerge="1">
                  <a:txBody>
                    <a:bodyPr/>
                    <a:lstStyle/>
                    <a:p>
                      <a:pPr algn="ctr"/>
                      <a:endParaRPr lang="en-IN" sz="900" dirty="0"/>
                    </a:p>
                  </a:txBody>
                  <a:tcPr anchor="ctr"/>
                </a:tc>
                <a:tc gridSpan="2">
                  <a:txBody>
                    <a:bodyPr/>
                    <a:lstStyle/>
                    <a:p>
                      <a:pPr algn="ctr"/>
                      <a:r>
                        <a:rPr lang="en-IN" sz="1100" dirty="0">
                          <a:solidFill>
                            <a:schemeClr val="tx1"/>
                          </a:solidFill>
                        </a:rPr>
                        <a:t>BORN IN CANADA</a:t>
                      </a:r>
                    </a:p>
                  </a:txBody>
                  <a:tcPr marT="0" marB="0" anchor="ctr"/>
                </a:tc>
                <a:tc hMerge="1">
                  <a:txBody>
                    <a:bodyPr/>
                    <a:lstStyle/>
                    <a:p>
                      <a:pPr algn="ctr"/>
                      <a:endParaRPr lang="en-IN" sz="900" dirty="0"/>
                    </a:p>
                  </a:txBody>
                  <a:tcPr anchor="ctr"/>
                </a:tc>
                <a:extLst>
                  <a:ext uri="{0D108BD9-81ED-4DB2-BD59-A6C34878D82A}">
                    <a16:rowId xmlns:a16="http://schemas.microsoft.com/office/drawing/2014/main" val="1551721918"/>
                  </a:ext>
                </a:extLst>
              </a:tr>
              <a:tr h="312281">
                <a:tc>
                  <a:txBody>
                    <a:bodyPr/>
                    <a:lstStyle/>
                    <a:p>
                      <a:endParaRPr lang="en-IN" sz="1000" dirty="0">
                        <a:latin typeface="+mn-lt"/>
                      </a:endParaRPr>
                    </a:p>
                  </a:txBody>
                  <a:tcPr marT="0" marB="0" anchor="ctr"/>
                </a:tc>
                <a:tc>
                  <a:txBody>
                    <a:bodyPr/>
                    <a:lstStyle/>
                    <a:p>
                      <a:pPr algn="ctr" fontAlgn="t"/>
                      <a:r>
                        <a:rPr lang="en-IN" sz="1000" b="1" kern="1200" dirty="0">
                          <a:latin typeface="+mn-lt"/>
                        </a:rPr>
                        <a:t>Trades </a:t>
                      </a:r>
                    </a:p>
                  </a:txBody>
                  <a:tcPr marL="9525" marR="9525" marT="0" marB="0" anchor="ctr"/>
                </a:tc>
                <a:tc>
                  <a:txBody>
                    <a:bodyPr/>
                    <a:lstStyle/>
                    <a:p>
                      <a:pPr algn="ctr" fontAlgn="t"/>
                      <a:r>
                        <a:rPr lang="en-IN" sz="1000" b="1" kern="1200" dirty="0">
                          <a:latin typeface="+mn-lt"/>
                        </a:rPr>
                        <a:t>Rest</a:t>
                      </a:r>
                    </a:p>
                  </a:txBody>
                  <a:tcPr marL="9525" marR="9525" marT="0" marB="0" anchor="ctr"/>
                </a:tc>
                <a:tc>
                  <a:txBody>
                    <a:bodyPr/>
                    <a:lstStyle/>
                    <a:p>
                      <a:pPr algn="ctr" fontAlgn="t"/>
                      <a:r>
                        <a:rPr lang="en-IN" sz="1000" b="1" kern="1200" dirty="0">
                          <a:latin typeface="+mn-lt"/>
                        </a:rPr>
                        <a:t>3 years or less </a:t>
                      </a:r>
                    </a:p>
                  </a:txBody>
                  <a:tcPr marL="9525" marR="9525" marT="0" marB="0" anchor="ctr"/>
                </a:tc>
                <a:tc>
                  <a:txBody>
                    <a:bodyPr/>
                    <a:lstStyle/>
                    <a:p>
                      <a:pPr algn="ctr" fontAlgn="t"/>
                      <a:r>
                        <a:rPr lang="en-IN" sz="1000" b="1" kern="1200" dirty="0">
                          <a:latin typeface="+mn-lt"/>
                        </a:rPr>
                        <a:t>4-10 years</a:t>
                      </a:r>
                    </a:p>
                  </a:txBody>
                  <a:tcPr marL="9525" marR="9525" marT="0" marB="0" anchor="ctr"/>
                </a:tc>
                <a:tc>
                  <a:txBody>
                    <a:bodyPr/>
                    <a:lstStyle/>
                    <a:p>
                      <a:pPr algn="ctr" fontAlgn="t"/>
                      <a:r>
                        <a:rPr lang="en-IN" sz="1000" b="1" kern="1200" dirty="0">
                          <a:latin typeface="+mn-lt"/>
                        </a:rPr>
                        <a:t>&gt; 10 years</a:t>
                      </a:r>
                    </a:p>
                  </a:txBody>
                  <a:tcPr marL="9525" marR="9525" marT="0" marB="0" anchor="ctr"/>
                </a:tc>
                <a:tc>
                  <a:txBody>
                    <a:bodyPr/>
                    <a:lstStyle/>
                    <a:p>
                      <a:pPr algn="ctr" fontAlgn="t"/>
                      <a:r>
                        <a:rPr lang="en-IN" sz="1000" b="1" kern="1200" dirty="0">
                          <a:latin typeface="+mn-lt"/>
                        </a:rPr>
                        <a:t>Yes</a:t>
                      </a:r>
                    </a:p>
                  </a:txBody>
                  <a:tcPr marL="9525" marR="9525" marT="0" marB="0" anchor="ctr"/>
                </a:tc>
                <a:tc>
                  <a:txBody>
                    <a:bodyPr/>
                    <a:lstStyle/>
                    <a:p>
                      <a:pPr algn="ctr" fontAlgn="t"/>
                      <a:r>
                        <a:rPr lang="en-IN" sz="1000" b="1" kern="1200" dirty="0">
                          <a:latin typeface="+mn-lt"/>
                        </a:rPr>
                        <a:t>No</a:t>
                      </a:r>
                    </a:p>
                  </a:txBody>
                  <a:tcPr marL="9525" marR="9525" marT="0" marB="0" anchor="ctr"/>
                </a:tc>
                <a:tc>
                  <a:txBody>
                    <a:bodyPr/>
                    <a:lstStyle/>
                    <a:p>
                      <a:pPr algn="ctr" fontAlgn="t"/>
                      <a:r>
                        <a:rPr lang="en-IN" sz="1000" b="1" kern="1200" dirty="0">
                          <a:latin typeface="+mn-lt"/>
                        </a:rPr>
                        <a:t>Yes</a:t>
                      </a:r>
                    </a:p>
                  </a:txBody>
                  <a:tcPr marL="9525" marR="9525" marT="0" marB="0" anchor="ctr"/>
                </a:tc>
                <a:tc>
                  <a:txBody>
                    <a:bodyPr/>
                    <a:lstStyle/>
                    <a:p>
                      <a:pPr algn="ctr" fontAlgn="t"/>
                      <a:r>
                        <a:rPr lang="en-IN" sz="1000" b="1" kern="1200" dirty="0">
                          <a:latin typeface="+mn-lt"/>
                        </a:rPr>
                        <a:t>No</a:t>
                      </a:r>
                    </a:p>
                  </a:txBody>
                  <a:tcPr marL="9525" marR="9525" marT="0" marB="0" anchor="ctr"/>
                </a:tc>
                <a:tc>
                  <a:txBody>
                    <a:bodyPr/>
                    <a:lstStyle/>
                    <a:p>
                      <a:pPr algn="ctr" fontAlgn="t"/>
                      <a:r>
                        <a:rPr lang="en-IN" sz="1000" b="1" kern="1200" dirty="0">
                          <a:solidFill>
                            <a:schemeClr val="dk1"/>
                          </a:solidFill>
                          <a:latin typeface="+mn-lt"/>
                          <a:ea typeface="+mn-ea"/>
                          <a:cs typeface="+mn-cs"/>
                        </a:rPr>
                        <a:t>Yes</a:t>
                      </a:r>
                    </a:p>
                  </a:txBody>
                  <a:tcPr marL="9525" marR="9525" marT="0" marB="0" anchor="ctr"/>
                </a:tc>
                <a:tc>
                  <a:txBody>
                    <a:bodyPr/>
                    <a:lstStyle/>
                    <a:p>
                      <a:pPr algn="ctr" fontAlgn="t"/>
                      <a:r>
                        <a:rPr lang="en-IN" sz="1000" b="1" kern="1200" dirty="0">
                          <a:solidFill>
                            <a:schemeClr val="dk1"/>
                          </a:solidFill>
                          <a:latin typeface="+mn-lt"/>
                          <a:ea typeface="+mn-ea"/>
                          <a:cs typeface="+mn-cs"/>
                        </a:rPr>
                        <a:t>No</a:t>
                      </a:r>
                    </a:p>
                  </a:txBody>
                  <a:tcPr marL="9525" marR="9525" marT="0" marB="0" anchor="ctr"/>
                </a:tc>
                <a:extLst>
                  <a:ext uri="{0D108BD9-81ED-4DB2-BD59-A6C34878D82A}">
                    <a16:rowId xmlns:a16="http://schemas.microsoft.com/office/drawing/2014/main" val="260614317"/>
                  </a:ext>
                </a:extLst>
              </a:tr>
              <a:tr h="312281">
                <a:tc>
                  <a:txBody>
                    <a:bodyPr/>
                    <a:lstStyle/>
                    <a:p>
                      <a:pPr algn="l"/>
                      <a:r>
                        <a:rPr lang="en-US" sz="1100" u="none" strike="noStrike" kern="1200" dirty="0">
                          <a:effectLst/>
                        </a:rPr>
                        <a:t>A full time job in a city in your province </a:t>
                      </a:r>
                      <a:endParaRPr lang="en-IN" sz="1100" b="0" i="0" u="none" strike="noStrike" kern="1200" dirty="0">
                        <a:solidFill>
                          <a:srgbClr val="6E6E71"/>
                        </a:solidFill>
                        <a:effectLst/>
                        <a:latin typeface="Calibri" panose="020F0502020204030204" pitchFamily="34" charset="0"/>
                        <a:ea typeface="+mn-ea"/>
                        <a:cs typeface="+mn-cs"/>
                      </a:endParaRPr>
                    </a:p>
                  </a:txBody>
                  <a:tcPr marT="0" marB="0" anchor="ctr"/>
                </a:tc>
                <a:tc>
                  <a:txBody>
                    <a:bodyPr/>
                    <a:lstStyle/>
                    <a:p>
                      <a:pPr algn="ctr" rtl="0" fontAlgn="ctr"/>
                      <a:r>
                        <a:rPr lang="en-IN" sz="1100" u="none" strike="noStrike" dirty="0">
                          <a:effectLst/>
                        </a:rPr>
                        <a:t>70%</a:t>
                      </a:r>
                      <a:endParaRPr lang="en-IN" sz="1100" b="0" i="0" u="none" strike="noStrike" dirty="0">
                        <a:solidFill>
                          <a:srgbClr val="222223"/>
                        </a:solidFill>
                        <a:effectLst/>
                        <a:latin typeface="Calibri" panose="020F0502020204030204" pitchFamily="34" charset="0"/>
                      </a:endParaRPr>
                    </a:p>
                  </a:txBody>
                  <a:tcPr marL="9525" marR="9525" marT="0" marB="0" anchor="ctr"/>
                </a:tc>
                <a:tc>
                  <a:txBody>
                    <a:bodyPr/>
                    <a:lstStyle/>
                    <a:p>
                      <a:pPr algn="ctr" rtl="0" fontAlgn="ctr"/>
                      <a:r>
                        <a:rPr lang="en-IN" sz="1100" u="none" strike="noStrike" dirty="0">
                          <a:effectLst/>
                        </a:rPr>
                        <a:t>67%</a:t>
                      </a:r>
                      <a:endParaRPr lang="en-IN" sz="1100" b="0" i="0" u="none" strike="noStrike" dirty="0">
                        <a:solidFill>
                          <a:srgbClr val="222223"/>
                        </a:solidFill>
                        <a:effectLst/>
                        <a:latin typeface="Calibri" panose="020F0502020204030204" pitchFamily="34" charset="0"/>
                      </a:endParaRPr>
                    </a:p>
                  </a:txBody>
                  <a:tcPr marL="9525" marR="9525" marT="0" marB="0" anchor="ctr"/>
                </a:tc>
                <a:tc>
                  <a:txBody>
                    <a:bodyPr/>
                    <a:lstStyle/>
                    <a:p>
                      <a:pPr algn="ctr" rtl="0" fontAlgn="ctr"/>
                      <a:r>
                        <a:rPr lang="en-IN" sz="1100" u="none" strike="noStrike" dirty="0">
                          <a:effectLst/>
                        </a:rPr>
                        <a:t>76% </a:t>
                      </a:r>
                      <a:endParaRPr lang="en-IN" sz="1100" b="0" i="0" u="none" strike="noStrike" baseline="-25000" dirty="0">
                        <a:solidFill>
                          <a:srgbClr val="222223"/>
                        </a:solidFill>
                        <a:effectLst/>
                        <a:latin typeface="Calibri" panose="020F0502020204030204" pitchFamily="34" charset="0"/>
                      </a:endParaRPr>
                    </a:p>
                  </a:txBody>
                  <a:tcPr marL="9525" marR="9525" marT="0" marB="0" anchor="ctr">
                    <a:solidFill>
                      <a:srgbClr val="92D050"/>
                    </a:solidFill>
                  </a:tcPr>
                </a:tc>
                <a:tc>
                  <a:txBody>
                    <a:bodyPr/>
                    <a:lstStyle/>
                    <a:p>
                      <a:pPr algn="ctr" rtl="0" fontAlgn="ctr"/>
                      <a:r>
                        <a:rPr lang="en-IN" sz="1100" u="none" strike="noStrike" dirty="0">
                          <a:effectLst/>
                        </a:rPr>
                        <a:t>77% </a:t>
                      </a:r>
                      <a:endParaRPr lang="en-IN" sz="1100" b="0" i="0" u="none" strike="noStrike" baseline="-25000" dirty="0">
                        <a:solidFill>
                          <a:srgbClr val="222223"/>
                        </a:solidFill>
                        <a:effectLst/>
                        <a:latin typeface="Calibri" panose="020F0502020204030204" pitchFamily="34" charset="0"/>
                      </a:endParaRPr>
                    </a:p>
                  </a:txBody>
                  <a:tcPr marL="9525" marR="9525" marT="0" marB="0" anchor="ctr">
                    <a:solidFill>
                      <a:srgbClr val="92D050"/>
                    </a:solidFill>
                  </a:tcPr>
                </a:tc>
                <a:tc>
                  <a:txBody>
                    <a:bodyPr/>
                    <a:lstStyle/>
                    <a:p>
                      <a:pPr algn="ctr" rtl="0" fontAlgn="ctr"/>
                      <a:r>
                        <a:rPr lang="en-IN" sz="1100" u="none" strike="noStrike" dirty="0">
                          <a:effectLst/>
                        </a:rPr>
                        <a:t>51%</a:t>
                      </a:r>
                      <a:endParaRPr lang="en-IN" sz="1100" b="0" i="0" u="none" strike="noStrike" dirty="0">
                        <a:solidFill>
                          <a:srgbClr val="222223"/>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1100" u="none" strike="noStrike" dirty="0">
                          <a:effectLst/>
                        </a:rPr>
                        <a:t>62%</a:t>
                      </a:r>
                      <a:endParaRPr lang="en-IN" sz="1100" b="0" i="0" u="none" strike="noStrike" dirty="0">
                        <a:solidFill>
                          <a:srgbClr val="222223"/>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1100" u="none" strike="noStrike" dirty="0">
                          <a:effectLst/>
                        </a:rPr>
                        <a:t>76% </a:t>
                      </a:r>
                      <a:endParaRPr lang="en-IN" sz="1100" b="0" i="0" u="none" strike="noStrike" baseline="-25000" dirty="0">
                        <a:solidFill>
                          <a:srgbClr val="222223"/>
                        </a:solidFill>
                        <a:effectLst/>
                        <a:latin typeface="Calibri" panose="020F0502020204030204" pitchFamily="34" charset="0"/>
                      </a:endParaRPr>
                    </a:p>
                  </a:txBody>
                  <a:tcPr marL="9525" marR="9525" marT="0" marB="0" anchor="ctr">
                    <a:solidFill>
                      <a:srgbClr val="92D050"/>
                    </a:solidFill>
                  </a:tcPr>
                </a:tc>
                <a:tc>
                  <a:txBody>
                    <a:bodyPr/>
                    <a:lstStyle/>
                    <a:p>
                      <a:pPr algn="ctr" rtl="0" fontAlgn="ctr"/>
                      <a:r>
                        <a:rPr lang="en-IN" sz="1100" u="none" strike="noStrike" dirty="0">
                          <a:effectLst/>
                        </a:rPr>
                        <a:t>64%</a:t>
                      </a:r>
                      <a:endParaRPr lang="en-IN" sz="1100" b="0" i="0" u="none" strike="noStrike" dirty="0">
                        <a:solidFill>
                          <a:srgbClr val="222223"/>
                        </a:solidFill>
                        <a:effectLst/>
                        <a:latin typeface="Calibri" panose="020F0502020204030204" pitchFamily="34" charset="0"/>
                      </a:endParaRPr>
                    </a:p>
                  </a:txBody>
                  <a:tcPr marL="9525" marR="9525" marT="0" marB="0" anchor="ctr"/>
                </a:tc>
                <a:tc>
                  <a:txBody>
                    <a:bodyPr/>
                    <a:lstStyle/>
                    <a:p>
                      <a:pPr algn="ctr" rtl="0" fontAlgn="ctr"/>
                      <a:r>
                        <a:rPr lang="en-IN" sz="1100" u="none" strike="noStrike" dirty="0">
                          <a:effectLst/>
                        </a:rPr>
                        <a:t>69%</a:t>
                      </a:r>
                      <a:endParaRPr lang="en-IN" sz="1100" b="0" i="0" u="none" strike="noStrike" dirty="0">
                        <a:solidFill>
                          <a:srgbClr val="222223"/>
                        </a:solidFill>
                        <a:effectLst/>
                        <a:latin typeface="Calibri" panose="020F0502020204030204" pitchFamily="34" charset="0"/>
                      </a:endParaRPr>
                    </a:p>
                  </a:txBody>
                  <a:tcPr marL="9525" marR="9525" marT="0" marB="0" anchor="ctr"/>
                </a:tc>
                <a:tc>
                  <a:txBody>
                    <a:bodyPr/>
                    <a:lstStyle/>
                    <a:p>
                      <a:pPr algn="ctr" fontAlgn="ctr"/>
                      <a:r>
                        <a:rPr lang="en-IN" sz="1100" b="0" i="0" u="none" strike="noStrike" dirty="0">
                          <a:solidFill>
                            <a:srgbClr val="222223"/>
                          </a:solidFill>
                          <a:effectLst/>
                          <a:latin typeface="Calibri" panose="020F0502020204030204" pitchFamily="34" charset="0"/>
                        </a:rPr>
                        <a:t>66%</a:t>
                      </a:r>
                    </a:p>
                  </a:txBody>
                  <a:tcPr marL="9525" marR="9525" marT="0" marB="0" anchor="ctr"/>
                </a:tc>
                <a:tc>
                  <a:txBody>
                    <a:bodyPr/>
                    <a:lstStyle/>
                    <a:p>
                      <a:pPr algn="ctr" fontAlgn="ctr"/>
                      <a:r>
                        <a:rPr lang="en-IN" sz="1100" b="0" i="0" u="none" strike="noStrike" dirty="0">
                          <a:solidFill>
                            <a:srgbClr val="222223"/>
                          </a:solidFill>
                          <a:effectLst/>
                          <a:latin typeface="Calibri" panose="020F0502020204030204" pitchFamily="34" charset="0"/>
                        </a:rPr>
                        <a:t>72%</a:t>
                      </a:r>
                    </a:p>
                  </a:txBody>
                  <a:tcPr marL="9525" marR="9525" marT="0" marB="0" anchor="ctr"/>
                </a:tc>
                <a:extLst>
                  <a:ext uri="{0D108BD9-81ED-4DB2-BD59-A6C34878D82A}">
                    <a16:rowId xmlns:a16="http://schemas.microsoft.com/office/drawing/2014/main" val="3024385886"/>
                  </a:ext>
                </a:extLst>
              </a:tr>
              <a:tr h="312281">
                <a:tc>
                  <a:txBody>
                    <a:bodyPr/>
                    <a:lstStyle/>
                    <a:p>
                      <a:pPr algn="l"/>
                      <a:r>
                        <a:rPr lang="en-US" sz="1100" u="none" strike="noStrike" kern="1200" dirty="0">
                          <a:effectLst/>
                        </a:rPr>
                        <a:t>A full time job in a city in another province </a:t>
                      </a:r>
                      <a:endParaRPr lang="en-IN" sz="1100" b="0" i="0" u="none" strike="noStrike" kern="1200" dirty="0">
                        <a:solidFill>
                          <a:srgbClr val="6E6E71"/>
                        </a:solidFill>
                        <a:effectLst/>
                        <a:latin typeface="Calibri" panose="020F0502020204030204" pitchFamily="34" charset="0"/>
                        <a:ea typeface="+mn-ea"/>
                        <a:cs typeface="+mn-cs"/>
                      </a:endParaRPr>
                    </a:p>
                  </a:txBody>
                  <a:tcPr marT="0" marB="0" anchor="ctr"/>
                </a:tc>
                <a:tc>
                  <a:txBody>
                    <a:bodyPr/>
                    <a:lstStyle/>
                    <a:p>
                      <a:pPr algn="ctr" rtl="0" fontAlgn="ctr"/>
                      <a:r>
                        <a:rPr lang="en-IN" sz="1100" u="none" strike="noStrike" dirty="0">
                          <a:effectLst/>
                        </a:rPr>
                        <a:t>59%</a:t>
                      </a:r>
                      <a:endParaRPr lang="en-IN" sz="1100" b="0" i="0" u="none" strike="noStrike" dirty="0">
                        <a:solidFill>
                          <a:srgbClr val="222223"/>
                        </a:solidFill>
                        <a:effectLst/>
                        <a:latin typeface="Calibri" panose="020F0502020204030204" pitchFamily="34" charset="0"/>
                      </a:endParaRPr>
                    </a:p>
                  </a:txBody>
                  <a:tcPr marL="9525" marR="9525" marT="0" marB="0" anchor="ctr"/>
                </a:tc>
                <a:tc>
                  <a:txBody>
                    <a:bodyPr/>
                    <a:lstStyle/>
                    <a:p>
                      <a:pPr algn="ctr" rtl="0" fontAlgn="ctr"/>
                      <a:r>
                        <a:rPr lang="en-IN" sz="1100" u="none" strike="noStrike">
                          <a:effectLst/>
                        </a:rPr>
                        <a:t>59%</a:t>
                      </a:r>
                      <a:endParaRPr lang="en-IN" sz="1100" b="0" i="0" u="none" strike="noStrike">
                        <a:solidFill>
                          <a:srgbClr val="222223"/>
                        </a:solidFill>
                        <a:effectLst/>
                        <a:latin typeface="Calibri" panose="020F0502020204030204" pitchFamily="34" charset="0"/>
                      </a:endParaRPr>
                    </a:p>
                  </a:txBody>
                  <a:tcPr marL="9525" marR="9525" marT="0" marB="0" anchor="ctr"/>
                </a:tc>
                <a:tc>
                  <a:txBody>
                    <a:bodyPr/>
                    <a:lstStyle/>
                    <a:p>
                      <a:pPr algn="ctr" rtl="0" fontAlgn="ctr"/>
                      <a:r>
                        <a:rPr lang="en-IN" sz="1100" u="none" strike="noStrike" dirty="0">
                          <a:effectLst/>
                        </a:rPr>
                        <a:t>70% </a:t>
                      </a:r>
                      <a:endParaRPr lang="en-IN" sz="1100" b="0" i="0" u="none" strike="noStrike" baseline="-25000" dirty="0">
                        <a:solidFill>
                          <a:srgbClr val="222223"/>
                        </a:solidFill>
                        <a:effectLst/>
                        <a:latin typeface="Calibri" panose="020F0502020204030204" pitchFamily="34" charset="0"/>
                      </a:endParaRPr>
                    </a:p>
                  </a:txBody>
                  <a:tcPr marL="9525" marR="9525" marT="0" marB="0" anchor="ctr">
                    <a:solidFill>
                      <a:srgbClr val="92D050"/>
                    </a:solidFill>
                  </a:tcPr>
                </a:tc>
                <a:tc>
                  <a:txBody>
                    <a:bodyPr/>
                    <a:lstStyle/>
                    <a:p>
                      <a:pPr algn="ctr" rtl="0" fontAlgn="ctr"/>
                      <a:r>
                        <a:rPr lang="en-IN" sz="1100" u="none" strike="noStrike" dirty="0">
                          <a:effectLst/>
                        </a:rPr>
                        <a:t>66% </a:t>
                      </a:r>
                      <a:endParaRPr lang="en-IN" sz="1100" b="0" i="0" u="none" strike="noStrike" baseline="-25000" dirty="0">
                        <a:solidFill>
                          <a:srgbClr val="222223"/>
                        </a:solidFill>
                        <a:effectLst/>
                        <a:latin typeface="Calibri" panose="020F0502020204030204" pitchFamily="34" charset="0"/>
                      </a:endParaRPr>
                    </a:p>
                  </a:txBody>
                  <a:tcPr marL="9525" marR="9525" marT="0" marB="0" anchor="ctr">
                    <a:solidFill>
                      <a:srgbClr val="92D050"/>
                    </a:solidFill>
                  </a:tcPr>
                </a:tc>
                <a:tc>
                  <a:txBody>
                    <a:bodyPr/>
                    <a:lstStyle/>
                    <a:p>
                      <a:pPr algn="ctr" rtl="0" fontAlgn="ctr"/>
                      <a:r>
                        <a:rPr lang="en-IN" sz="1100" u="none" strike="noStrike" dirty="0">
                          <a:effectLst/>
                        </a:rPr>
                        <a:t>43%</a:t>
                      </a:r>
                      <a:endParaRPr lang="en-IN" sz="1100" b="0" i="0" u="none" strike="noStrike" dirty="0">
                        <a:solidFill>
                          <a:srgbClr val="222223"/>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1100" u="none" strike="noStrike" dirty="0">
                          <a:effectLst/>
                        </a:rPr>
                        <a:t>54%</a:t>
                      </a:r>
                      <a:endParaRPr lang="en-IN" sz="1100" b="0" i="0" u="none" strike="noStrike" dirty="0">
                        <a:solidFill>
                          <a:srgbClr val="222223"/>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1100" u="none" strike="noStrike" dirty="0">
                          <a:effectLst/>
                        </a:rPr>
                        <a:t>68%</a:t>
                      </a:r>
                      <a:r>
                        <a:rPr lang="en-IN" sz="1100" u="none" strike="noStrike" baseline="-25000" dirty="0">
                          <a:effectLst/>
                        </a:rPr>
                        <a:t> </a:t>
                      </a:r>
                      <a:endParaRPr lang="en-IN" sz="1100" b="0" i="0" u="none" strike="noStrike" baseline="-25000" dirty="0">
                        <a:solidFill>
                          <a:srgbClr val="222223"/>
                        </a:solidFill>
                        <a:effectLst/>
                        <a:latin typeface="Calibri" panose="020F0502020204030204" pitchFamily="34" charset="0"/>
                      </a:endParaRPr>
                    </a:p>
                  </a:txBody>
                  <a:tcPr marL="9525" marR="9525" marT="0" marB="0" anchor="ctr">
                    <a:solidFill>
                      <a:srgbClr val="92D050"/>
                    </a:solidFill>
                  </a:tcPr>
                </a:tc>
                <a:tc>
                  <a:txBody>
                    <a:bodyPr/>
                    <a:lstStyle/>
                    <a:p>
                      <a:pPr algn="ctr" rtl="0" fontAlgn="ctr"/>
                      <a:r>
                        <a:rPr lang="en-IN" sz="1100" u="none" strike="noStrike" dirty="0">
                          <a:effectLst/>
                        </a:rPr>
                        <a:t>56%</a:t>
                      </a:r>
                      <a:endParaRPr lang="en-IN" sz="1100" b="0" i="0" u="none" strike="noStrike" dirty="0">
                        <a:solidFill>
                          <a:srgbClr val="222223"/>
                        </a:solidFill>
                        <a:effectLst/>
                        <a:latin typeface="Calibri" panose="020F0502020204030204" pitchFamily="34" charset="0"/>
                      </a:endParaRPr>
                    </a:p>
                  </a:txBody>
                  <a:tcPr marL="9525" marR="9525" marT="0" marB="0" anchor="ctr"/>
                </a:tc>
                <a:tc>
                  <a:txBody>
                    <a:bodyPr/>
                    <a:lstStyle/>
                    <a:p>
                      <a:pPr algn="ctr" rtl="0" fontAlgn="ctr"/>
                      <a:r>
                        <a:rPr lang="en-IN" sz="1100" u="none" strike="noStrike" dirty="0">
                          <a:effectLst/>
                        </a:rPr>
                        <a:t>60%</a:t>
                      </a:r>
                      <a:endParaRPr lang="en-IN" sz="1100" b="0" i="0" u="none" strike="noStrike" dirty="0">
                        <a:solidFill>
                          <a:srgbClr val="222223"/>
                        </a:solidFill>
                        <a:effectLst/>
                        <a:latin typeface="Calibri" panose="020F0502020204030204" pitchFamily="34" charset="0"/>
                      </a:endParaRPr>
                    </a:p>
                  </a:txBody>
                  <a:tcPr marL="9525" marR="9525" marT="0" marB="0" anchor="ctr"/>
                </a:tc>
                <a:tc>
                  <a:txBody>
                    <a:bodyPr/>
                    <a:lstStyle/>
                    <a:p>
                      <a:pPr algn="ctr" fontAlgn="ctr"/>
                      <a:r>
                        <a:rPr lang="en-IN" sz="1100" b="0" i="0" u="none" strike="noStrike" dirty="0">
                          <a:solidFill>
                            <a:srgbClr val="222223"/>
                          </a:solidFill>
                          <a:effectLst/>
                          <a:latin typeface="Calibri" panose="020F0502020204030204" pitchFamily="34" charset="0"/>
                        </a:rPr>
                        <a:t>57%</a:t>
                      </a:r>
                    </a:p>
                  </a:txBody>
                  <a:tcPr marL="9525" marR="9525" marT="0" marB="0" anchor="ctr"/>
                </a:tc>
                <a:tc>
                  <a:txBody>
                    <a:bodyPr/>
                    <a:lstStyle/>
                    <a:p>
                      <a:pPr algn="ctr" fontAlgn="ctr"/>
                      <a:r>
                        <a:rPr lang="en-IN" sz="1100" b="0" i="0" u="none" strike="noStrike" dirty="0">
                          <a:solidFill>
                            <a:srgbClr val="222223"/>
                          </a:solidFill>
                          <a:effectLst/>
                          <a:latin typeface="Calibri" panose="020F0502020204030204" pitchFamily="34" charset="0"/>
                        </a:rPr>
                        <a:t>65%</a:t>
                      </a:r>
                    </a:p>
                  </a:txBody>
                  <a:tcPr marL="9525" marR="9525" marT="0" marB="0" anchor="ctr"/>
                </a:tc>
                <a:extLst>
                  <a:ext uri="{0D108BD9-81ED-4DB2-BD59-A6C34878D82A}">
                    <a16:rowId xmlns:a16="http://schemas.microsoft.com/office/drawing/2014/main" val="39708457"/>
                  </a:ext>
                </a:extLst>
              </a:tr>
              <a:tr h="312281">
                <a:tc>
                  <a:txBody>
                    <a:bodyPr/>
                    <a:lstStyle/>
                    <a:p>
                      <a:pPr algn="l"/>
                      <a:r>
                        <a:rPr lang="en-US" sz="1100" u="none" strike="noStrike" kern="1200" dirty="0">
                          <a:effectLst/>
                        </a:rPr>
                        <a:t>A short-term job for 6 months or less </a:t>
                      </a:r>
                      <a:endParaRPr lang="en-IN" sz="1100" b="0" i="0" u="none" strike="noStrike" kern="1200" dirty="0">
                        <a:solidFill>
                          <a:srgbClr val="6E6E71"/>
                        </a:solidFill>
                        <a:effectLst/>
                        <a:latin typeface="Calibri" panose="020F0502020204030204" pitchFamily="34" charset="0"/>
                        <a:ea typeface="+mn-ea"/>
                        <a:cs typeface="+mn-cs"/>
                      </a:endParaRPr>
                    </a:p>
                  </a:txBody>
                  <a:tcPr marT="0" marB="0" anchor="ctr"/>
                </a:tc>
                <a:tc>
                  <a:txBody>
                    <a:bodyPr/>
                    <a:lstStyle/>
                    <a:p>
                      <a:pPr algn="ctr" rtl="0" fontAlgn="ctr"/>
                      <a:r>
                        <a:rPr lang="en-IN" sz="1100" u="none" strike="noStrike">
                          <a:effectLst/>
                        </a:rPr>
                        <a:t>52%</a:t>
                      </a:r>
                      <a:endParaRPr lang="en-IN" sz="1100" b="0" i="0" u="none" strike="noStrike">
                        <a:solidFill>
                          <a:srgbClr val="222223"/>
                        </a:solidFill>
                        <a:effectLst/>
                        <a:latin typeface="Calibri" panose="020F0502020204030204" pitchFamily="34" charset="0"/>
                      </a:endParaRPr>
                    </a:p>
                  </a:txBody>
                  <a:tcPr marL="9525" marR="9525" marT="0" marB="0" anchor="ctr"/>
                </a:tc>
                <a:tc>
                  <a:txBody>
                    <a:bodyPr/>
                    <a:lstStyle/>
                    <a:p>
                      <a:pPr algn="ctr" rtl="0" fontAlgn="ctr"/>
                      <a:r>
                        <a:rPr lang="en-IN" sz="1100" u="none" strike="noStrike" dirty="0">
                          <a:effectLst/>
                        </a:rPr>
                        <a:t>58%</a:t>
                      </a:r>
                      <a:endParaRPr lang="en-IN" sz="1100" b="0" i="0" u="none" strike="noStrike" dirty="0">
                        <a:solidFill>
                          <a:srgbClr val="222223"/>
                        </a:solidFill>
                        <a:effectLst/>
                        <a:latin typeface="Calibri" panose="020F0502020204030204" pitchFamily="34" charset="0"/>
                      </a:endParaRPr>
                    </a:p>
                  </a:txBody>
                  <a:tcPr marL="9525" marR="9525" marT="0" marB="0" anchor="ctr"/>
                </a:tc>
                <a:tc>
                  <a:txBody>
                    <a:bodyPr/>
                    <a:lstStyle/>
                    <a:p>
                      <a:pPr algn="ctr" rtl="0" fontAlgn="ctr"/>
                      <a:r>
                        <a:rPr lang="en-IN" sz="1100" u="none" strike="noStrike" dirty="0">
                          <a:effectLst/>
                        </a:rPr>
                        <a:t>65% </a:t>
                      </a:r>
                      <a:endParaRPr lang="en-IN" sz="1100" b="0" i="0" u="none" strike="noStrike" dirty="0">
                        <a:solidFill>
                          <a:srgbClr val="222223"/>
                        </a:solidFill>
                        <a:effectLst/>
                        <a:latin typeface="Calibri" panose="020F0502020204030204" pitchFamily="34" charset="0"/>
                      </a:endParaRPr>
                    </a:p>
                  </a:txBody>
                  <a:tcPr marL="9525" marR="9525" marT="0" marB="0" anchor="ctr">
                    <a:solidFill>
                      <a:srgbClr val="92D050"/>
                    </a:solidFill>
                  </a:tcPr>
                </a:tc>
                <a:tc>
                  <a:txBody>
                    <a:bodyPr/>
                    <a:lstStyle/>
                    <a:p>
                      <a:pPr algn="ctr" rtl="0" fontAlgn="ctr"/>
                      <a:r>
                        <a:rPr lang="en-IN" sz="1100" u="none" strike="noStrike" dirty="0">
                          <a:effectLst/>
                        </a:rPr>
                        <a:t>58% </a:t>
                      </a:r>
                      <a:endParaRPr lang="en-IN" sz="1100" b="0" i="0" u="none" strike="noStrike" baseline="-25000" dirty="0">
                        <a:solidFill>
                          <a:srgbClr val="222223"/>
                        </a:solidFill>
                        <a:effectLst/>
                        <a:latin typeface="Calibri" panose="020F0502020204030204" pitchFamily="34" charset="0"/>
                      </a:endParaRPr>
                    </a:p>
                  </a:txBody>
                  <a:tcPr marL="9525" marR="9525" marT="0" marB="0" anchor="ctr">
                    <a:solidFill>
                      <a:srgbClr val="92D050"/>
                    </a:solidFill>
                  </a:tcPr>
                </a:tc>
                <a:tc>
                  <a:txBody>
                    <a:bodyPr/>
                    <a:lstStyle/>
                    <a:p>
                      <a:pPr algn="ctr" rtl="0" fontAlgn="ctr"/>
                      <a:r>
                        <a:rPr lang="en-IN" sz="1100" u="none" strike="noStrike" dirty="0">
                          <a:effectLst/>
                        </a:rPr>
                        <a:t>48%</a:t>
                      </a:r>
                      <a:endParaRPr lang="en-IN" sz="1100" b="0" i="0" u="none" strike="noStrike" dirty="0">
                        <a:solidFill>
                          <a:srgbClr val="222223"/>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1100" u="none" strike="noStrike" dirty="0">
                          <a:effectLst/>
                        </a:rPr>
                        <a:t>56%</a:t>
                      </a:r>
                      <a:endParaRPr lang="en-IN" sz="1100" b="0" i="0" u="none" strike="noStrike" dirty="0">
                        <a:solidFill>
                          <a:srgbClr val="222223"/>
                        </a:solidFill>
                        <a:effectLst/>
                        <a:latin typeface="Calibri" panose="020F0502020204030204" pitchFamily="34" charset="0"/>
                      </a:endParaRPr>
                    </a:p>
                  </a:txBody>
                  <a:tcPr marL="9525" marR="9525" marT="0" marB="0" anchor="ctr"/>
                </a:tc>
                <a:tc>
                  <a:txBody>
                    <a:bodyPr/>
                    <a:lstStyle/>
                    <a:p>
                      <a:pPr algn="ctr" rtl="0" fontAlgn="ctr"/>
                      <a:r>
                        <a:rPr lang="en-IN" sz="1100" u="none" strike="noStrike" dirty="0">
                          <a:effectLst/>
                        </a:rPr>
                        <a:t>57%</a:t>
                      </a:r>
                      <a:endParaRPr lang="en-IN" sz="1100" b="0" i="0" u="none" strike="noStrike" dirty="0">
                        <a:solidFill>
                          <a:srgbClr val="222223"/>
                        </a:solidFill>
                        <a:effectLst/>
                        <a:latin typeface="Calibri" panose="020F0502020204030204" pitchFamily="34" charset="0"/>
                      </a:endParaRPr>
                    </a:p>
                  </a:txBody>
                  <a:tcPr marL="9525" marR="9525" marT="0" marB="0" anchor="ctr"/>
                </a:tc>
                <a:tc>
                  <a:txBody>
                    <a:bodyPr/>
                    <a:lstStyle/>
                    <a:p>
                      <a:pPr algn="ctr" rtl="0" fontAlgn="ctr"/>
                      <a:r>
                        <a:rPr lang="en-IN" sz="1100" u="none" strike="noStrike" dirty="0">
                          <a:effectLst/>
                        </a:rPr>
                        <a:t>53%</a:t>
                      </a:r>
                      <a:endParaRPr lang="en-IN" sz="1100" b="0" i="0" u="none" strike="noStrike" dirty="0">
                        <a:solidFill>
                          <a:srgbClr val="222223"/>
                        </a:solidFill>
                        <a:effectLst/>
                        <a:latin typeface="Calibri" panose="020F0502020204030204" pitchFamily="34" charset="0"/>
                      </a:endParaRPr>
                    </a:p>
                  </a:txBody>
                  <a:tcPr marL="9525" marR="9525" marT="0" marB="0" anchor="ctr"/>
                </a:tc>
                <a:tc>
                  <a:txBody>
                    <a:bodyPr/>
                    <a:lstStyle/>
                    <a:p>
                      <a:pPr algn="ctr" rtl="0" fontAlgn="ctr"/>
                      <a:r>
                        <a:rPr lang="en-IN" sz="1100" u="none" strike="noStrike" dirty="0">
                          <a:effectLst/>
                        </a:rPr>
                        <a:t>59%</a:t>
                      </a:r>
                      <a:endParaRPr lang="en-IN" sz="1100" b="0" i="0" u="none" strike="noStrike" dirty="0">
                        <a:solidFill>
                          <a:srgbClr val="222223"/>
                        </a:solidFill>
                        <a:effectLst/>
                        <a:latin typeface="Calibri" panose="020F0502020204030204" pitchFamily="34" charset="0"/>
                      </a:endParaRPr>
                    </a:p>
                  </a:txBody>
                  <a:tcPr marL="9525" marR="9525" marT="0" marB="0" anchor="ctr"/>
                </a:tc>
                <a:tc>
                  <a:txBody>
                    <a:bodyPr/>
                    <a:lstStyle/>
                    <a:p>
                      <a:pPr algn="ctr" fontAlgn="ctr"/>
                      <a:r>
                        <a:rPr lang="en-IN" sz="1100" b="0" i="0" u="none" strike="noStrike" dirty="0">
                          <a:solidFill>
                            <a:srgbClr val="222223"/>
                          </a:solidFill>
                          <a:effectLst/>
                          <a:latin typeface="Calibri" panose="020F0502020204030204" pitchFamily="34" charset="0"/>
                        </a:rPr>
                        <a:t>57%</a:t>
                      </a:r>
                    </a:p>
                  </a:txBody>
                  <a:tcPr marL="9525" marR="9525" marT="0" marB="0" anchor="ctr"/>
                </a:tc>
                <a:tc>
                  <a:txBody>
                    <a:bodyPr/>
                    <a:lstStyle/>
                    <a:p>
                      <a:pPr algn="ctr" fontAlgn="ctr"/>
                      <a:r>
                        <a:rPr lang="en-IN" sz="1100" b="0" i="0" u="none" strike="noStrike" dirty="0">
                          <a:solidFill>
                            <a:srgbClr val="222223"/>
                          </a:solidFill>
                          <a:effectLst/>
                          <a:latin typeface="Calibri" panose="020F0502020204030204" pitchFamily="34" charset="0"/>
                        </a:rPr>
                        <a:t>54%</a:t>
                      </a:r>
                    </a:p>
                  </a:txBody>
                  <a:tcPr marL="9525" marR="9525" marT="0" marB="0" anchor="ctr"/>
                </a:tc>
                <a:extLst>
                  <a:ext uri="{0D108BD9-81ED-4DB2-BD59-A6C34878D82A}">
                    <a16:rowId xmlns:a16="http://schemas.microsoft.com/office/drawing/2014/main" val="1234898349"/>
                  </a:ext>
                </a:extLst>
              </a:tr>
              <a:tr h="312281">
                <a:tc>
                  <a:txBody>
                    <a:bodyPr/>
                    <a:lstStyle/>
                    <a:p>
                      <a:pPr algn="l"/>
                      <a:r>
                        <a:rPr lang="en-US" sz="1100" u="none" strike="noStrike" kern="1200" dirty="0">
                          <a:effectLst/>
                        </a:rPr>
                        <a:t>A full time contract job for 6 months or less </a:t>
                      </a:r>
                      <a:endParaRPr lang="en-IN" sz="1100" b="0" i="0" u="none" strike="noStrike" kern="1200" dirty="0">
                        <a:solidFill>
                          <a:srgbClr val="6E6E71"/>
                        </a:solidFill>
                        <a:effectLst/>
                        <a:latin typeface="Calibri" panose="020F0502020204030204" pitchFamily="34" charset="0"/>
                        <a:ea typeface="+mn-ea"/>
                        <a:cs typeface="+mn-cs"/>
                      </a:endParaRPr>
                    </a:p>
                  </a:txBody>
                  <a:tcPr marT="0" marB="0" anchor="ctr"/>
                </a:tc>
                <a:tc>
                  <a:txBody>
                    <a:bodyPr/>
                    <a:lstStyle/>
                    <a:p>
                      <a:pPr algn="ctr" rtl="0" fontAlgn="ctr"/>
                      <a:r>
                        <a:rPr lang="en-IN" sz="1100" u="none" strike="noStrike" dirty="0">
                          <a:effectLst/>
                        </a:rPr>
                        <a:t>57%</a:t>
                      </a:r>
                      <a:endParaRPr lang="en-IN" sz="1100" b="0" i="0" u="none" strike="noStrike" dirty="0">
                        <a:solidFill>
                          <a:srgbClr val="222223"/>
                        </a:solidFill>
                        <a:effectLst/>
                        <a:latin typeface="Calibri" panose="020F0502020204030204" pitchFamily="34" charset="0"/>
                      </a:endParaRPr>
                    </a:p>
                  </a:txBody>
                  <a:tcPr marL="9525" marR="9525" marT="0" marB="0" anchor="ctr"/>
                </a:tc>
                <a:tc>
                  <a:txBody>
                    <a:bodyPr/>
                    <a:lstStyle/>
                    <a:p>
                      <a:pPr algn="ctr" rtl="0" fontAlgn="ctr"/>
                      <a:r>
                        <a:rPr lang="en-IN" sz="1100" u="none" strike="noStrike">
                          <a:effectLst/>
                        </a:rPr>
                        <a:t>52%</a:t>
                      </a:r>
                      <a:endParaRPr lang="en-IN" sz="1100" b="0" i="0" u="none" strike="noStrike">
                        <a:solidFill>
                          <a:srgbClr val="222223"/>
                        </a:solidFill>
                        <a:effectLst/>
                        <a:latin typeface="Calibri" panose="020F0502020204030204" pitchFamily="34" charset="0"/>
                      </a:endParaRPr>
                    </a:p>
                  </a:txBody>
                  <a:tcPr marL="9525" marR="9525" marT="0" marB="0" anchor="ctr"/>
                </a:tc>
                <a:tc>
                  <a:txBody>
                    <a:bodyPr/>
                    <a:lstStyle/>
                    <a:p>
                      <a:pPr algn="ctr" rtl="0" fontAlgn="ctr"/>
                      <a:r>
                        <a:rPr lang="en-IN" sz="1100" u="none" strike="noStrike" dirty="0">
                          <a:effectLst/>
                        </a:rPr>
                        <a:t>64% </a:t>
                      </a:r>
                      <a:endParaRPr lang="en-IN" sz="1100" b="0" i="0" u="none" strike="noStrike" baseline="-25000" dirty="0">
                        <a:solidFill>
                          <a:srgbClr val="222223"/>
                        </a:solidFill>
                        <a:effectLst/>
                        <a:latin typeface="Calibri" panose="020F0502020204030204" pitchFamily="34" charset="0"/>
                      </a:endParaRPr>
                    </a:p>
                  </a:txBody>
                  <a:tcPr marL="9525" marR="9525" marT="0" marB="0" anchor="ctr">
                    <a:solidFill>
                      <a:srgbClr val="92D050"/>
                    </a:solidFill>
                  </a:tcPr>
                </a:tc>
                <a:tc>
                  <a:txBody>
                    <a:bodyPr/>
                    <a:lstStyle/>
                    <a:p>
                      <a:pPr algn="ctr" rtl="0" fontAlgn="ctr"/>
                      <a:r>
                        <a:rPr lang="en-IN" sz="1100" u="none" strike="noStrike" dirty="0">
                          <a:effectLst/>
                        </a:rPr>
                        <a:t>54% </a:t>
                      </a:r>
                      <a:endParaRPr lang="en-IN" sz="1100" b="0" i="0" u="none" strike="noStrike" baseline="-25000" dirty="0">
                        <a:solidFill>
                          <a:srgbClr val="222223"/>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1100" u="none" strike="noStrike" dirty="0">
                          <a:effectLst/>
                        </a:rPr>
                        <a:t>41%</a:t>
                      </a:r>
                      <a:endParaRPr lang="en-IN" sz="1100" b="0" i="0" u="none" strike="noStrike" dirty="0">
                        <a:solidFill>
                          <a:srgbClr val="222223"/>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1100" u="none" strike="noStrike">
                          <a:effectLst/>
                        </a:rPr>
                        <a:t>51%</a:t>
                      </a:r>
                      <a:endParaRPr lang="en-IN" sz="1100" b="0" i="0" u="none" strike="noStrike">
                        <a:solidFill>
                          <a:srgbClr val="222223"/>
                        </a:solidFill>
                        <a:effectLst/>
                        <a:latin typeface="Calibri" panose="020F0502020204030204" pitchFamily="34" charset="0"/>
                      </a:endParaRPr>
                    </a:p>
                  </a:txBody>
                  <a:tcPr marL="9525" marR="9525" marT="0" marB="0" anchor="ctr"/>
                </a:tc>
                <a:tc>
                  <a:txBody>
                    <a:bodyPr/>
                    <a:lstStyle/>
                    <a:p>
                      <a:pPr algn="ctr" rtl="0" fontAlgn="ctr"/>
                      <a:r>
                        <a:rPr lang="en-IN" sz="1100" u="none" strike="noStrike" dirty="0">
                          <a:effectLst/>
                        </a:rPr>
                        <a:t>55%</a:t>
                      </a:r>
                      <a:endParaRPr lang="en-IN" sz="1100" b="0" i="0" u="none" strike="noStrike" dirty="0">
                        <a:solidFill>
                          <a:srgbClr val="222223"/>
                        </a:solidFill>
                        <a:effectLst/>
                        <a:latin typeface="Calibri" panose="020F0502020204030204" pitchFamily="34" charset="0"/>
                      </a:endParaRPr>
                    </a:p>
                  </a:txBody>
                  <a:tcPr marL="9525" marR="9525" marT="0" marB="0" anchor="ctr"/>
                </a:tc>
                <a:tc>
                  <a:txBody>
                    <a:bodyPr/>
                    <a:lstStyle/>
                    <a:p>
                      <a:pPr algn="ctr" rtl="0" fontAlgn="ctr"/>
                      <a:r>
                        <a:rPr lang="en-IN" sz="1100" u="none" strike="noStrike" dirty="0">
                          <a:effectLst/>
                        </a:rPr>
                        <a:t>51%</a:t>
                      </a:r>
                      <a:endParaRPr lang="en-IN" sz="1100" b="0" i="0" u="none" strike="noStrike" dirty="0">
                        <a:solidFill>
                          <a:srgbClr val="222223"/>
                        </a:solidFill>
                        <a:effectLst/>
                        <a:latin typeface="Calibri" panose="020F0502020204030204" pitchFamily="34" charset="0"/>
                      </a:endParaRPr>
                    </a:p>
                  </a:txBody>
                  <a:tcPr marL="9525" marR="9525" marT="0" marB="0" anchor="ctr"/>
                </a:tc>
                <a:tc>
                  <a:txBody>
                    <a:bodyPr/>
                    <a:lstStyle/>
                    <a:p>
                      <a:pPr algn="ctr" rtl="0" fontAlgn="ctr"/>
                      <a:r>
                        <a:rPr lang="en-IN" sz="1100" u="none" strike="noStrike" dirty="0">
                          <a:effectLst/>
                        </a:rPr>
                        <a:t>53%</a:t>
                      </a:r>
                      <a:endParaRPr lang="en-IN" sz="1100" b="0" i="0" u="none" strike="noStrike" dirty="0">
                        <a:solidFill>
                          <a:srgbClr val="222223"/>
                        </a:solidFill>
                        <a:effectLst/>
                        <a:latin typeface="Calibri" panose="020F0502020204030204" pitchFamily="34" charset="0"/>
                      </a:endParaRPr>
                    </a:p>
                  </a:txBody>
                  <a:tcPr marL="9525" marR="9525" marT="0" marB="0" anchor="ctr"/>
                </a:tc>
                <a:tc>
                  <a:txBody>
                    <a:bodyPr/>
                    <a:lstStyle/>
                    <a:p>
                      <a:pPr algn="ctr" fontAlgn="ctr"/>
                      <a:r>
                        <a:rPr lang="en-IN" sz="1100" b="0" i="0" u="none" strike="noStrike" dirty="0">
                          <a:solidFill>
                            <a:srgbClr val="222223"/>
                          </a:solidFill>
                          <a:effectLst/>
                          <a:latin typeface="Calibri" panose="020F0502020204030204" pitchFamily="34" charset="0"/>
                        </a:rPr>
                        <a:t>52%</a:t>
                      </a:r>
                    </a:p>
                  </a:txBody>
                  <a:tcPr marL="9525" marR="9525" marT="0" marB="0" anchor="ctr"/>
                </a:tc>
                <a:tc>
                  <a:txBody>
                    <a:bodyPr/>
                    <a:lstStyle/>
                    <a:p>
                      <a:pPr algn="ctr" fontAlgn="ctr"/>
                      <a:r>
                        <a:rPr lang="en-IN" sz="1100" b="0" i="0" u="none" strike="noStrike" dirty="0">
                          <a:solidFill>
                            <a:srgbClr val="222223"/>
                          </a:solidFill>
                          <a:effectLst/>
                          <a:latin typeface="Calibri" panose="020F0502020204030204" pitchFamily="34" charset="0"/>
                        </a:rPr>
                        <a:t>54%</a:t>
                      </a:r>
                    </a:p>
                  </a:txBody>
                  <a:tcPr marL="9525" marR="9525" marT="0" marB="0" anchor="ctr"/>
                </a:tc>
                <a:extLst>
                  <a:ext uri="{0D108BD9-81ED-4DB2-BD59-A6C34878D82A}">
                    <a16:rowId xmlns:a16="http://schemas.microsoft.com/office/drawing/2014/main" val="3837650777"/>
                  </a:ext>
                </a:extLst>
              </a:tr>
              <a:tr h="312281">
                <a:tc>
                  <a:txBody>
                    <a:bodyPr/>
                    <a:lstStyle/>
                    <a:p>
                      <a:pPr algn="l"/>
                      <a:r>
                        <a:rPr lang="en-US" sz="1100" u="none" strike="noStrike" kern="1200" dirty="0">
                          <a:effectLst/>
                        </a:rPr>
                        <a:t>A full time contract job for 6 months or less</a:t>
                      </a:r>
                      <a:endParaRPr lang="en-IN" sz="1100" b="0" i="0" u="none" strike="noStrike" kern="1200" dirty="0">
                        <a:solidFill>
                          <a:srgbClr val="6E6E71"/>
                        </a:solidFill>
                        <a:effectLst/>
                        <a:latin typeface="Calibri" panose="020F0502020204030204" pitchFamily="34" charset="0"/>
                        <a:ea typeface="+mn-ea"/>
                        <a:cs typeface="+mn-cs"/>
                      </a:endParaRPr>
                    </a:p>
                  </a:txBody>
                  <a:tcPr marT="0" marB="0" anchor="ctr"/>
                </a:tc>
                <a:tc>
                  <a:txBody>
                    <a:bodyPr/>
                    <a:lstStyle/>
                    <a:p>
                      <a:pPr algn="ctr" rtl="0" fontAlgn="ctr"/>
                      <a:r>
                        <a:rPr lang="en-IN" sz="1100" u="none" strike="noStrike" dirty="0">
                          <a:effectLst/>
                        </a:rPr>
                        <a:t>52%</a:t>
                      </a:r>
                      <a:endParaRPr lang="en-IN" sz="1100" b="0" i="0" u="none" strike="noStrike" dirty="0">
                        <a:solidFill>
                          <a:srgbClr val="222223"/>
                        </a:solidFill>
                        <a:effectLst/>
                        <a:latin typeface="Calibri" panose="020F0502020204030204" pitchFamily="34" charset="0"/>
                      </a:endParaRPr>
                    </a:p>
                  </a:txBody>
                  <a:tcPr marL="9525" marR="9525" marT="0" marB="0" anchor="ctr"/>
                </a:tc>
                <a:tc>
                  <a:txBody>
                    <a:bodyPr/>
                    <a:lstStyle/>
                    <a:p>
                      <a:pPr algn="ctr" rtl="0" fontAlgn="ctr"/>
                      <a:r>
                        <a:rPr lang="en-IN" sz="1100" u="none" strike="noStrike" dirty="0">
                          <a:effectLst/>
                        </a:rPr>
                        <a:t>47%</a:t>
                      </a:r>
                      <a:endParaRPr lang="en-IN" sz="1100" b="0" i="0" u="none" strike="noStrike" dirty="0">
                        <a:solidFill>
                          <a:srgbClr val="222223"/>
                        </a:solidFill>
                        <a:effectLst/>
                        <a:latin typeface="Calibri" panose="020F0502020204030204" pitchFamily="34" charset="0"/>
                      </a:endParaRPr>
                    </a:p>
                  </a:txBody>
                  <a:tcPr marL="9525" marR="9525" marT="0" marB="0" anchor="ctr"/>
                </a:tc>
                <a:tc>
                  <a:txBody>
                    <a:bodyPr/>
                    <a:lstStyle/>
                    <a:p>
                      <a:pPr algn="ctr" rtl="0" fontAlgn="ctr"/>
                      <a:r>
                        <a:rPr lang="en-IN" sz="1100" u="none" strike="noStrike" dirty="0">
                          <a:effectLst/>
                        </a:rPr>
                        <a:t>61% </a:t>
                      </a:r>
                      <a:endParaRPr lang="en-IN" sz="1100" b="0" i="0" u="none" strike="noStrike" baseline="-25000" dirty="0">
                        <a:solidFill>
                          <a:srgbClr val="222223"/>
                        </a:solidFill>
                        <a:effectLst/>
                        <a:latin typeface="Calibri" panose="020F0502020204030204" pitchFamily="34" charset="0"/>
                      </a:endParaRPr>
                    </a:p>
                  </a:txBody>
                  <a:tcPr marL="9525" marR="9525" marT="0" marB="0" anchor="ctr">
                    <a:solidFill>
                      <a:srgbClr val="92D050"/>
                    </a:solidFill>
                  </a:tcPr>
                </a:tc>
                <a:tc>
                  <a:txBody>
                    <a:bodyPr/>
                    <a:lstStyle/>
                    <a:p>
                      <a:pPr algn="ctr" rtl="0" fontAlgn="ctr"/>
                      <a:r>
                        <a:rPr lang="en-IN" sz="1100" u="none" strike="noStrike" dirty="0">
                          <a:effectLst/>
                        </a:rPr>
                        <a:t>50% </a:t>
                      </a:r>
                      <a:endParaRPr lang="en-IN" sz="1100" b="0" i="0" u="none" strike="noStrike" baseline="-25000" dirty="0">
                        <a:solidFill>
                          <a:srgbClr val="222223"/>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1100" u="none" strike="noStrike" dirty="0">
                          <a:effectLst/>
                        </a:rPr>
                        <a:t>35%</a:t>
                      </a:r>
                      <a:endParaRPr lang="en-IN" sz="1100" b="0" i="0" u="none" strike="noStrike" dirty="0">
                        <a:solidFill>
                          <a:srgbClr val="222223"/>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1100" u="none" strike="noStrike">
                          <a:effectLst/>
                        </a:rPr>
                        <a:t>47%</a:t>
                      </a:r>
                      <a:endParaRPr lang="en-IN" sz="1100" b="0" i="0" u="none" strike="noStrike">
                        <a:solidFill>
                          <a:srgbClr val="222223"/>
                        </a:solidFill>
                        <a:effectLst/>
                        <a:latin typeface="Calibri" panose="020F0502020204030204" pitchFamily="34" charset="0"/>
                      </a:endParaRPr>
                    </a:p>
                  </a:txBody>
                  <a:tcPr marL="9525" marR="9525" marT="0" marB="0" anchor="ctr"/>
                </a:tc>
                <a:tc>
                  <a:txBody>
                    <a:bodyPr/>
                    <a:lstStyle/>
                    <a:p>
                      <a:pPr algn="ctr" rtl="0" fontAlgn="ctr"/>
                      <a:r>
                        <a:rPr lang="en-IN" sz="1100" u="none" strike="noStrike" dirty="0">
                          <a:effectLst/>
                        </a:rPr>
                        <a:t>50%</a:t>
                      </a:r>
                      <a:endParaRPr lang="en-IN" sz="1100" b="0" i="0" u="none" strike="noStrike" dirty="0">
                        <a:solidFill>
                          <a:srgbClr val="222223"/>
                        </a:solidFill>
                        <a:effectLst/>
                        <a:latin typeface="Calibri" panose="020F0502020204030204" pitchFamily="34" charset="0"/>
                      </a:endParaRPr>
                    </a:p>
                  </a:txBody>
                  <a:tcPr marL="9525" marR="9525" marT="0" marB="0" anchor="ctr"/>
                </a:tc>
                <a:tc>
                  <a:txBody>
                    <a:bodyPr/>
                    <a:lstStyle/>
                    <a:p>
                      <a:pPr algn="ctr" rtl="0" fontAlgn="ctr"/>
                      <a:r>
                        <a:rPr lang="en-IN" sz="1100" u="none" strike="noStrike">
                          <a:effectLst/>
                        </a:rPr>
                        <a:t>48%</a:t>
                      </a:r>
                      <a:endParaRPr lang="en-IN" sz="1100" b="0" i="0" u="none" strike="noStrike">
                        <a:solidFill>
                          <a:srgbClr val="222223"/>
                        </a:solidFill>
                        <a:effectLst/>
                        <a:latin typeface="Calibri" panose="020F0502020204030204" pitchFamily="34" charset="0"/>
                      </a:endParaRPr>
                    </a:p>
                  </a:txBody>
                  <a:tcPr marL="9525" marR="9525" marT="0" marB="0" anchor="ctr"/>
                </a:tc>
                <a:tc>
                  <a:txBody>
                    <a:bodyPr/>
                    <a:lstStyle/>
                    <a:p>
                      <a:pPr algn="ctr" rtl="0" fontAlgn="ctr"/>
                      <a:r>
                        <a:rPr lang="en-IN" sz="1100" u="none" strike="noStrike" dirty="0">
                          <a:effectLst/>
                        </a:rPr>
                        <a:t>48%</a:t>
                      </a:r>
                      <a:endParaRPr lang="en-IN" sz="1100" b="0" i="0" u="none" strike="noStrike" dirty="0">
                        <a:solidFill>
                          <a:srgbClr val="222223"/>
                        </a:solidFill>
                        <a:effectLst/>
                        <a:latin typeface="Calibri" panose="020F0502020204030204" pitchFamily="34" charset="0"/>
                      </a:endParaRPr>
                    </a:p>
                  </a:txBody>
                  <a:tcPr marL="9525" marR="9525" marT="0" marB="0" anchor="ctr"/>
                </a:tc>
                <a:tc>
                  <a:txBody>
                    <a:bodyPr/>
                    <a:lstStyle/>
                    <a:p>
                      <a:pPr algn="ctr" fontAlgn="ctr"/>
                      <a:r>
                        <a:rPr lang="en-IN" sz="1100" b="0" i="0" u="none" strike="noStrike" dirty="0">
                          <a:solidFill>
                            <a:srgbClr val="222223"/>
                          </a:solidFill>
                          <a:effectLst/>
                          <a:latin typeface="Calibri" panose="020F0502020204030204" pitchFamily="34" charset="0"/>
                        </a:rPr>
                        <a:t>47%</a:t>
                      </a:r>
                    </a:p>
                  </a:txBody>
                  <a:tcPr marL="9525" marR="9525" marT="0" marB="0" anchor="ctr"/>
                </a:tc>
                <a:tc>
                  <a:txBody>
                    <a:bodyPr/>
                    <a:lstStyle/>
                    <a:p>
                      <a:pPr algn="ctr" fontAlgn="ctr"/>
                      <a:r>
                        <a:rPr lang="en-IN" sz="1100" b="0" i="0" u="none" strike="noStrike" dirty="0">
                          <a:solidFill>
                            <a:srgbClr val="222223"/>
                          </a:solidFill>
                          <a:effectLst/>
                          <a:latin typeface="Calibri" panose="020F0502020204030204" pitchFamily="34" charset="0"/>
                        </a:rPr>
                        <a:t>55%</a:t>
                      </a:r>
                    </a:p>
                  </a:txBody>
                  <a:tcPr marL="9525" marR="9525" marT="0" marB="0" anchor="ctr"/>
                </a:tc>
                <a:extLst>
                  <a:ext uri="{0D108BD9-81ED-4DB2-BD59-A6C34878D82A}">
                    <a16:rowId xmlns:a16="http://schemas.microsoft.com/office/drawing/2014/main" val="3501173857"/>
                  </a:ext>
                </a:extLst>
              </a:tr>
            </a:tbl>
          </a:graphicData>
        </a:graphic>
      </p:graphicFrame>
      <p:sp>
        <p:nvSpPr>
          <p:cNvPr id="6" name="TextBox 5">
            <a:extLst>
              <a:ext uri="{FF2B5EF4-FFF2-40B4-BE49-F238E27FC236}">
                <a16:creationId xmlns:a16="http://schemas.microsoft.com/office/drawing/2014/main" id="{37390575-57BC-45F2-8ED9-A2DA7B67999D}"/>
              </a:ext>
            </a:extLst>
          </p:cNvPr>
          <p:cNvSpPr txBox="1"/>
          <p:nvPr/>
        </p:nvSpPr>
        <p:spPr>
          <a:xfrm>
            <a:off x="3260035" y="1282792"/>
            <a:ext cx="2623931" cy="169277"/>
          </a:xfrm>
          <a:prstGeom prst="rect">
            <a:avLst/>
          </a:prstGeom>
        </p:spPr>
        <p:txBody>
          <a:bodyPr vert="horz" wrap="square" lIns="0" tIns="0" rIns="0" bIns="0" rtlCol="0">
            <a:spAutoFit/>
          </a:bodyPr>
          <a:lstStyle/>
          <a:p>
            <a:pPr marL="4763" algn="ctr"/>
            <a:r>
              <a:rPr lang="en-US" sz="1100" b="1" dirty="0"/>
              <a:t>% Would at least consider</a:t>
            </a:r>
          </a:p>
        </p:txBody>
      </p:sp>
      <p:sp>
        <p:nvSpPr>
          <p:cNvPr id="8" name="Text Placeholder 17">
            <a:extLst>
              <a:ext uri="{FF2B5EF4-FFF2-40B4-BE49-F238E27FC236}">
                <a16:creationId xmlns:a16="http://schemas.microsoft.com/office/drawing/2014/main" id="{41434B76-489B-4AB4-844E-4AB9D9BF6EF6}"/>
              </a:ext>
            </a:extLst>
          </p:cNvPr>
          <p:cNvSpPr txBox="1">
            <a:spLocks/>
          </p:cNvSpPr>
          <p:nvPr/>
        </p:nvSpPr>
        <p:spPr>
          <a:xfrm>
            <a:off x="232375" y="750890"/>
            <a:ext cx="8654449" cy="414834"/>
          </a:xfrm>
          <a:prstGeom prst="rect">
            <a:avLst/>
          </a:prstGeom>
        </p:spPr>
        <p:txBody>
          <a:bodyPr vert="horz" lIns="0" tIns="0" rIns="0" bIns="0" rtlCol="0">
            <a:noAutofit/>
          </a:bodyPr>
          <a:lstStyle>
            <a:lvl1pPr marL="0" indent="0" algn="l" defTabSz="924282" rtl="0" eaLnBrk="1" latinLnBrk="0" hangingPunct="1">
              <a:lnSpc>
                <a:spcPct val="100000"/>
              </a:lnSpc>
              <a:spcBef>
                <a:spcPts val="0"/>
              </a:spcBef>
              <a:spcAft>
                <a:spcPts val="0"/>
              </a:spcAft>
              <a:buFont typeface="Arial" panose="020B0604020202020204" pitchFamily="34" charset="0"/>
              <a:buNone/>
              <a:defRPr sz="1200" kern="1200" cap="none" baseline="0">
                <a:solidFill>
                  <a:schemeClr val="bg2">
                    <a:lumMod val="50000"/>
                  </a:schemeClr>
                </a:solidFill>
                <a:latin typeface="+mn-lt"/>
                <a:ea typeface="+mn-ea"/>
                <a:cs typeface="+mn-cs"/>
              </a:defRPr>
            </a:lvl1pPr>
            <a:lvl2pPr marL="3240" indent="0" algn="l" defTabSz="924282" rtl="0" eaLnBrk="1" latinLnBrk="0" hangingPunct="1">
              <a:lnSpc>
                <a:spcPct val="10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0"/>
              </a:spcBef>
              <a:spcAft>
                <a:spcPts val="0"/>
              </a:spcAft>
              <a:buFont typeface="Arial" panose="020B0604020202020204" pitchFamily="34" charset="0"/>
              <a:buChar char="•"/>
              <a:defRPr sz="1200" kern="1200">
                <a:solidFill>
                  <a:schemeClr val="bg2">
                    <a:lumMod val="50000"/>
                  </a:schemeClr>
                </a:solidFill>
                <a:latin typeface="+mn-lt"/>
                <a:ea typeface="+mn-ea"/>
                <a:cs typeface="+mn-cs"/>
              </a:defRPr>
            </a:lvl3pPr>
            <a:lvl4pPr marL="431911" indent="-191121" algn="l" defTabSz="924282" rtl="0" eaLnBrk="1" latinLnBrk="0" hangingPunct="1">
              <a:lnSpc>
                <a:spcPct val="100000"/>
              </a:lnSpc>
              <a:spcBef>
                <a:spcPts val="0"/>
              </a:spcBef>
              <a:spcAft>
                <a:spcPts val="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0"/>
              </a:spcBef>
              <a:spcAft>
                <a:spcPts val="0"/>
              </a:spcAft>
              <a:buSzPct val="85000"/>
              <a:buFont typeface="Wingdings" panose="05000000000000000000" pitchFamily="2" charset="2"/>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lgn="just">
              <a:buFont typeface="Arial" panose="020B0604020202020204" pitchFamily="34" charset="0"/>
              <a:buChar char="•"/>
            </a:pPr>
            <a:r>
              <a:rPr lang="en-US" sz="1100" dirty="0"/>
              <a:t>Working Canadians who have spent less than 10 years at their current job are significantly more willing to relocate, regardless of the offering. As expected, homeowners are less willing to relocate to a full-time job in another city (regardless of whether or not it’s in-province or out-of-province).</a:t>
            </a:r>
          </a:p>
        </p:txBody>
      </p:sp>
    </p:spTree>
    <p:extLst>
      <p:ext uri="{BB962C8B-B14F-4D97-AF65-F5344CB8AC3E}">
        <p14:creationId xmlns:p14="http://schemas.microsoft.com/office/powerpoint/2010/main" val="3764179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72FCA34-987B-4AA1-B3F3-096B9EE6BEAD}"/>
              </a:ext>
            </a:extLst>
          </p:cNvPr>
          <p:cNvSpPr>
            <a:spLocks noGrp="1"/>
          </p:cNvSpPr>
          <p:nvPr>
            <p:ph type="body" sz="quarter" idx="17"/>
          </p:nvPr>
        </p:nvSpPr>
        <p:spPr>
          <a:xfrm>
            <a:off x="922725" y="4795112"/>
            <a:ext cx="7462662" cy="215444"/>
          </a:xfrm>
        </p:spPr>
        <p:txBody>
          <a:bodyPr/>
          <a:lstStyle/>
          <a:p>
            <a:r>
              <a:rPr lang="en-US" sz="700" dirty="0"/>
              <a:t>ZA1. Imagine if you had a job opportunity in the near future that would mean relocating. How willing would you be to take it based on the following:</a:t>
            </a:r>
          </a:p>
          <a:p>
            <a:r>
              <a:rPr lang="en-US" sz="700" dirty="0"/>
              <a:t>Base: Employed 2018 (n=1,185) *A short-term job for 6 months or less asked only to those who are employed full-time and part-time (not self-employed), 2018 (n=1,070)</a:t>
            </a:r>
          </a:p>
        </p:txBody>
      </p:sp>
      <p:sp>
        <p:nvSpPr>
          <p:cNvPr id="17" name="Title 16">
            <a:extLst>
              <a:ext uri="{FF2B5EF4-FFF2-40B4-BE49-F238E27FC236}">
                <a16:creationId xmlns:a16="http://schemas.microsoft.com/office/drawing/2014/main" id="{DE56CDCF-1353-4DDA-8B89-9DC953338271}"/>
              </a:ext>
            </a:extLst>
          </p:cNvPr>
          <p:cNvSpPr>
            <a:spLocks noGrp="1"/>
          </p:cNvSpPr>
          <p:nvPr>
            <p:ph type="title"/>
          </p:nvPr>
        </p:nvSpPr>
        <p:spPr/>
        <p:txBody>
          <a:bodyPr/>
          <a:lstStyle/>
          <a:p>
            <a:r>
              <a:rPr lang="en-US" dirty="0"/>
              <a:t>Incentives &amp; Willingness to Relocate By Sector</a:t>
            </a:r>
          </a:p>
        </p:txBody>
      </p:sp>
      <p:sp>
        <p:nvSpPr>
          <p:cNvPr id="18" name="Text Placeholder 17">
            <a:extLst>
              <a:ext uri="{FF2B5EF4-FFF2-40B4-BE49-F238E27FC236}">
                <a16:creationId xmlns:a16="http://schemas.microsoft.com/office/drawing/2014/main" id="{02624937-C64F-4D8E-AE1D-8FF7B6873319}"/>
              </a:ext>
            </a:extLst>
          </p:cNvPr>
          <p:cNvSpPr>
            <a:spLocks noGrp="1"/>
          </p:cNvSpPr>
          <p:nvPr>
            <p:ph type="body" sz="quarter" idx="19"/>
          </p:nvPr>
        </p:nvSpPr>
        <p:spPr>
          <a:xfrm>
            <a:off x="232375" y="750890"/>
            <a:ext cx="8654449" cy="414834"/>
          </a:xfrm>
        </p:spPr>
        <p:txBody>
          <a:bodyPr/>
          <a:lstStyle/>
          <a:p>
            <a:pPr marL="171450" indent="-171450" algn="just">
              <a:buFont typeface="Arial" panose="020B0604020202020204" pitchFamily="34" charset="0"/>
              <a:buChar char="•"/>
            </a:pPr>
            <a:r>
              <a:rPr lang="en-US" sz="1100" dirty="0"/>
              <a:t>There is little variation in willingness to relocate across the key sectors, however, those in the accommodations industry are directionally higher across most of the offerings in terms of their inclination to consider it.</a:t>
            </a:r>
          </a:p>
        </p:txBody>
      </p:sp>
      <p:sp>
        <p:nvSpPr>
          <p:cNvPr id="6" name="TextBox 5">
            <a:extLst>
              <a:ext uri="{FF2B5EF4-FFF2-40B4-BE49-F238E27FC236}">
                <a16:creationId xmlns:a16="http://schemas.microsoft.com/office/drawing/2014/main" id="{A51E1489-B1B5-4036-8B55-FD903B4843A7}"/>
              </a:ext>
            </a:extLst>
          </p:cNvPr>
          <p:cNvSpPr txBox="1"/>
          <p:nvPr/>
        </p:nvSpPr>
        <p:spPr>
          <a:xfrm>
            <a:off x="3260035" y="1158592"/>
            <a:ext cx="2623931" cy="169277"/>
          </a:xfrm>
          <a:prstGeom prst="rect">
            <a:avLst/>
          </a:prstGeom>
        </p:spPr>
        <p:txBody>
          <a:bodyPr vert="horz" wrap="square" lIns="0" tIns="0" rIns="0" bIns="0" rtlCol="0">
            <a:spAutoFit/>
          </a:bodyPr>
          <a:lstStyle/>
          <a:p>
            <a:pPr marL="4763" algn="ctr"/>
            <a:r>
              <a:rPr lang="en-US" sz="1100" b="1" dirty="0"/>
              <a:t>% Would at least consider</a:t>
            </a:r>
          </a:p>
        </p:txBody>
      </p:sp>
      <p:graphicFrame>
        <p:nvGraphicFramePr>
          <p:cNvPr id="8" name="Table 7">
            <a:extLst>
              <a:ext uri="{FF2B5EF4-FFF2-40B4-BE49-F238E27FC236}">
                <a16:creationId xmlns:a16="http://schemas.microsoft.com/office/drawing/2014/main" id="{F54671DB-871A-4A34-AE03-1747CF6EA13D}"/>
              </a:ext>
            </a:extLst>
          </p:cNvPr>
          <p:cNvGraphicFramePr>
            <a:graphicFrameLocks noGrp="1"/>
          </p:cNvGraphicFramePr>
          <p:nvPr>
            <p:extLst>
              <p:ext uri="{D42A27DB-BD31-4B8C-83A1-F6EECF244321}">
                <p14:modId xmlns:p14="http://schemas.microsoft.com/office/powerpoint/2010/main" val="1754182902"/>
              </p:ext>
            </p:extLst>
          </p:nvPr>
        </p:nvGraphicFramePr>
        <p:xfrm>
          <a:off x="285296" y="1344283"/>
          <a:ext cx="8573409" cy="2797936"/>
        </p:xfrm>
        <a:graphic>
          <a:graphicData uri="http://schemas.openxmlformats.org/drawingml/2006/table">
            <a:tbl>
              <a:tblPr firstRow="1" bandRow="1">
                <a:tableStyleId>{00A15C55-8517-42AA-B614-E9B94910E393}</a:tableStyleId>
              </a:tblPr>
              <a:tblGrid>
                <a:gridCol w="1872072">
                  <a:extLst>
                    <a:ext uri="{9D8B030D-6E8A-4147-A177-3AD203B41FA5}">
                      <a16:colId xmlns:a16="http://schemas.microsoft.com/office/drawing/2014/main" val="849710063"/>
                    </a:ext>
                  </a:extLst>
                </a:gridCol>
                <a:gridCol w="653153">
                  <a:extLst>
                    <a:ext uri="{9D8B030D-6E8A-4147-A177-3AD203B41FA5}">
                      <a16:colId xmlns:a16="http://schemas.microsoft.com/office/drawing/2014/main" val="2833812181"/>
                    </a:ext>
                  </a:extLst>
                </a:gridCol>
                <a:gridCol w="653153">
                  <a:extLst>
                    <a:ext uri="{9D8B030D-6E8A-4147-A177-3AD203B41FA5}">
                      <a16:colId xmlns:a16="http://schemas.microsoft.com/office/drawing/2014/main" val="1228887541"/>
                    </a:ext>
                  </a:extLst>
                </a:gridCol>
                <a:gridCol w="653153">
                  <a:extLst>
                    <a:ext uri="{9D8B030D-6E8A-4147-A177-3AD203B41FA5}">
                      <a16:colId xmlns:a16="http://schemas.microsoft.com/office/drawing/2014/main" val="844393255"/>
                    </a:ext>
                  </a:extLst>
                </a:gridCol>
                <a:gridCol w="822960">
                  <a:extLst>
                    <a:ext uri="{9D8B030D-6E8A-4147-A177-3AD203B41FA5}">
                      <a16:colId xmlns:a16="http://schemas.microsoft.com/office/drawing/2014/main" val="343468090"/>
                    </a:ext>
                  </a:extLst>
                </a:gridCol>
                <a:gridCol w="653153">
                  <a:extLst>
                    <a:ext uri="{9D8B030D-6E8A-4147-A177-3AD203B41FA5}">
                      <a16:colId xmlns:a16="http://schemas.microsoft.com/office/drawing/2014/main" val="1446919925"/>
                    </a:ext>
                  </a:extLst>
                </a:gridCol>
                <a:gridCol w="653153">
                  <a:extLst>
                    <a:ext uri="{9D8B030D-6E8A-4147-A177-3AD203B41FA5}">
                      <a16:colId xmlns:a16="http://schemas.microsoft.com/office/drawing/2014/main" val="1092452878"/>
                    </a:ext>
                  </a:extLst>
                </a:gridCol>
                <a:gridCol w="653153">
                  <a:extLst>
                    <a:ext uri="{9D8B030D-6E8A-4147-A177-3AD203B41FA5}">
                      <a16:colId xmlns:a16="http://schemas.microsoft.com/office/drawing/2014/main" val="1222419727"/>
                    </a:ext>
                  </a:extLst>
                </a:gridCol>
                <a:gridCol w="653153">
                  <a:extLst>
                    <a:ext uri="{9D8B030D-6E8A-4147-A177-3AD203B41FA5}">
                      <a16:colId xmlns:a16="http://schemas.microsoft.com/office/drawing/2014/main" val="3551908167"/>
                    </a:ext>
                  </a:extLst>
                </a:gridCol>
                <a:gridCol w="653153">
                  <a:extLst>
                    <a:ext uri="{9D8B030D-6E8A-4147-A177-3AD203B41FA5}">
                      <a16:colId xmlns:a16="http://schemas.microsoft.com/office/drawing/2014/main" val="1183823906"/>
                    </a:ext>
                  </a:extLst>
                </a:gridCol>
                <a:gridCol w="653153">
                  <a:extLst>
                    <a:ext uri="{9D8B030D-6E8A-4147-A177-3AD203B41FA5}">
                      <a16:colId xmlns:a16="http://schemas.microsoft.com/office/drawing/2014/main" val="4131966008"/>
                    </a:ext>
                  </a:extLst>
                </a:gridCol>
              </a:tblGrid>
              <a:tr h="216221">
                <a:tc>
                  <a:txBody>
                    <a:bodyPr/>
                    <a:lstStyle/>
                    <a:p>
                      <a:endParaRPr lang="en-IN" sz="1200" dirty="0"/>
                    </a:p>
                  </a:txBody>
                  <a:tcPr anchor="ctr"/>
                </a:tc>
                <a:tc gridSpan="10">
                  <a:txBody>
                    <a:bodyPr/>
                    <a:lstStyle/>
                    <a:p>
                      <a:pPr algn="ctr"/>
                      <a:r>
                        <a:rPr lang="en-IN" sz="1100" b="1" dirty="0">
                          <a:solidFill>
                            <a:schemeClr val="tx1"/>
                          </a:solidFill>
                        </a:rPr>
                        <a:t>SECTOR</a:t>
                      </a:r>
                    </a:p>
                  </a:txBody>
                  <a:tcPr anchor="ctr"/>
                </a:tc>
                <a:tc hMerge="1">
                  <a:txBody>
                    <a:bodyPr/>
                    <a:lstStyle/>
                    <a:p>
                      <a:pPr algn="ctr"/>
                      <a:endParaRPr lang="en-IN" sz="800" dirty="0"/>
                    </a:p>
                  </a:txBody>
                  <a:tcPr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tc hMerge="1">
                  <a:txBody>
                    <a:bodyPr/>
                    <a:lstStyle/>
                    <a:p>
                      <a:pPr algn="ctr"/>
                      <a:endParaRPr lang="en-IN" sz="900" dirty="0"/>
                    </a:p>
                  </a:txBody>
                  <a:tcPr anchor="ctr"/>
                </a:tc>
                <a:tc hMerge="1">
                  <a:txBody>
                    <a:bodyPr/>
                    <a:lstStyle/>
                    <a:p>
                      <a:pPr algn="ctr"/>
                      <a:endParaRPr lang="en-IN" sz="800" dirty="0"/>
                    </a:p>
                  </a:txBody>
                  <a:tcPr anchor="ctr"/>
                </a:tc>
                <a:tc hMerge="1">
                  <a:txBody>
                    <a:bodyPr/>
                    <a:lstStyle/>
                    <a:p>
                      <a:pPr algn="ctr"/>
                      <a:endParaRPr lang="en-IN" sz="900" dirty="0"/>
                    </a:p>
                  </a:txBody>
                  <a:tcPr anchor="ctr"/>
                </a:tc>
                <a:tc hMerge="1">
                  <a:txBody>
                    <a:bodyPr/>
                    <a:lstStyle/>
                    <a:p>
                      <a:pPr algn="ctr"/>
                      <a:endParaRPr lang="en-IN" sz="900" dirty="0"/>
                    </a:p>
                  </a:txBody>
                  <a:tcPr anchor="ctr"/>
                </a:tc>
                <a:tc hMerge="1">
                  <a:txBody>
                    <a:bodyPr/>
                    <a:lstStyle/>
                    <a:p>
                      <a:pPr algn="ctr"/>
                      <a:endParaRPr lang="en-IN" sz="900" dirty="0"/>
                    </a:p>
                  </a:txBody>
                  <a:tcPr anchor="ctr"/>
                </a:tc>
                <a:extLst>
                  <a:ext uri="{0D108BD9-81ED-4DB2-BD59-A6C34878D82A}">
                    <a16:rowId xmlns:a16="http://schemas.microsoft.com/office/drawing/2014/main" val="1551721918"/>
                  </a:ext>
                </a:extLst>
              </a:tr>
              <a:tr h="390016">
                <a:tc>
                  <a:txBody>
                    <a:bodyPr/>
                    <a:lstStyle/>
                    <a:p>
                      <a:endParaRPr lang="en-IN" sz="1200" dirty="0">
                        <a:latin typeface="+mj-lt"/>
                      </a:endParaRPr>
                    </a:p>
                  </a:txBody>
                  <a:tcPr anchor="ctr"/>
                </a:tc>
                <a:tc>
                  <a:txBody>
                    <a:bodyPr/>
                    <a:lstStyle/>
                    <a:p>
                      <a:pPr algn="ctr" fontAlgn="t"/>
                      <a:r>
                        <a:rPr lang="en-IN" sz="900" b="1" kern="1200" dirty="0"/>
                        <a:t>M+C+M+T</a:t>
                      </a:r>
                    </a:p>
                  </a:txBody>
                  <a:tcPr marL="9525" marR="9525" marT="0" marB="0" anchor="ctr"/>
                </a:tc>
                <a:tc>
                  <a:txBody>
                    <a:bodyPr/>
                    <a:lstStyle/>
                    <a:p>
                      <a:pPr algn="ctr" fontAlgn="t"/>
                      <a:r>
                        <a:rPr lang="en-IN" sz="900" b="1" kern="1200" dirty="0"/>
                        <a:t>IT + Utilities</a:t>
                      </a:r>
                    </a:p>
                  </a:txBody>
                  <a:tcPr marL="9525" marR="9525" marT="0" marB="0" anchor="ctr"/>
                </a:tc>
                <a:tc>
                  <a:txBody>
                    <a:bodyPr/>
                    <a:lstStyle/>
                    <a:p>
                      <a:pPr algn="ctr" fontAlgn="t"/>
                      <a:r>
                        <a:rPr lang="en-IN" sz="900" b="1" kern="1200" dirty="0"/>
                        <a:t>F+R+P+M+A</a:t>
                      </a:r>
                    </a:p>
                  </a:txBody>
                  <a:tcPr marL="9525" marR="9525" marT="0" marB="0" anchor="ctr"/>
                </a:tc>
                <a:tc>
                  <a:txBody>
                    <a:bodyPr/>
                    <a:lstStyle/>
                    <a:p>
                      <a:pPr algn="ctr" fontAlgn="t"/>
                      <a:r>
                        <a:rPr lang="en-IN" sz="900" b="1" kern="1200" dirty="0"/>
                        <a:t>Wholesale + Retail</a:t>
                      </a:r>
                    </a:p>
                  </a:txBody>
                  <a:tcPr marL="9525" marR="9525" marT="0" marB="0" anchor="ctr"/>
                </a:tc>
                <a:tc>
                  <a:txBody>
                    <a:bodyPr/>
                    <a:lstStyle/>
                    <a:p>
                      <a:pPr algn="ctr" fontAlgn="t"/>
                      <a:r>
                        <a:rPr lang="en-IN" sz="900" b="1" kern="1200" dirty="0"/>
                        <a:t>Education</a:t>
                      </a:r>
                    </a:p>
                  </a:txBody>
                  <a:tcPr marL="9525" marR="9525" marT="0" marB="0" anchor="ctr"/>
                </a:tc>
                <a:tc>
                  <a:txBody>
                    <a:bodyPr/>
                    <a:lstStyle/>
                    <a:p>
                      <a:pPr algn="ctr" fontAlgn="t"/>
                      <a:r>
                        <a:rPr lang="en-IN" sz="900" b="1" kern="1200" dirty="0"/>
                        <a:t>Health</a:t>
                      </a:r>
                    </a:p>
                  </a:txBody>
                  <a:tcPr marL="9525" marR="9525" marT="0" marB="0" anchor="ctr"/>
                </a:tc>
                <a:tc>
                  <a:txBody>
                    <a:bodyPr/>
                    <a:lstStyle/>
                    <a:p>
                      <a:pPr algn="ctr" fontAlgn="t"/>
                      <a:r>
                        <a:rPr lang="en-IN" sz="900" b="1" kern="1200" dirty="0"/>
                        <a:t>Gov’t</a:t>
                      </a:r>
                    </a:p>
                  </a:txBody>
                  <a:tcPr marL="9525" marR="9525" marT="0" marB="0" anchor="ctr"/>
                </a:tc>
                <a:tc>
                  <a:txBody>
                    <a:bodyPr/>
                    <a:lstStyle/>
                    <a:p>
                      <a:pPr algn="ctr" fontAlgn="t"/>
                      <a:r>
                        <a:rPr lang="en-IN" sz="900" b="1" kern="1200" dirty="0"/>
                        <a:t>Arts</a:t>
                      </a:r>
                    </a:p>
                  </a:txBody>
                  <a:tcPr marL="9525" marR="9525" marT="0" marB="0" anchor="ctr"/>
                </a:tc>
                <a:tc>
                  <a:txBody>
                    <a:bodyPr/>
                    <a:lstStyle/>
                    <a:p>
                      <a:pPr algn="ctr" fontAlgn="t"/>
                      <a:r>
                        <a:rPr lang="en-IN" sz="900" b="1" kern="1200" dirty="0"/>
                        <a:t>Accom</a:t>
                      </a:r>
                    </a:p>
                  </a:txBody>
                  <a:tcPr marL="9525" marR="9525" marT="0" marB="0" anchor="ctr"/>
                </a:tc>
                <a:tc>
                  <a:txBody>
                    <a:bodyPr/>
                    <a:lstStyle/>
                    <a:p>
                      <a:pPr algn="ctr" fontAlgn="t"/>
                      <a:r>
                        <a:rPr lang="en-IN" sz="900" b="1" kern="1200" dirty="0"/>
                        <a:t>Other</a:t>
                      </a:r>
                    </a:p>
                  </a:txBody>
                  <a:tcPr marL="9525" marR="9525" marT="0" marB="0" anchor="ctr"/>
                </a:tc>
                <a:extLst>
                  <a:ext uri="{0D108BD9-81ED-4DB2-BD59-A6C34878D82A}">
                    <a16:rowId xmlns:a16="http://schemas.microsoft.com/office/drawing/2014/main" val="260614317"/>
                  </a:ext>
                </a:extLst>
              </a:tr>
              <a:tr h="342660">
                <a:tc>
                  <a:txBody>
                    <a:bodyPr/>
                    <a:lstStyle/>
                    <a:p>
                      <a:pPr algn="l"/>
                      <a:r>
                        <a:rPr lang="en-US" sz="1100" u="none" strike="noStrike" kern="1200" dirty="0">
                          <a:effectLst/>
                        </a:rPr>
                        <a:t>A full time job in a city in your province </a:t>
                      </a:r>
                      <a:endParaRPr lang="en-IN" sz="1100" b="0" i="0" u="none" strike="noStrike" kern="1200" dirty="0">
                        <a:solidFill>
                          <a:srgbClr val="6E6E71"/>
                        </a:solidFill>
                        <a:effectLst/>
                        <a:latin typeface="Calibri" panose="020F0502020204030204" pitchFamily="34" charset="0"/>
                        <a:ea typeface="+mn-ea"/>
                        <a:cs typeface="+mn-cs"/>
                      </a:endParaRPr>
                    </a:p>
                  </a:txBody>
                  <a:tcPr anchor="ctr"/>
                </a:tc>
                <a:tc>
                  <a:txBody>
                    <a:bodyPr/>
                    <a:lstStyle/>
                    <a:p>
                      <a:pPr algn="ctr" fontAlgn="ctr"/>
                      <a:r>
                        <a:rPr lang="en-IN" sz="1100" u="none" strike="noStrike" dirty="0">
                          <a:effectLst/>
                        </a:rPr>
                        <a:t>70% </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1100" u="none" strike="noStrike" dirty="0">
                          <a:effectLst/>
                        </a:rPr>
                        <a:t>74% </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1100" u="none" strike="noStrike" dirty="0">
                          <a:effectLst/>
                        </a:rPr>
                        <a:t>71% </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1100" u="none" strike="noStrike" dirty="0">
                          <a:effectLst/>
                        </a:rPr>
                        <a:t>67% </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1100" u="none" strike="noStrike">
                          <a:effectLst/>
                        </a:rPr>
                        <a:t>63% </a:t>
                      </a:r>
                      <a:endParaRPr lang="en-IN" sz="1100" b="0" i="0" u="none" strike="noStrike">
                        <a:solidFill>
                          <a:srgbClr val="222223"/>
                        </a:solidFill>
                        <a:effectLst/>
                        <a:latin typeface="Calibri" panose="020F0502020204030204" pitchFamily="34" charset="0"/>
                      </a:endParaRPr>
                    </a:p>
                  </a:txBody>
                  <a:tcPr marL="9525" marR="9525" marT="9525" marB="0" anchor="ctr"/>
                </a:tc>
                <a:tc>
                  <a:txBody>
                    <a:bodyPr/>
                    <a:lstStyle/>
                    <a:p>
                      <a:pPr algn="ctr" fontAlgn="ctr"/>
                      <a:r>
                        <a:rPr lang="en-IN" sz="1100" u="none" strike="noStrike" dirty="0">
                          <a:effectLst/>
                        </a:rPr>
                        <a:t>60% </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1100" u="none" strike="noStrike" dirty="0">
                          <a:effectLst/>
                        </a:rPr>
                        <a:t>62% </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1100" u="none" strike="noStrike" dirty="0">
                          <a:effectLst/>
                        </a:rPr>
                        <a:t>71% </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1100" u="none" strike="noStrike" dirty="0">
                          <a:effectLst/>
                        </a:rPr>
                        <a:t>79% </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1100" u="none" strike="noStrike" dirty="0">
                          <a:effectLst/>
                        </a:rPr>
                        <a:t>60% </a:t>
                      </a:r>
                      <a:endParaRPr lang="en-IN" sz="1100" b="0" i="0" u="none" strike="noStrike" dirty="0">
                        <a:solidFill>
                          <a:srgbClr val="222223"/>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24385886"/>
                  </a:ext>
                </a:extLst>
              </a:tr>
              <a:tr h="342660">
                <a:tc>
                  <a:txBody>
                    <a:bodyPr/>
                    <a:lstStyle/>
                    <a:p>
                      <a:pPr algn="l"/>
                      <a:r>
                        <a:rPr lang="en-US" sz="1100" u="none" strike="noStrike" kern="1200" dirty="0">
                          <a:effectLst/>
                        </a:rPr>
                        <a:t>A full time job in a city in another province </a:t>
                      </a:r>
                      <a:endParaRPr lang="en-IN" sz="1100" b="0" i="0" u="none" strike="noStrike" kern="1200" dirty="0">
                        <a:solidFill>
                          <a:srgbClr val="6E6E71"/>
                        </a:solidFill>
                        <a:effectLst/>
                        <a:latin typeface="Calibri" panose="020F0502020204030204" pitchFamily="34" charset="0"/>
                        <a:ea typeface="+mn-ea"/>
                        <a:cs typeface="+mn-cs"/>
                      </a:endParaRPr>
                    </a:p>
                  </a:txBody>
                  <a:tcPr anchor="ctr"/>
                </a:tc>
                <a:tc>
                  <a:txBody>
                    <a:bodyPr/>
                    <a:lstStyle/>
                    <a:p>
                      <a:pPr algn="ctr" fontAlgn="ctr"/>
                      <a:r>
                        <a:rPr lang="en-IN" sz="1100" u="none" strike="noStrike">
                          <a:effectLst/>
                        </a:rPr>
                        <a:t>64% </a:t>
                      </a:r>
                      <a:endParaRPr lang="en-IN" sz="1100" b="0" i="0" u="none" strike="noStrike">
                        <a:solidFill>
                          <a:srgbClr val="222223"/>
                        </a:solidFill>
                        <a:effectLst/>
                        <a:latin typeface="Calibri" panose="020F0502020204030204" pitchFamily="34" charset="0"/>
                      </a:endParaRPr>
                    </a:p>
                  </a:txBody>
                  <a:tcPr marL="9525" marR="9525" marT="9525" marB="0" anchor="ctr"/>
                </a:tc>
                <a:tc>
                  <a:txBody>
                    <a:bodyPr/>
                    <a:lstStyle/>
                    <a:p>
                      <a:pPr algn="ctr" fontAlgn="ctr"/>
                      <a:r>
                        <a:rPr lang="en-IN" sz="1100" u="none" strike="noStrike" dirty="0">
                          <a:effectLst/>
                        </a:rPr>
                        <a:t>67%</a:t>
                      </a:r>
                      <a:endParaRPr lang="en-IN" sz="1100" b="0" i="0" u="none" strike="noStrike" baseline="-25000" dirty="0">
                        <a:solidFill>
                          <a:srgbClr val="222223"/>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1100" u="none" strike="noStrike" dirty="0">
                          <a:effectLst/>
                        </a:rPr>
                        <a:t>60% </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1100" u="none" strike="noStrike" dirty="0">
                          <a:effectLst/>
                        </a:rPr>
                        <a:t>56% </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1100" u="none" strike="noStrike" dirty="0">
                          <a:effectLst/>
                        </a:rPr>
                        <a:t>60% </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1100" u="none" strike="noStrike" dirty="0">
                          <a:effectLst/>
                        </a:rPr>
                        <a:t>55% </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1100" u="none" strike="noStrike" dirty="0">
                          <a:effectLst/>
                        </a:rPr>
                        <a:t>49% </a:t>
                      </a:r>
                      <a:endParaRPr lang="en-IN" sz="1100" b="0" i="0" u="none" strike="noStrike" dirty="0">
                        <a:solidFill>
                          <a:srgbClr val="222223"/>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1100" u="none" strike="noStrike" dirty="0">
                          <a:effectLst/>
                        </a:rPr>
                        <a:t>69% </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1100" u="none" strike="noStrike" dirty="0">
                          <a:effectLst/>
                        </a:rPr>
                        <a:t>71% </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1100" u="none" strike="noStrike" dirty="0">
                          <a:effectLst/>
                        </a:rPr>
                        <a:t>51% </a:t>
                      </a:r>
                      <a:endParaRPr lang="en-IN" sz="1100" b="0" i="0" u="none" strike="noStrike" dirty="0">
                        <a:solidFill>
                          <a:srgbClr val="222223"/>
                        </a:solidFill>
                        <a:effectLst/>
                        <a:latin typeface="Calibri" panose="020F0502020204030204" pitchFamily="34" charset="0"/>
                      </a:endParaRPr>
                    </a:p>
                  </a:txBody>
                  <a:tcPr marL="9525" marR="9525" marT="9525" marB="0" anchor="ctr">
                    <a:solidFill>
                      <a:srgbClr val="FF9999"/>
                    </a:solidFill>
                  </a:tcPr>
                </a:tc>
                <a:extLst>
                  <a:ext uri="{0D108BD9-81ED-4DB2-BD59-A6C34878D82A}">
                    <a16:rowId xmlns:a16="http://schemas.microsoft.com/office/drawing/2014/main" val="39708457"/>
                  </a:ext>
                </a:extLst>
              </a:tr>
              <a:tr h="342660">
                <a:tc>
                  <a:txBody>
                    <a:bodyPr/>
                    <a:lstStyle/>
                    <a:p>
                      <a:pPr algn="l"/>
                      <a:r>
                        <a:rPr lang="en-US" sz="1100" u="none" strike="noStrike" kern="1200" dirty="0">
                          <a:effectLst/>
                        </a:rPr>
                        <a:t>A short-term job for 6 months or less </a:t>
                      </a:r>
                      <a:endParaRPr lang="en-IN" sz="1100" b="0" i="0" u="none" strike="noStrike" kern="1200" dirty="0">
                        <a:solidFill>
                          <a:srgbClr val="6E6E71"/>
                        </a:solidFill>
                        <a:effectLst/>
                        <a:latin typeface="Calibri" panose="020F0502020204030204" pitchFamily="34" charset="0"/>
                        <a:ea typeface="+mn-ea"/>
                        <a:cs typeface="+mn-cs"/>
                      </a:endParaRPr>
                    </a:p>
                  </a:txBody>
                  <a:tcPr anchor="ctr"/>
                </a:tc>
                <a:tc>
                  <a:txBody>
                    <a:bodyPr/>
                    <a:lstStyle/>
                    <a:p>
                      <a:pPr algn="ctr" fontAlgn="ctr"/>
                      <a:r>
                        <a:rPr lang="en-IN" sz="1100" u="none" strike="noStrike" dirty="0">
                          <a:effectLst/>
                        </a:rPr>
                        <a:t>63% </a:t>
                      </a:r>
                      <a:endParaRPr lang="en-IN" sz="1100" b="0" i="0" u="none" strike="noStrike" baseline="-25000" dirty="0">
                        <a:solidFill>
                          <a:srgbClr val="222223"/>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1100" u="none" strike="noStrike" dirty="0">
                          <a:effectLst/>
                        </a:rPr>
                        <a:t>57% </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1100" u="none" strike="noStrike" dirty="0">
                          <a:effectLst/>
                        </a:rPr>
                        <a:t>56% </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1100" u="none" strike="noStrike" dirty="0">
                          <a:effectLst/>
                        </a:rPr>
                        <a:t>56% </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1100" u="none" strike="noStrike" dirty="0">
                          <a:effectLst/>
                        </a:rPr>
                        <a:t>55% </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1100" u="none" strike="noStrike" dirty="0">
                          <a:effectLst/>
                        </a:rPr>
                        <a:t>51% </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1100" u="none" strike="noStrike" dirty="0">
                          <a:effectLst/>
                        </a:rPr>
                        <a:t>58% </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1100" u="none" strike="noStrike" dirty="0">
                          <a:effectLst/>
                        </a:rPr>
                        <a:t>49% </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1100" u="none" strike="noStrike" dirty="0">
                          <a:effectLst/>
                        </a:rPr>
                        <a:t>78% </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1100" u="none" strike="noStrike" dirty="0">
                          <a:effectLst/>
                        </a:rPr>
                        <a:t>48% </a:t>
                      </a:r>
                      <a:endParaRPr lang="en-IN" sz="1100" b="0" i="0" u="none" strike="noStrike" dirty="0">
                        <a:solidFill>
                          <a:srgbClr val="222223"/>
                        </a:solidFill>
                        <a:effectLst/>
                        <a:latin typeface="Calibri" panose="020F0502020204030204" pitchFamily="34" charset="0"/>
                      </a:endParaRPr>
                    </a:p>
                  </a:txBody>
                  <a:tcPr marL="9525" marR="9525" marT="9525" marB="0" anchor="ctr">
                    <a:solidFill>
                      <a:srgbClr val="FF9999"/>
                    </a:solidFill>
                  </a:tcPr>
                </a:tc>
                <a:extLst>
                  <a:ext uri="{0D108BD9-81ED-4DB2-BD59-A6C34878D82A}">
                    <a16:rowId xmlns:a16="http://schemas.microsoft.com/office/drawing/2014/main" val="1234898349"/>
                  </a:ext>
                </a:extLst>
              </a:tr>
              <a:tr h="342660">
                <a:tc>
                  <a:txBody>
                    <a:bodyPr/>
                    <a:lstStyle/>
                    <a:p>
                      <a:pPr algn="l"/>
                      <a:r>
                        <a:rPr lang="en-US" sz="1100" u="none" strike="noStrike" kern="1200" dirty="0">
                          <a:effectLst/>
                        </a:rPr>
                        <a:t>A full time contract job for 6 months or less </a:t>
                      </a:r>
                      <a:endParaRPr lang="en-IN" sz="1100" b="0" i="0" u="none" strike="noStrike" kern="1200" dirty="0">
                        <a:solidFill>
                          <a:srgbClr val="6E6E71"/>
                        </a:solidFill>
                        <a:effectLst/>
                        <a:latin typeface="Calibri" panose="020F0502020204030204" pitchFamily="34" charset="0"/>
                        <a:ea typeface="+mn-ea"/>
                        <a:cs typeface="+mn-cs"/>
                      </a:endParaRPr>
                    </a:p>
                  </a:txBody>
                  <a:tcPr anchor="ctr"/>
                </a:tc>
                <a:tc>
                  <a:txBody>
                    <a:bodyPr/>
                    <a:lstStyle/>
                    <a:p>
                      <a:pPr algn="ctr" fontAlgn="ctr"/>
                      <a:r>
                        <a:rPr lang="en-IN" sz="1100" u="none" strike="noStrike">
                          <a:effectLst/>
                        </a:rPr>
                        <a:t>54% </a:t>
                      </a:r>
                      <a:endParaRPr lang="en-IN" sz="1100" b="0" i="0" u="none" strike="noStrike">
                        <a:solidFill>
                          <a:srgbClr val="222223"/>
                        </a:solidFill>
                        <a:effectLst/>
                        <a:latin typeface="Calibri" panose="020F0502020204030204" pitchFamily="34" charset="0"/>
                      </a:endParaRPr>
                    </a:p>
                  </a:txBody>
                  <a:tcPr marL="9525" marR="9525" marT="9525" marB="0" anchor="ctr"/>
                </a:tc>
                <a:tc>
                  <a:txBody>
                    <a:bodyPr/>
                    <a:lstStyle/>
                    <a:p>
                      <a:pPr algn="ctr" fontAlgn="ctr"/>
                      <a:r>
                        <a:rPr lang="en-IN" sz="1100" u="none" strike="noStrike" dirty="0">
                          <a:effectLst/>
                        </a:rPr>
                        <a:t>63%</a:t>
                      </a:r>
                      <a:endParaRPr lang="en-IN" sz="1100" b="0" i="0" u="none" strike="noStrike" baseline="-25000" dirty="0">
                        <a:solidFill>
                          <a:srgbClr val="222223"/>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1100" u="none" strike="noStrike" dirty="0">
                          <a:effectLst/>
                        </a:rPr>
                        <a:t>53% </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1100" u="none" strike="noStrike" dirty="0">
                          <a:effectLst/>
                        </a:rPr>
                        <a:t>53% </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1100" u="none" strike="noStrike" dirty="0">
                          <a:effectLst/>
                        </a:rPr>
                        <a:t>50% </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1100" u="none" strike="noStrike" dirty="0">
                          <a:effectLst/>
                        </a:rPr>
                        <a:t>47% </a:t>
                      </a:r>
                      <a:endParaRPr lang="en-IN" sz="1100" b="0" i="0" u="none" strike="noStrike" dirty="0">
                        <a:solidFill>
                          <a:srgbClr val="222223"/>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1100" u="none" strike="noStrike" dirty="0">
                          <a:effectLst/>
                        </a:rPr>
                        <a:t>53% </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1100" u="none" strike="noStrike" dirty="0">
                          <a:effectLst/>
                        </a:rPr>
                        <a:t>58% </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1100" u="none" strike="noStrike" dirty="0">
                          <a:effectLst/>
                        </a:rPr>
                        <a:t>69% </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1100" u="none" strike="noStrike" dirty="0">
                          <a:effectLst/>
                        </a:rPr>
                        <a:t>42% </a:t>
                      </a:r>
                      <a:endParaRPr lang="en-IN" sz="1100" b="0" i="0" u="none" strike="noStrike" dirty="0">
                        <a:solidFill>
                          <a:srgbClr val="222223"/>
                        </a:solidFill>
                        <a:effectLst/>
                        <a:latin typeface="Calibri" panose="020F0502020204030204" pitchFamily="34" charset="0"/>
                      </a:endParaRPr>
                    </a:p>
                  </a:txBody>
                  <a:tcPr marL="9525" marR="9525" marT="9525" marB="0" anchor="ctr">
                    <a:solidFill>
                      <a:srgbClr val="FF9999"/>
                    </a:solidFill>
                  </a:tcPr>
                </a:tc>
                <a:extLst>
                  <a:ext uri="{0D108BD9-81ED-4DB2-BD59-A6C34878D82A}">
                    <a16:rowId xmlns:a16="http://schemas.microsoft.com/office/drawing/2014/main" val="3837650777"/>
                  </a:ext>
                </a:extLst>
              </a:tr>
              <a:tr h="342660">
                <a:tc>
                  <a:txBody>
                    <a:bodyPr/>
                    <a:lstStyle/>
                    <a:p>
                      <a:pPr algn="l"/>
                      <a:r>
                        <a:rPr lang="en-US" sz="1100" u="none" strike="noStrike" kern="1200" dirty="0">
                          <a:effectLst/>
                        </a:rPr>
                        <a:t>A full time contract job for 6 months or less</a:t>
                      </a:r>
                      <a:endParaRPr lang="en-IN" sz="1100" b="0" i="0" u="none" strike="noStrike" kern="1200" dirty="0">
                        <a:solidFill>
                          <a:srgbClr val="6E6E71"/>
                        </a:solidFill>
                        <a:effectLst/>
                        <a:latin typeface="Calibri" panose="020F0502020204030204" pitchFamily="34" charset="0"/>
                        <a:ea typeface="+mn-ea"/>
                        <a:cs typeface="+mn-cs"/>
                      </a:endParaRPr>
                    </a:p>
                  </a:txBody>
                  <a:tcPr anchor="ctr"/>
                </a:tc>
                <a:tc>
                  <a:txBody>
                    <a:bodyPr/>
                    <a:lstStyle/>
                    <a:p>
                      <a:pPr algn="ctr" fontAlgn="ctr"/>
                      <a:r>
                        <a:rPr lang="en-IN" sz="1100" u="none" strike="noStrike">
                          <a:effectLst/>
                        </a:rPr>
                        <a:t>51% </a:t>
                      </a:r>
                      <a:endParaRPr lang="en-IN" sz="1100" b="0" i="0" u="none" strike="noStrike">
                        <a:solidFill>
                          <a:srgbClr val="222223"/>
                        </a:solidFill>
                        <a:effectLst/>
                        <a:latin typeface="Calibri" panose="020F0502020204030204" pitchFamily="34" charset="0"/>
                      </a:endParaRPr>
                    </a:p>
                  </a:txBody>
                  <a:tcPr marL="9525" marR="9525" marT="9525" marB="0" anchor="ctr"/>
                </a:tc>
                <a:tc>
                  <a:txBody>
                    <a:bodyPr/>
                    <a:lstStyle/>
                    <a:p>
                      <a:pPr algn="ctr" fontAlgn="ctr"/>
                      <a:r>
                        <a:rPr lang="en-IN" sz="1100" u="none" strike="noStrike" dirty="0">
                          <a:effectLst/>
                        </a:rPr>
                        <a:t>52% </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1100" u="none" strike="noStrike" dirty="0">
                          <a:effectLst/>
                        </a:rPr>
                        <a:t>51% </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1100" u="none" strike="noStrike" dirty="0">
                          <a:effectLst/>
                        </a:rPr>
                        <a:t>47% </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1100" u="none" strike="noStrike" dirty="0">
                          <a:effectLst/>
                        </a:rPr>
                        <a:t>40% </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1100" u="none" strike="noStrike" dirty="0">
                          <a:effectLst/>
                        </a:rPr>
                        <a:t>41% </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1100" u="none" strike="noStrike" dirty="0">
                          <a:effectLst/>
                        </a:rPr>
                        <a:t>54% </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1100" u="none" strike="noStrike" dirty="0">
                          <a:effectLst/>
                        </a:rPr>
                        <a:t>54% </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1100" u="none" strike="noStrike" dirty="0">
                          <a:effectLst/>
                        </a:rPr>
                        <a:t>52% </a:t>
                      </a:r>
                      <a:endParaRPr lang="en-IN" sz="11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1100" u="none" strike="noStrike" dirty="0">
                          <a:effectLst/>
                        </a:rPr>
                        <a:t>42% </a:t>
                      </a:r>
                      <a:endParaRPr lang="en-IN" sz="1100" b="0" i="0" u="none" strike="noStrike" dirty="0">
                        <a:solidFill>
                          <a:srgbClr val="222223"/>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01173857"/>
                  </a:ext>
                </a:extLst>
              </a:tr>
            </a:tbl>
          </a:graphicData>
        </a:graphic>
      </p:graphicFrame>
    </p:spTree>
    <p:extLst>
      <p:ext uri="{BB962C8B-B14F-4D97-AF65-F5344CB8AC3E}">
        <p14:creationId xmlns:p14="http://schemas.microsoft.com/office/powerpoint/2010/main" val="435926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63AC16-3769-4C81-9825-32A61E635DD6}"/>
              </a:ext>
            </a:extLst>
          </p:cNvPr>
          <p:cNvSpPr>
            <a:spLocks noGrp="1"/>
          </p:cNvSpPr>
          <p:nvPr>
            <p:ph type="body" sz="quarter" idx="17"/>
          </p:nvPr>
        </p:nvSpPr>
        <p:spPr>
          <a:xfrm>
            <a:off x="922725" y="4795112"/>
            <a:ext cx="7462662" cy="215444"/>
          </a:xfrm>
        </p:spPr>
        <p:txBody>
          <a:bodyPr/>
          <a:lstStyle/>
          <a:p>
            <a:r>
              <a:rPr lang="en-US" sz="700" dirty="0"/>
              <a:t>ZA2a. Suppose you were negotiating the job opportunity with your employer.  Please choose any three (3) items from the following list as incentives/factors that would be crucial for you to accept the job: Base: At least Interested &amp; employed 2018 (n=800); 2014 (n=684)</a:t>
            </a:r>
          </a:p>
        </p:txBody>
      </p:sp>
      <p:sp>
        <p:nvSpPr>
          <p:cNvPr id="3" name="Title 2">
            <a:extLst>
              <a:ext uri="{FF2B5EF4-FFF2-40B4-BE49-F238E27FC236}">
                <a16:creationId xmlns:a16="http://schemas.microsoft.com/office/drawing/2014/main" id="{E9C88EAA-3F8F-4992-B1A3-6000A5EC9334}"/>
              </a:ext>
            </a:extLst>
          </p:cNvPr>
          <p:cNvSpPr>
            <a:spLocks noGrp="1"/>
          </p:cNvSpPr>
          <p:nvPr>
            <p:ph type="title"/>
          </p:nvPr>
        </p:nvSpPr>
        <p:spPr/>
        <p:txBody>
          <a:bodyPr/>
          <a:lstStyle/>
          <a:p>
            <a:r>
              <a:rPr lang="en-US" dirty="0"/>
              <a:t>Full Time Job In-Province: Key Factors</a:t>
            </a:r>
          </a:p>
        </p:txBody>
      </p:sp>
      <p:sp>
        <p:nvSpPr>
          <p:cNvPr id="9" name="Text Placeholder 8">
            <a:extLst>
              <a:ext uri="{FF2B5EF4-FFF2-40B4-BE49-F238E27FC236}">
                <a16:creationId xmlns:a16="http://schemas.microsoft.com/office/drawing/2014/main" id="{3F3A6079-4D92-41B9-AB42-9C62642851C3}"/>
              </a:ext>
            </a:extLst>
          </p:cNvPr>
          <p:cNvSpPr>
            <a:spLocks noGrp="1"/>
          </p:cNvSpPr>
          <p:nvPr>
            <p:ph type="body" sz="quarter" idx="19"/>
          </p:nvPr>
        </p:nvSpPr>
        <p:spPr>
          <a:xfrm>
            <a:off x="232375" y="750890"/>
            <a:ext cx="8654449" cy="479552"/>
          </a:xfrm>
        </p:spPr>
        <p:txBody>
          <a:bodyPr/>
          <a:lstStyle/>
          <a:p>
            <a:pPr marL="171450" indent="-171450" algn="just">
              <a:buFont typeface="Arial" panose="020B0604020202020204" pitchFamily="34" charset="0"/>
              <a:buChar char="•"/>
            </a:pPr>
            <a:r>
              <a:rPr lang="en-US" sz="1100" dirty="0"/>
              <a:t>Among those willing to relocate to a full-time job in another city in their province, a variety of incentives and factors are cited as being important. Consistent with 2014, an additional 10% pay raise on top of the 10% already offered and a guarantee of being able to return to their current role after 2 years rank as the top factors, though statistically fewer mention both compared to four years ago (at 45%; -10 pts and 43%; -7 pts respectively).</a:t>
            </a:r>
          </a:p>
        </p:txBody>
      </p:sp>
      <p:graphicFrame>
        <p:nvGraphicFramePr>
          <p:cNvPr id="5" name="Chart 4">
            <a:extLst>
              <a:ext uri="{FF2B5EF4-FFF2-40B4-BE49-F238E27FC236}">
                <a16:creationId xmlns:a16="http://schemas.microsoft.com/office/drawing/2014/main" id="{030974CB-3EDF-4B97-9762-4C84083605AC}"/>
              </a:ext>
            </a:extLst>
          </p:cNvPr>
          <p:cNvGraphicFramePr/>
          <p:nvPr>
            <p:extLst>
              <p:ext uri="{D42A27DB-BD31-4B8C-83A1-F6EECF244321}">
                <p14:modId xmlns:p14="http://schemas.microsoft.com/office/powerpoint/2010/main" val="1032557991"/>
              </p:ext>
            </p:extLst>
          </p:nvPr>
        </p:nvGraphicFramePr>
        <p:xfrm>
          <a:off x="6657974" y="1429857"/>
          <a:ext cx="2105025" cy="33897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C0121083-92F8-44A3-BFA8-FE56A8C7C149}"/>
              </a:ext>
            </a:extLst>
          </p:cNvPr>
          <p:cNvGraphicFramePr>
            <a:graphicFrameLocks noGrp="1"/>
          </p:cNvGraphicFramePr>
          <p:nvPr>
            <p:extLst>
              <p:ext uri="{D42A27DB-BD31-4B8C-83A1-F6EECF244321}">
                <p14:modId xmlns:p14="http://schemas.microsoft.com/office/powerpoint/2010/main" val="2388956673"/>
              </p:ext>
            </p:extLst>
          </p:nvPr>
        </p:nvGraphicFramePr>
        <p:xfrm>
          <a:off x="8484117" y="1349829"/>
          <a:ext cx="612258" cy="3175271"/>
        </p:xfrm>
        <a:graphic>
          <a:graphicData uri="http://schemas.openxmlformats.org/drawingml/2006/table">
            <a:tbl>
              <a:tblPr firstRow="1" bandRow="1">
                <a:tableStyleId>{5C22544A-7EE6-4342-B048-85BDC9FD1C3A}</a:tableStyleId>
              </a:tblPr>
              <a:tblGrid>
                <a:gridCol w="612258">
                  <a:extLst>
                    <a:ext uri="{9D8B030D-6E8A-4147-A177-3AD203B41FA5}">
                      <a16:colId xmlns:a16="http://schemas.microsoft.com/office/drawing/2014/main" val="452994012"/>
                    </a:ext>
                  </a:extLst>
                </a:gridCol>
              </a:tblGrid>
              <a:tr h="165818">
                <a:tc>
                  <a:txBody>
                    <a:bodyPr/>
                    <a:lstStyle/>
                    <a:p>
                      <a:pPr marL="0" algn="ctr" defTabSz="924282" rtl="0" eaLnBrk="1" latinLnBrk="0" hangingPunct="1"/>
                      <a:r>
                        <a:rPr lang="en-US" sz="1100" b="1" kern="1200" dirty="0">
                          <a:solidFill>
                            <a:srgbClr val="3C4B82"/>
                          </a:solidFill>
                          <a:latin typeface="+mn-lt"/>
                          <a:ea typeface="+mn-ea"/>
                          <a:cs typeface="+mn-cs"/>
                        </a:rPr>
                        <a:t>2014</a:t>
                      </a:r>
                    </a:p>
                  </a:txBody>
                  <a:tcPr marL="0" marR="0" marT="0" marB="0" anchor="ctr">
                    <a:lnL w="12700" cmpd="sng">
                      <a:noFill/>
                    </a:lnL>
                    <a:lnR w="12700" cmpd="sng">
                      <a:noFill/>
                    </a:lnR>
                    <a:lnT w="381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0176590"/>
                  </a:ext>
                </a:extLst>
              </a:tr>
              <a:tr h="175239">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55%</a:t>
                      </a:r>
                    </a:p>
                  </a:txBody>
                  <a:tcPr marL="9525" marR="9525" marT="9525"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95083085"/>
                  </a:ext>
                </a:extLst>
              </a:tr>
              <a:tr h="298844">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12405229"/>
                  </a:ext>
                </a:extLst>
              </a:tr>
              <a:tr h="175239">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3349061"/>
                  </a:ext>
                </a:extLst>
              </a:tr>
              <a:tr h="298844">
                <a:tc>
                  <a:txBody>
                    <a:bodyPr/>
                    <a:lstStyle/>
                    <a:p>
                      <a:pPr marL="0" algn="ctr" defTabSz="924282" rtl="0" eaLnBrk="1" fontAlgn="b" latinLnBrk="0" hangingPunct="1"/>
                      <a:r>
                        <a:rPr lang="en-US" sz="1100" b="1" kern="1200">
                          <a:solidFill>
                            <a:schemeClr val="tx1">
                              <a:lumMod val="90000"/>
                              <a:lumOff val="10000"/>
                            </a:schemeClr>
                          </a:solidFill>
                          <a:latin typeface="+mn-lt"/>
                          <a:ea typeface="+mn-ea"/>
                          <a:cs typeface="+mn-cs"/>
                        </a:rPr>
                        <a:t>22%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9188425"/>
                  </a:ext>
                </a:extLst>
              </a:tr>
              <a:tr h="213461">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145127"/>
                  </a:ext>
                </a:extLst>
              </a:tr>
              <a:tr h="213461">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9135976"/>
                  </a:ext>
                </a:extLst>
              </a:tr>
              <a:tr h="256151">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91029457"/>
                  </a:ext>
                </a:extLst>
              </a:tr>
              <a:tr h="213461">
                <a:tc>
                  <a:txBody>
                    <a:bodyPr/>
                    <a:lstStyle/>
                    <a:p>
                      <a:pPr marL="0" algn="ctr" defTabSz="924282" rtl="0" eaLnBrk="1" fontAlgn="b" latinLnBrk="0" hangingPunct="1"/>
                      <a:r>
                        <a:rPr lang="en-US" sz="1100" b="1" kern="1200">
                          <a:solidFill>
                            <a:schemeClr val="tx1">
                              <a:lumMod val="90000"/>
                              <a:lumOff val="10000"/>
                            </a:schemeClr>
                          </a:solidFill>
                          <a:latin typeface="+mn-lt"/>
                          <a:ea typeface="+mn-ea"/>
                          <a:cs typeface="+mn-cs"/>
                        </a:rPr>
                        <a:t>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9440260"/>
                  </a:ext>
                </a:extLst>
              </a:tr>
              <a:tr h="256151">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24%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6742789"/>
                  </a:ext>
                </a:extLst>
              </a:tr>
              <a:tr h="213461">
                <a:tc>
                  <a:txBody>
                    <a:bodyPr/>
                    <a:lstStyle/>
                    <a:p>
                      <a:pPr marL="0" algn="ctr" defTabSz="924282" rtl="0" eaLnBrk="1" fontAlgn="b" latinLnBrk="0" hangingPunct="1"/>
                      <a:r>
                        <a:rPr lang="en-US" sz="1100" b="1" kern="1200">
                          <a:solidFill>
                            <a:schemeClr val="tx1">
                              <a:lumMod val="90000"/>
                              <a:lumOff val="10000"/>
                            </a:schemeClr>
                          </a:solidFill>
                          <a:latin typeface="+mn-lt"/>
                          <a:ea typeface="+mn-ea"/>
                          <a:cs typeface="+mn-cs"/>
                        </a:rPr>
                        <a:t>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22807880"/>
                  </a:ext>
                </a:extLst>
              </a:tr>
              <a:tr h="256151">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8169779"/>
                  </a:ext>
                </a:extLst>
              </a:tr>
              <a:tr h="256151">
                <a:tc>
                  <a:txBody>
                    <a:bodyPr/>
                    <a:lstStyle/>
                    <a:p>
                      <a:pPr marL="0" algn="ctr" defTabSz="924282" rtl="0" eaLnBrk="1" fontAlgn="b" latinLnBrk="0" hangingPunct="1"/>
                      <a:r>
                        <a:rPr lang="en-US" sz="1100" b="1" kern="1200">
                          <a:solidFill>
                            <a:schemeClr val="tx1">
                              <a:lumMod val="90000"/>
                              <a:lumOff val="10000"/>
                            </a:schemeClr>
                          </a:solidFill>
                          <a:latin typeface="+mn-lt"/>
                          <a:ea typeface="+mn-ea"/>
                          <a:cs typeface="+mn-cs"/>
                        </a:rPr>
                        <a:t>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5440319"/>
                  </a:ext>
                </a:extLst>
              </a:tr>
              <a:tr h="175239">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82320438"/>
                  </a:ext>
                </a:extLst>
              </a:tr>
            </a:tbl>
          </a:graphicData>
        </a:graphic>
      </p:graphicFrame>
      <p:graphicFrame>
        <p:nvGraphicFramePr>
          <p:cNvPr id="10" name="Table 9">
            <a:extLst>
              <a:ext uri="{FF2B5EF4-FFF2-40B4-BE49-F238E27FC236}">
                <a16:creationId xmlns:a16="http://schemas.microsoft.com/office/drawing/2014/main" id="{029215DA-4AE3-4862-841E-D702C34A3118}"/>
              </a:ext>
            </a:extLst>
          </p:cNvPr>
          <p:cNvGraphicFramePr>
            <a:graphicFrameLocks noGrp="1"/>
          </p:cNvGraphicFramePr>
          <p:nvPr>
            <p:extLst>
              <p:ext uri="{D42A27DB-BD31-4B8C-83A1-F6EECF244321}">
                <p14:modId xmlns:p14="http://schemas.microsoft.com/office/powerpoint/2010/main" val="3710608678"/>
              </p:ext>
            </p:extLst>
          </p:nvPr>
        </p:nvGraphicFramePr>
        <p:xfrm>
          <a:off x="53260" y="1533438"/>
          <a:ext cx="6653212" cy="3057444"/>
        </p:xfrm>
        <a:graphic>
          <a:graphicData uri="http://schemas.openxmlformats.org/drawingml/2006/table">
            <a:tbl>
              <a:tblPr firstRow="1" bandRow="1">
                <a:tableStyleId>{5C22544A-7EE6-4342-B048-85BDC9FD1C3A}</a:tableStyleId>
              </a:tblPr>
              <a:tblGrid>
                <a:gridCol w="6653212">
                  <a:extLst>
                    <a:ext uri="{9D8B030D-6E8A-4147-A177-3AD203B41FA5}">
                      <a16:colId xmlns:a16="http://schemas.microsoft.com/office/drawing/2014/main" val="968827351"/>
                    </a:ext>
                  </a:extLst>
                </a:gridCol>
              </a:tblGrid>
              <a:tr h="235188">
                <a:tc>
                  <a:txBody>
                    <a:bodyPr/>
                    <a:lstStyle/>
                    <a:p>
                      <a:pPr algn="r" fontAlgn="ctr"/>
                      <a:r>
                        <a:rPr lang="en-US" sz="900" b="0" i="0" u="none" strike="noStrike" dirty="0">
                          <a:solidFill>
                            <a:srgbClr val="6E6E71"/>
                          </a:solidFill>
                          <a:effectLst/>
                          <a:latin typeface="Calibri" panose="020F0502020204030204" pitchFamily="34" charset="0"/>
                        </a:rPr>
                        <a:t>Another 10% pay raise on top of the 10% already offered</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6965825"/>
                  </a:ext>
                </a:extLst>
              </a:tr>
              <a:tr h="235188">
                <a:tc>
                  <a:txBody>
                    <a:bodyPr/>
                    <a:lstStyle/>
                    <a:p>
                      <a:pPr algn="r" fontAlgn="ctr"/>
                      <a:r>
                        <a:rPr lang="en-US" sz="900" b="0" i="0" u="none" strike="noStrike">
                          <a:solidFill>
                            <a:srgbClr val="6E6E71"/>
                          </a:solidFill>
                          <a:effectLst/>
                          <a:latin typeface="Calibri" panose="020F0502020204030204" pitchFamily="34" charset="0"/>
                        </a:rPr>
                        <a:t>A guarantee you could move back to your current role after 2 years with relocation assistance if you choose to do so</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5815096"/>
                  </a:ext>
                </a:extLst>
              </a:tr>
              <a:tr h="235188">
                <a:tc>
                  <a:txBody>
                    <a:bodyPr/>
                    <a:lstStyle/>
                    <a:p>
                      <a:pPr algn="r" fontAlgn="ctr"/>
                      <a:r>
                        <a:rPr lang="en-US" sz="900" b="0" i="0" u="none" strike="noStrike" dirty="0">
                          <a:solidFill>
                            <a:srgbClr val="6E6E71"/>
                          </a:solidFill>
                          <a:effectLst/>
                          <a:latin typeface="Calibri" panose="020F0502020204030204" pitchFamily="34" charset="0"/>
                        </a:rPr>
                        <a:t>Provide temporary housing until permanent housing is available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4289277"/>
                  </a:ext>
                </a:extLst>
              </a:tr>
              <a:tr h="235188">
                <a:tc>
                  <a:txBody>
                    <a:bodyPr/>
                    <a:lstStyle/>
                    <a:p>
                      <a:pPr algn="r" fontAlgn="ctr"/>
                      <a:r>
                        <a:rPr lang="en-US" sz="900" b="0" i="0" u="none" strike="noStrike">
                          <a:solidFill>
                            <a:srgbClr val="6E6E71"/>
                          </a:solidFill>
                          <a:effectLst/>
                          <a:latin typeface="Calibri" panose="020F0502020204030204" pitchFamily="34" charset="0"/>
                        </a:rPr>
                        <a:t>A trip to visit the city before the assignment so I see what the city is like, paid for by my employer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6455218"/>
                  </a:ext>
                </a:extLst>
              </a:tr>
              <a:tr h="235188">
                <a:tc>
                  <a:txBody>
                    <a:bodyPr/>
                    <a:lstStyle/>
                    <a:p>
                      <a:pPr algn="r" fontAlgn="ctr"/>
                      <a:r>
                        <a:rPr lang="en-US" sz="900" b="0" i="0" u="none" strike="noStrike">
                          <a:solidFill>
                            <a:srgbClr val="6E6E71"/>
                          </a:solidFill>
                          <a:effectLst/>
                          <a:latin typeface="Calibri" panose="020F0502020204030204" pitchFamily="34" charset="0"/>
                        </a:rPr>
                        <a:t>Assistance for your spouse/partner to obtain employment in the new city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0949029"/>
                  </a:ext>
                </a:extLst>
              </a:tr>
              <a:tr h="235188">
                <a:tc>
                  <a:txBody>
                    <a:bodyPr/>
                    <a:lstStyle/>
                    <a:p>
                      <a:pPr algn="r" fontAlgn="ctr"/>
                      <a:r>
                        <a:rPr lang="en-US" sz="900" b="0" i="0" u="none" strike="noStrike">
                          <a:solidFill>
                            <a:srgbClr val="6E6E71"/>
                          </a:solidFill>
                          <a:effectLst/>
                          <a:latin typeface="Calibri" panose="020F0502020204030204" pitchFamily="34" charset="0"/>
                        </a:rPr>
                        <a:t>Another week of vacation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9716059"/>
                  </a:ext>
                </a:extLst>
              </a:tr>
              <a:tr h="235188">
                <a:tc>
                  <a:txBody>
                    <a:bodyPr/>
                    <a:lstStyle/>
                    <a:p>
                      <a:pPr algn="r" fontAlgn="ctr"/>
                      <a:r>
                        <a:rPr lang="en-US" sz="900" b="0" i="0" u="none" strike="noStrike">
                          <a:solidFill>
                            <a:srgbClr val="6E6E71"/>
                          </a:solidFill>
                          <a:effectLst/>
                          <a:latin typeface="Calibri" panose="020F0502020204030204" pitchFamily="34" charset="0"/>
                        </a:rPr>
                        <a:t>A onetime relocation allowance equivalent to 5% of your gross salary to cover incidental household expenses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0596608"/>
                  </a:ext>
                </a:extLst>
              </a:tr>
              <a:tr h="235188">
                <a:tc>
                  <a:txBody>
                    <a:bodyPr/>
                    <a:lstStyle/>
                    <a:p>
                      <a:pPr algn="r" fontAlgn="ctr"/>
                      <a:r>
                        <a:rPr lang="en-US" sz="900" b="0" i="0" u="none" strike="noStrike">
                          <a:solidFill>
                            <a:srgbClr val="6E6E71"/>
                          </a:solidFill>
                          <a:effectLst/>
                          <a:latin typeface="Calibri" panose="020F0502020204030204" pitchFamily="34" charset="0"/>
                        </a:rPr>
                        <a:t>A monthly car allowance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86576819"/>
                  </a:ext>
                </a:extLst>
              </a:tr>
              <a:tr h="235188">
                <a:tc>
                  <a:txBody>
                    <a:bodyPr/>
                    <a:lstStyle/>
                    <a:p>
                      <a:pPr algn="r" fontAlgn="ctr"/>
                      <a:r>
                        <a:rPr lang="en-US" sz="900" b="0" i="0" u="none" strike="noStrike">
                          <a:solidFill>
                            <a:srgbClr val="6E6E71"/>
                          </a:solidFill>
                          <a:effectLst/>
                          <a:latin typeface="Calibri" panose="020F0502020204030204" pitchFamily="34" charset="0"/>
                        </a:rPr>
                        <a:t>If you own a house/condo, provide a sale or lease agent and would pay the difference in market value if sold at a loss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7401371"/>
                  </a:ext>
                </a:extLst>
              </a:tr>
              <a:tr h="235188">
                <a:tc>
                  <a:txBody>
                    <a:bodyPr/>
                    <a:lstStyle/>
                    <a:p>
                      <a:pPr algn="r" fontAlgn="ctr"/>
                      <a:r>
                        <a:rPr lang="en-US" sz="900" b="0" i="0" u="none" strike="noStrike" dirty="0">
                          <a:solidFill>
                            <a:srgbClr val="6E6E71"/>
                          </a:solidFill>
                          <a:effectLst/>
                          <a:latin typeface="Calibri" panose="020F0502020204030204" pitchFamily="34" charset="0"/>
                        </a:rPr>
                        <a:t>Education courses to upgrade your skills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80627901"/>
                  </a:ext>
                </a:extLst>
              </a:tr>
              <a:tr h="235188">
                <a:tc>
                  <a:txBody>
                    <a:bodyPr/>
                    <a:lstStyle/>
                    <a:p>
                      <a:pPr algn="r" fontAlgn="ctr"/>
                      <a:r>
                        <a:rPr lang="en-US" sz="900" b="0" i="0" u="none" strike="noStrike" dirty="0">
                          <a:solidFill>
                            <a:srgbClr val="6E6E71"/>
                          </a:solidFill>
                          <a:effectLst/>
                          <a:latin typeface="Calibri" panose="020F0502020204030204" pitchFamily="34" charset="0"/>
                        </a:rPr>
                        <a:t>Pay for pet(s) to be shipped to new address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95572236"/>
                  </a:ext>
                </a:extLst>
              </a:tr>
              <a:tr h="235188">
                <a:tc>
                  <a:txBody>
                    <a:bodyPr/>
                    <a:lstStyle/>
                    <a:p>
                      <a:pPr algn="r" fontAlgn="ctr"/>
                      <a:r>
                        <a:rPr lang="en-US" sz="900" b="0" i="0" u="none" strike="noStrike" dirty="0">
                          <a:solidFill>
                            <a:srgbClr val="6E6E71"/>
                          </a:solidFill>
                          <a:effectLst/>
                          <a:latin typeface="Calibri" panose="020F0502020204030204" pitchFamily="34" charset="0"/>
                        </a:rPr>
                        <a:t>Paid language training if necessary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09588385"/>
                  </a:ext>
                </a:extLst>
              </a:tr>
              <a:tr h="235188">
                <a:tc>
                  <a:txBody>
                    <a:bodyPr/>
                    <a:lstStyle/>
                    <a:p>
                      <a:pPr algn="r" fontAlgn="ctr"/>
                      <a:r>
                        <a:rPr lang="en-US" sz="900" b="0" i="0" u="none" strike="noStrike" dirty="0">
                          <a:solidFill>
                            <a:srgbClr val="6E6E71"/>
                          </a:solidFill>
                          <a:effectLst/>
                          <a:latin typeface="Calibri" panose="020F0502020204030204" pitchFamily="34" charset="0"/>
                        </a:rPr>
                        <a:t>Provide relocation consultant for home and/or school search</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16393773"/>
                  </a:ext>
                </a:extLst>
              </a:tr>
            </a:tbl>
          </a:graphicData>
        </a:graphic>
      </p:graphicFrame>
      <p:sp>
        <p:nvSpPr>
          <p:cNvPr id="12" name="Rectangle 11">
            <a:extLst>
              <a:ext uri="{FF2B5EF4-FFF2-40B4-BE49-F238E27FC236}">
                <a16:creationId xmlns:a16="http://schemas.microsoft.com/office/drawing/2014/main" id="{4A396B5C-8228-451F-AB38-DFC25935A9BE}"/>
              </a:ext>
            </a:extLst>
          </p:cNvPr>
          <p:cNvSpPr/>
          <p:nvPr/>
        </p:nvSpPr>
        <p:spPr>
          <a:xfrm>
            <a:off x="7946271" y="1533438"/>
            <a:ext cx="296876" cy="230832"/>
          </a:xfrm>
          <a:prstGeom prst="rect">
            <a:avLst/>
          </a:prstGeom>
        </p:spPr>
        <p:txBody>
          <a:bodyPr wrap="none">
            <a:spAutoFit/>
          </a:bodyPr>
          <a:lstStyle/>
          <a:p>
            <a:r>
              <a:rPr lang="en-US" sz="900" dirty="0">
                <a:solidFill>
                  <a:srgbClr val="C00000"/>
                </a:solidFill>
                <a:sym typeface="Wingdings 3"/>
              </a:rPr>
              <a:t></a:t>
            </a:r>
            <a:endParaRPr lang="en-US" sz="900" dirty="0">
              <a:solidFill>
                <a:srgbClr val="C00000"/>
              </a:solidFill>
            </a:endParaRPr>
          </a:p>
        </p:txBody>
      </p:sp>
      <p:sp>
        <p:nvSpPr>
          <p:cNvPr id="13" name="Rectangle 12">
            <a:extLst>
              <a:ext uri="{FF2B5EF4-FFF2-40B4-BE49-F238E27FC236}">
                <a16:creationId xmlns:a16="http://schemas.microsoft.com/office/drawing/2014/main" id="{DD386B18-952E-4BF7-9CA6-53666F6FFEBB}"/>
              </a:ext>
            </a:extLst>
          </p:cNvPr>
          <p:cNvSpPr/>
          <p:nvPr/>
        </p:nvSpPr>
        <p:spPr>
          <a:xfrm>
            <a:off x="7946271" y="1764270"/>
            <a:ext cx="296876" cy="230832"/>
          </a:xfrm>
          <a:prstGeom prst="rect">
            <a:avLst/>
          </a:prstGeom>
        </p:spPr>
        <p:txBody>
          <a:bodyPr wrap="none">
            <a:spAutoFit/>
          </a:bodyPr>
          <a:lstStyle/>
          <a:p>
            <a:r>
              <a:rPr lang="en-US" sz="900" dirty="0">
                <a:solidFill>
                  <a:srgbClr val="C00000"/>
                </a:solidFill>
                <a:sym typeface="Wingdings 3"/>
              </a:rPr>
              <a:t></a:t>
            </a:r>
            <a:endParaRPr lang="en-US" sz="900" dirty="0">
              <a:solidFill>
                <a:srgbClr val="C00000"/>
              </a:solidFill>
            </a:endParaRPr>
          </a:p>
        </p:txBody>
      </p:sp>
      <p:sp>
        <p:nvSpPr>
          <p:cNvPr id="14" name="Rectangle 13">
            <a:extLst>
              <a:ext uri="{FF2B5EF4-FFF2-40B4-BE49-F238E27FC236}">
                <a16:creationId xmlns:a16="http://schemas.microsoft.com/office/drawing/2014/main" id="{47B0520A-EB8F-4961-84D6-77EC3E42FE7D}"/>
              </a:ext>
            </a:extLst>
          </p:cNvPr>
          <p:cNvSpPr/>
          <p:nvPr/>
        </p:nvSpPr>
        <p:spPr>
          <a:xfrm>
            <a:off x="7562048" y="2467014"/>
            <a:ext cx="296876" cy="230832"/>
          </a:xfrm>
          <a:prstGeom prst="rect">
            <a:avLst/>
          </a:prstGeom>
        </p:spPr>
        <p:txBody>
          <a:bodyPr wrap="none">
            <a:spAutoFit/>
          </a:bodyPr>
          <a:lstStyle/>
          <a:p>
            <a:r>
              <a:rPr lang="en-US" sz="900" dirty="0">
                <a:solidFill>
                  <a:srgbClr val="C00000"/>
                </a:solidFill>
                <a:sym typeface="Wingdings 3"/>
              </a:rPr>
              <a:t></a:t>
            </a:r>
            <a:endParaRPr lang="en-US" sz="900" dirty="0">
              <a:solidFill>
                <a:srgbClr val="C00000"/>
              </a:solidFill>
            </a:endParaRPr>
          </a:p>
        </p:txBody>
      </p:sp>
      <p:sp>
        <p:nvSpPr>
          <p:cNvPr id="15" name="Rectangle 14">
            <a:extLst>
              <a:ext uri="{FF2B5EF4-FFF2-40B4-BE49-F238E27FC236}">
                <a16:creationId xmlns:a16="http://schemas.microsoft.com/office/drawing/2014/main" id="{0E78DFF2-8746-4644-B005-4717FCD55B81}"/>
              </a:ext>
            </a:extLst>
          </p:cNvPr>
          <p:cNvSpPr/>
          <p:nvPr/>
        </p:nvSpPr>
        <p:spPr>
          <a:xfrm rot="10800000">
            <a:off x="7677348" y="1975429"/>
            <a:ext cx="296876" cy="230832"/>
          </a:xfrm>
          <a:prstGeom prst="rect">
            <a:avLst/>
          </a:prstGeom>
        </p:spPr>
        <p:txBody>
          <a:bodyPr wrap="none">
            <a:spAutoFit/>
          </a:bodyPr>
          <a:lstStyle/>
          <a:p>
            <a:r>
              <a:rPr lang="en-US" sz="900" dirty="0">
                <a:solidFill>
                  <a:srgbClr val="00B050"/>
                </a:solidFill>
                <a:sym typeface="Wingdings 3"/>
              </a:rPr>
              <a:t></a:t>
            </a:r>
            <a:endParaRPr lang="en-US" sz="900" dirty="0">
              <a:solidFill>
                <a:srgbClr val="00B050"/>
              </a:solidFill>
            </a:endParaRPr>
          </a:p>
        </p:txBody>
      </p:sp>
      <p:sp>
        <p:nvSpPr>
          <p:cNvPr id="16" name="Rectangle 15">
            <a:extLst>
              <a:ext uri="{FF2B5EF4-FFF2-40B4-BE49-F238E27FC236}">
                <a16:creationId xmlns:a16="http://schemas.microsoft.com/office/drawing/2014/main" id="{24066BEF-3663-4435-B859-7BB8AD387053}"/>
              </a:ext>
            </a:extLst>
          </p:cNvPr>
          <p:cNvSpPr/>
          <p:nvPr/>
        </p:nvSpPr>
        <p:spPr>
          <a:xfrm rot="10800000">
            <a:off x="7677348" y="2205893"/>
            <a:ext cx="296876" cy="230832"/>
          </a:xfrm>
          <a:prstGeom prst="rect">
            <a:avLst/>
          </a:prstGeom>
        </p:spPr>
        <p:txBody>
          <a:bodyPr wrap="none">
            <a:spAutoFit/>
          </a:bodyPr>
          <a:lstStyle/>
          <a:p>
            <a:r>
              <a:rPr lang="en-US" sz="900" dirty="0">
                <a:solidFill>
                  <a:srgbClr val="00B050"/>
                </a:solidFill>
                <a:sym typeface="Wingdings 3"/>
              </a:rPr>
              <a:t></a:t>
            </a:r>
            <a:endParaRPr lang="en-US" sz="900" dirty="0">
              <a:solidFill>
                <a:srgbClr val="00B050"/>
              </a:solidFill>
            </a:endParaRPr>
          </a:p>
        </p:txBody>
      </p:sp>
      <p:sp>
        <p:nvSpPr>
          <p:cNvPr id="17" name="Rectangle 16">
            <a:extLst>
              <a:ext uri="{FF2B5EF4-FFF2-40B4-BE49-F238E27FC236}">
                <a16:creationId xmlns:a16="http://schemas.microsoft.com/office/drawing/2014/main" id="{F6E51E25-0FA9-4F62-90B6-A14D5D1BC287}"/>
              </a:ext>
            </a:extLst>
          </p:cNvPr>
          <p:cNvSpPr/>
          <p:nvPr/>
        </p:nvSpPr>
        <p:spPr>
          <a:xfrm>
            <a:off x="7446856" y="3400231"/>
            <a:ext cx="296876" cy="230832"/>
          </a:xfrm>
          <a:prstGeom prst="rect">
            <a:avLst/>
          </a:prstGeom>
        </p:spPr>
        <p:txBody>
          <a:bodyPr wrap="none">
            <a:spAutoFit/>
          </a:bodyPr>
          <a:lstStyle/>
          <a:p>
            <a:r>
              <a:rPr lang="en-US" sz="900" dirty="0">
                <a:solidFill>
                  <a:srgbClr val="C00000"/>
                </a:solidFill>
                <a:sym typeface="Wingdings 3"/>
              </a:rPr>
              <a:t></a:t>
            </a:r>
            <a:endParaRPr lang="en-US" sz="900" dirty="0">
              <a:solidFill>
                <a:srgbClr val="C00000"/>
              </a:solidFill>
            </a:endParaRPr>
          </a:p>
        </p:txBody>
      </p:sp>
    </p:spTree>
    <p:extLst>
      <p:ext uri="{BB962C8B-B14F-4D97-AF65-F5344CB8AC3E}">
        <p14:creationId xmlns:p14="http://schemas.microsoft.com/office/powerpoint/2010/main" val="2000181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646184-0BEA-4122-ACEB-0F0C01B69677}"/>
              </a:ext>
            </a:extLst>
          </p:cNvPr>
          <p:cNvPicPr>
            <a:picLocks noChangeAspect="1"/>
          </p:cNvPicPr>
          <p:nvPr/>
        </p:nvPicPr>
        <p:blipFill>
          <a:blip r:embed="rId2"/>
          <a:stretch>
            <a:fillRect/>
          </a:stretch>
        </p:blipFill>
        <p:spPr>
          <a:xfrm>
            <a:off x="5701770" y="977900"/>
            <a:ext cx="1624542" cy="3898900"/>
          </a:xfrm>
          <a:prstGeom prst="rect">
            <a:avLst/>
          </a:prstGeom>
        </p:spPr>
      </p:pic>
      <p:pic>
        <p:nvPicPr>
          <p:cNvPr id="5" name="Picture 4">
            <a:extLst>
              <a:ext uri="{FF2B5EF4-FFF2-40B4-BE49-F238E27FC236}">
                <a16:creationId xmlns:a16="http://schemas.microsoft.com/office/drawing/2014/main" id="{822EE9D7-8D91-45B5-9022-3C123F326D6A}"/>
              </a:ext>
            </a:extLst>
          </p:cNvPr>
          <p:cNvPicPr>
            <a:picLocks noChangeAspect="1"/>
          </p:cNvPicPr>
          <p:nvPr/>
        </p:nvPicPr>
        <p:blipFill>
          <a:blip r:embed="rId3"/>
          <a:stretch>
            <a:fillRect/>
          </a:stretch>
        </p:blipFill>
        <p:spPr>
          <a:xfrm>
            <a:off x="1499916" y="1441451"/>
            <a:ext cx="3636607" cy="2438400"/>
          </a:xfrm>
          <a:prstGeom prst="rect">
            <a:avLst/>
          </a:prstGeom>
        </p:spPr>
      </p:pic>
    </p:spTree>
    <p:extLst>
      <p:ext uri="{BB962C8B-B14F-4D97-AF65-F5344CB8AC3E}">
        <p14:creationId xmlns:p14="http://schemas.microsoft.com/office/powerpoint/2010/main" val="812490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CC84A-5A4F-421F-9165-F09D5B5813B9}"/>
              </a:ext>
            </a:extLst>
          </p:cNvPr>
          <p:cNvSpPr>
            <a:spLocks noGrp="1"/>
          </p:cNvSpPr>
          <p:nvPr>
            <p:ph type="body" sz="quarter" idx="17"/>
          </p:nvPr>
        </p:nvSpPr>
        <p:spPr>
          <a:xfrm>
            <a:off x="922725" y="4795112"/>
            <a:ext cx="7462662" cy="215444"/>
          </a:xfrm>
        </p:spPr>
        <p:txBody>
          <a:bodyPr/>
          <a:lstStyle/>
          <a:p>
            <a:r>
              <a:rPr lang="en-GB" sz="700" dirty="0"/>
              <a:t>ZA2b. Suppose you were negotiating the job opportunity with your employer.  Please choose any three (3) items from the following list as incentives/factors that would be crucial for you to accept the job: </a:t>
            </a:r>
            <a:r>
              <a:rPr lang="en-US" sz="700" dirty="0"/>
              <a:t>Base: At least Interested &amp; employed 2018 (n=714); 2014 (n=590)</a:t>
            </a:r>
          </a:p>
        </p:txBody>
      </p:sp>
      <p:sp>
        <p:nvSpPr>
          <p:cNvPr id="3" name="Title 2">
            <a:extLst>
              <a:ext uri="{FF2B5EF4-FFF2-40B4-BE49-F238E27FC236}">
                <a16:creationId xmlns:a16="http://schemas.microsoft.com/office/drawing/2014/main" id="{09477E0F-9963-4BD8-B2B8-E4A78FBC8C7B}"/>
              </a:ext>
            </a:extLst>
          </p:cNvPr>
          <p:cNvSpPr>
            <a:spLocks noGrp="1"/>
          </p:cNvSpPr>
          <p:nvPr>
            <p:ph type="title"/>
          </p:nvPr>
        </p:nvSpPr>
        <p:spPr/>
        <p:txBody>
          <a:bodyPr/>
          <a:lstStyle/>
          <a:p>
            <a:r>
              <a:rPr lang="en-US" dirty="0"/>
              <a:t>Full Time Job Out-of-Province: Key Factors</a:t>
            </a:r>
          </a:p>
        </p:txBody>
      </p:sp>
      <p:sp>
        <p:nvSpPr>
          <p:cNvPr id="11" name="Text Placeholder 10">
            <a:extLst>
              <a:ext uri="{FF2B5EF4-FFF2-40B4-BE49-F238E27FC236}">
                <a16:creationId xmlns:a16="http://schemas.microsoft.com/office/drawing/2014/main" id="{96CBEBA5-5BE8-44BC-B5BB-C571681BD8BB}"/>
              </a:ext>
            </a:extLst>
          </p:cNvPr>
          <p:cNvSpPr>
            <a:spLocks noGrp="1"/>
          </p:cNvSpPr>
          <p:nvPr>
            <p:ph type="body" sz="quarter" idx="19"/>
          </p:nvPr>
        </p:nvSpPr>
        <p:spPr>
          <a:xfrm>
            <a:off x="232375" y="750890"/>
            <a:ext cx="8654449" cy="488430"/>
          </a:xfrm>
        </p:spPr>
        <p:txBody>
          <a:bodyPr/>
          <a:lstStyle/>
          <a:p>
            <a:pPr marL="171450" indent="-171450" algn="just">
              <a:buFont typeface="Arial" panose="020B0604020202020204" pitchFamily="34" charset="0"/>
              <a:buChar char="•"/>
            </a:pPr>
            <a:r>
              <a:rPr lang="en-US" sz="1100" dirty="0"/>
              <a:t>For those willing to relocate to a full-time job out-of-province, a variety of factors are cited as being important. Once again, however, pay (additional 10% raise) and security (able to move back to current role after 2 years) top the list as most important, though significantly fewer mention pay specifically, compared to 2014 (-8 pts).</a:t>
            </a:r>
          </a:p>
        </p:txBody>
      </p:sp>
      <p:graphicFrame>
        <p:nvGraphicFramePr>
          <p:cNvPr id="10" name="Chart 9">
            <a:extLst>
              <a:ext uri="{FF2B5EF4-FFF2-40B4-BE49-F238E27FC236}">
                <a16:creationId xmlns:a16="http://schemas.microsoft.com/office/drawing/2014/main" id="{030974CB-3EDF-4B97-9762-4C84083605AC}"/>
              </a:ext>
            </a:extLst>
          </p:cNvPr>
          <p:cNvGraphicFramePr/>
          <p:nvPr>
            <p:extLst>
              <p:ext uri="{D42A27DB-BD31-4B8C-83A1-F6EECF244321}">
                <p14:modId xmlns:p14="http://schemas.microsoft.com/office/powerpoint/2010/main" val="2162547282"/>
              </p:ext>
            </p:extLst>
          </p:nvPr>
        </p:nvGraphicFramePr>
        <p:xfrm>
          <a:off x="6657974" y="1429857"/>
          <a:ext cx="2105025" cy="33897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le 11">
            <a:extLst>
              <a:ext uri="{FF2B5EF4-FFF2-40B4-BE49-F238E27FC236}">
                <a16:creationId xmlns:a16="http://schemas.microsoft.com/office/drawing/2014/main" id="{C0121083-92F8-44A3-BFA8-FE56A8C7C149}"/>
              </a:ext>
            </a:extLst>
          </p:cNvPr>
          <p:cNvGraphicFramePr>
            <a:graphicFrameLocks noGrp="1"/>
          </p:cNvGraphicFramePr>
          <p:nvPr>
            <p:extLst>
              <p:ext uri="{D42A27DB-BD31-4B8C-83A1-F6EECF244321}">
                <p14:modId xmlns:p14="http://schemas.microsoft.com/office/powerpoint/2010/main" val="655031465"/>
              </p:ext>
            </p:extLst>
          </p:nvPr>
        </p:nvGraphicFramePr>
        <p:xfrm>
          <a:off x="8484117" y="1306287"/>
          <a:ext cx="605382" cy="3270342"/>
        </p:xfrm>
        <a:graphic>
          <a:graphicData uri="http://schemas.openxmlformats.org/drawingml/2006/table">
            <a:tbl>
              <a:tblPr firstRow="1" bandRow="1">
                <a:tableStyleId>{5C22544A-7EE6-4342-B048-85BDC9FD1C3A}</a:tableStyleId>
              </a:tblPr>
              <a:tblGrid>
                <a:gridCol w="605382">
                  <a:extLst>
                    <a:ext uri="{9D8B030D-6E8A-4147-A177-3AD203B41FA5}">
                      <a16:colId xmlns:a16="http://schemas.microsoft.com/office/drawing/2014/main" val="452994012"/>
                    </a:ext>
                  </a:extLst>
                </a:gridCol>
              </a:tblGrid>
              <a:tr h="182460">
                <a:tc>
                  <a:txBody>
                    <a:bodyPr/>
                    <a:lstStyle/>
                    <a:p>
                      <a:pPr marL="0" algn="ctr" defTabSz="924282" rtl="0" eaLnBrk="1" latinLnBrk="0" hangingPunct="1"/>
                      <a:r>
                        <a:rPr lang="en-US" sz="1100" b="1" kern="1200" dirty="0">
                          <a:solidFill>
                            <a:srgbClr val="3C4B82"/>
                          </a:solidFill>
                          <a:latin typeface="+mn-lt"/>
                          <a:ea typeface="+mn-ea"/>
                          <a:cs typeface="+mn-cs"/>
                        </a:rPr>
                        <a:t>2014</a:t>
                      </a:r>
                    </a:p>
                  </a:txBody>
                  <a:tcPr marL="0" marR="0" marT="0" marB="0" anchor="ctr">
                    <a:lnL w="12700" cmpd="sng">
                      <a:noFill/>
                    </a:lnL>
                    <a:lnR w="12700" cmpd="sng">
                      <a:noFill/>
                    </a:lnR>
                    <a:lnT w="381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0176590"/>
                  </a:ext>
                </a:extLst>
              </a:tr>
              <a:tr h="192828">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54%</a:t>
                      </a:r>
                    </a:p>
                  </a:txBody>
                  <a:tcPr marL="9525" marR="9525" marT="9525"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95083085"/>
                  </a:ext>
                </a:extLst>
              </a:tr>
              <a:tr h="192828">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43%</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2828">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16%</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92828">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30%</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94145">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12405229"/>
                  </a:ext>
                </a:extLst>
              </a:tr>
              <a:tr h="192828">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24%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3349061"/>
                  </a:ext>
                </a:extLst>
              </a:tr>
              <a:tr h="194145">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9188425"/>
                  </a:ext>
                </a:extLst>
              </a:tr>
              <a:tr h="192828">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145127"/>
                  </a:ext>
                </a:extLst>
              </a:tr>
              <a:tr h="192828">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9135976"/>
                  </a:ext>
                </a:extLst>
              </a:tr>
              <a:tr h="192828">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91029457"/>
                  </a:ext>
                </a:extLst>
              </a:tr>
              <a:tr h="192828">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11%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9440260"/>
                  </a:ext>
                </a:extLst>
              </a:tr>
              <a:tr h="192828">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6742789"/>
                  </a:ext>
                </a:extLst>
              </a:tr>
              <a:tr h="192828">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22807880"/>
                  </a:ext>
                </a:extLst>
              </a:tr>
              <a:tr h="192828">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8169779"/>
                  </a:ext>
                </a:extLst>
              </a:tr>
              <a:tr h="192828">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5440319"/>
                  </a:ext>
                </a:extLst>
              </a:tr>
              <a:tr h="192828">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82320438"/>
                  </a:ext>
                </a:extLst>
              </a:tr>
            </a:tbl>
          </a:graphicData>
        </a:graphic>
      </p:graphicFrame>
      <p:graphicFrame>
        <p:nvGraphicFramePr>
          <p:cNvPr id="13" name="Table 12">
            <a:extLst>
              <a:ext uri="{FF2B5EF4-FFF2-40B4-BE49-F238E27FC236}">
                <a16:creationId xmlns:a16="http://schemas.microsoft.com/office/drawing/2014/main" id="{029215DA-4AE3-4862-841E-D702C34A3118}"/>
              </a:ext>
            </a:extLst>
          </p:cNvPr>
          <p:cNvGraphicFramePr>
            <a:graphicFrameLocks noGrp="1"/>
          </p:cNvGraphicFramePr>
          <p:nvPr>
            <p:extLst>
              <p:ext uri="{D42A27DB-BD31-4B8C-83A1-F6EECF244321}">
                <p14:modId xmlns:p14="http://schemas.microsoft.com/office/powerpoint/2010/main" val="2710689669"/>
              </p:ext>
            </p:extLst>
          </p:nvPr>
        </p:nvGraphicFramePr>
        <p:xfrm>
          <a:off x="53260" y="1532074"/>
          <a:ext cx="6675120" cy="3044565"/>
        </p:xfrm>
        <a:graphic>
          <a:graphicData uri="http://schemas.openxmlformats.org/drawingml/2006/table">
            <a:tbl>
              <a:tblPr firstRow="1" bandRow="1">
                <a:tableStyleId>{5C22544A-7EE6-4342-B048-85BDC9FD1C3A}</a:tableStyleId>
              </a:tblPr>
              <a:tblGrid>
                <a:gridCol w="6675120">
                  <a:extLst>
                    <a:ext uri="{9D8B030D-6E8A-4147-A177-3AD203B41FA5}">
                      <a16:colId xmlns:a16="http://schemas.microsoft.com/office/drawing/2014/main" val="968827351"/>
                    </a:ext>
                  </a:extLst>
                </a:gridCol>
              </a:tblGrid>
              <a:tr h="184048">
                <a:tc>
                  <a:txBody>
                    <a:bodyPr/>
                    <a:lstStyle/>
                    <a:p>
                      <a:pPr algn="r" fontAlgn="ctr"/>
                      <a:r>
                        <a:rPr lang="en-US" sz="900" b="0" i="0" u="none" strike="noStrike" dirty="0">
                          <a:solidFill>
                            <a:srgbClr val="6E6E71"/>
                          </a:solidFill>
                          <a:effectLst/>
                          <a:latin typeface="Calibri" panose="020F0502020204030204" pitchFamily="34" charset="0"/>
                        </a:rPr>
                        <a:t>A 10% pay raise on top of the 10% already offered</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6965825"/>
                  </a:ext>
                </a:extLst>
              </a:tr>
              <a:tr h="184048">
                <a:tc>
                  <a:txBody>
                    <a:bodyPr/>
                    <a:lstStyle/>
                    <a:p>
                      <a:pPr algn="r" fontAlgn="ctr"/>
                      <a:r>
                        <a:rPr lang="en-US" sz="900" b="0" i="0" u="none" strike="noStrike" dirty="0">
                          <a:solidFill>
                            <a:srgbClr val="6E6E71"/>
                          </a:solidFill>
                          <a:effectLst/>
                          <a:latin typeface="Calibri" panose="020F0502020204030204" pitchFamily="34" charset="0"/>
                        </a:rPr>
                        <a:t>A guarantee that you could move back to your current role after 2 years with further relocation assistance</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4048">
                <a:tc>
                  <a:txBody>
                    <a:bodyPr/>
                    <a:lstStyle/>
                    <a:p>
                      <a:pPr algn="r" fontAlgn="ctr"/>
                      <a:r>
                        <a:rPr lang="en-US" sz="900" b="0" i="0" u="none" strike="noStrike">
                          <a:solidFill>
                            <a:srgbClr val="6E6E71"/>
                          </a:solidFill>
                          <a:effectLst/>
                          <a:latin typeface="Calibri" panose="020F0502020204030204" pitchFamily="34" charset="0"/>
                        </a:rPr>
                        <a:t>Provide temporary housing until permanent housing is available</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84048">
                <a:tc>
                  <a:txBody>
                    <a:bodyPr/>
                    <a:lstStyle/>
                    <a:p>
                      <a:pPr algn="r" fontAlgn="ctr"/>
                      <a:r>
                        <a:rPr lang="en-US" sz="900" b="0" i="0" u="none" strike="noStrike" dirty="0">
                          <a:solidFill>
                            <a:srgbClr val="6E6E71"/>
                          </a:solidFill>
                          <a:effectLst/>
                          <a:latin typeface="Calibri" panose="020F0502020204030204" pitchFamily="34" charset="0"/>
                        </a:rPr>
                        <a:t>Assistance for your spouse/partner to obtain employment in the new city</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84048">
                <a:tc>
                  <a:txBody>
                    <a:bodyPr/>
                    <a:lstStyle/>
                    <a:p>
                      <a:pPr algn="r" fontAlgn="ctr"/>
                      <a:r>
                        <a:rPr lang="en-US" sz="900" b="0" i="0" u="none" strike="noStrike" dirty="0">
                          <a:solidFill>
                            <a:srgbClr val="6E6E71"/>
                          </a:solidFill>
                          <a:effectLst/>
                          <a:latin typeface="Calibri" panose="020F0502020204030204" pitchFamily="34" charset="0"/>
                        </a:rPr>
                        <a:t>A trip to visit the city before the assignment so I see what the city is like, paid for by my employer</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5815096"/>
                  </a:ext>
                </a:extLst>
              </a:tr>
              <a:tr h="184048">
                <a:tc>
                  <a:txBody>
                    <a:bodyPr/>
                    <a:lstStyle/>
                    <a:p>
                      <a:pPr algn="r" fontAlgn="ctr"/>
                      <a:r>
                        <a:rPr lang="en-US" sz="900" b="0" i="0" u="none" strike="noStrike" dirty="0">
                          <a:solidFill>
                            <a:srgbClr val="6E6E71"/>
                          </a:solidFill>
                          <a:effectLst/>
                          <a:latin typeface="Calibri" panose="020F0502020204030204" pitchFamily="34" charset="0"/>
                        </a:rPr>
                        <a:t>A onetime relocation allowance equivalent to 5% of your gross salary to cover incidental household expenses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4289277"/>
                  </a:ext>
                </a:extLst>
              </a:tr>
              <a:tr h="184048">
                <a:tc>
                  <a:txBody>
                    <a:bodyPr/>
                    <a:lstStyle/>
                    <a:p>
                      <a:pPr algn="r" fontAlgn="ctr"/>
                      <a:r>
                        <a:rPr lang="en-US" sz="900" b="0" i="0" u="none" strike="noStrike">
                          <a:solidFill>
                            <a:srgbClr val="6E6E71"/>
                          </a:solidFill>
                          <a:effectLst/>
                          <a:latin typeface="Calibri" panose="020F0502020204030204" pitchFamily="34" charset="0"/>
                        </a:rPr>
                        <a:t>Another week of vacation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6455218"/>
                  </a:ext>
                </a:extLst>
              </a:tr>
              <a:tr h="279211">
                <a:tc>
                  <a:txBody>
                    <a:bodyPr/>
                    <a:lstStyle/>
                    <a:p>
                      <a:pPr algn="r" fontAlgn="ctr"/>
                      <a:r>
                        <a:rPr lang="en-US" sz="900" b="0" i="0" u="none" strike="noStrike" dirty="0">
                          <a:solidFill>
                            <a:srgbClr val="6E6E71"/>
                          </a:solidFill>
                          <a:effectLst/>
                          <a:latin typeface="Calibri" panose="020F0502020204030204" pitchFamily="34" charset="0"/>
                        </a:rPr>
                        <a:t>If you own a house/condo, would provide a sale or lease agent and would pay the difference in market value if sold at a loss or to lease/rent your current home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0949029"/>
                  </a:ext>
                </a:extLst>
              </a:tr>
              <a:tr h="184048">
                <a:tc>
                  <a:txBody>
                    <a:bodyPr/>
                    <a:lstStyle/>
                    <a:p>
                      <a:pPr algn="r" fontAlgn="ctr"/>
                      <a:r>
                        <a:rPr lang="en-US" sz="900" b="0" i="0" u="none" strike="noStrike" dirty="0">
                          <a:solidFill>
                            <a:srgbClr val="6E6E71"/>
                          </a:solidFill>
                          <a:effectLst/>
                          <a:latin typeface="Calibri" panose="020F0502020204030204" pitchFamily="34" charset="0"/>
                        </a:rPr>
                        <a:t>A monthly car allowance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9716059"/>
                  </a:ext>
                </a:extLst>
              </a:tr>
              <a:tr h="184048">
                <a:tc>
                  <a:txBody>
                    <a:bodyPr/>
                    <a:lstStyle/>
                    <a:p>
                      <a:pPr algn="r" fontAlgn="ctr"/>
                      <a:r>
                        <a:rPr lang="en-US" sz="900" b="0" i="0" u="none" strike="noStrike">
                          <a:solidFill>
                            <a:srgbClr val="6E6E71"/>
                          </a:solidFill>
                          <a:effectLst/>
                          <a:latin typeface="Calibri" panose="020F0502020204030204" pitchFamily="34" charset="0"/>
                        </a:rPr>
                        <a:t>The main language spoken in the city of the new job is the same as my own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0596608"/>
                  </a:ext>
                </a:extLst>
              </a:tr>
              <a:tr h="184048">
                <a:tc>
                  <a:txBody>
                    <a:bodyPr/>
                    <a:lstStyle/>
                    <a:p>
                      <a:pPr algn="r" fontAlgn="ctr"/>
                      <a:r>
                        <a:rPr lang="en-US" sz="900" b="0" i="0" u="none" strike="noStrike">
                          <a:solidFill>
                            <a:srgbClr val="6E6E71"/>
                          </a:solidFill>
                          <a:effectLst/>
                          <a:latin typeface="Calibri" panose="020F0502020204030204" pitchFamily="34" charset="0"/>
                        </a:rPr>
                        <a:t>Education courses to upgrade your skills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86576819"/>
                  </a:ext>
                </a:extLst>
              </a:tr>
              <a:tr h="184048">
                <a:tc>
                  <a:txBody>
                    <a:bodyPr/>
                    <a:lstStyle/>
                    <a:p>
                      <a:pPr algn="r" fontAlgn="ctr"/>
                      <a:r>
                        <a:rPr lang="en-US" sz="900" b="0" i="0" u="none" strike="noStrike">
                          <a:solidFill>
                            <a:srgbClr val="6E6E71"/>
                          </a:solidFill>
                          <a:effectLst/>
                          <a:latin typeface="Calibri" panose="020F0502020204030204" pitchFamily="34" charset="0"/>
                        </a:rPr>
                        <a:t>Would pay for pet(s) to be shipped to new address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7401371"/>
                  </a:ext>
                </a:extLst>
              </a:tr>
              <a:tr h="184048">
                <a:tc>
                  <a:txBody>
                    <a:bodyPr/>
                    <a:lstStyle/>
                    <a:p>
                      <a:pPr algn="r" fontAlgn="ctr"/>
                      <a:r>
                        <a:rPr lang="en-US" sz="900" b="0" i="0" u="none" strike="noStrike" dirty="0">
                          <a:solidFill>
                            <a:srgbClr val="6E6E71"/>
                          </a:solidFill>
                          <a:effectLst/>
                          <a:latin typeface="Calibri" panose="020F0502020204030204" pitchFamily="34" charset="0"/>
                        </a:rPr>
                        <a:t>Provide assistance getting provincial accreditation for your profession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80627901"/>
                  </a:ext>
                </a:extLst>
              </a:tr>
              <a:tr h="184048">
                <a:tc>
                  <a:txBody>
                    <a:bodyPr/>
                    <a:lstStyle/>
                    <a:p>
                      <a:pPr algn="r" fontAlgn="ctr"/>
                      <a:r>
                        <a:rPr lang="en-US" sz="900" b="0" i="0" u="none" strike="noStrike" dirty="0">
                          <a:solidFill>
                            <a:srgbClr val="6E6E71"/>
                          </a:solidFill>
                          <a:effectLst/>
                          <a:latin typeface="Calibri" panose="020F0502020204030204" pitchFamily="34" charset="0"/>
                        </a:rPr>
                        <a:t>Paid language training if necessary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95572236"/>
                  </a:ext>
                </a:extLst>
              </a:tr>
              <a:tr h="184048">
                <a:tc>
                  <a:txBody>
                    <a:bodyPr/>
                    <a:lstStyle/>
                    <a:p>
                      <a:pPr algn="r" fontAlgn="ctr"/>
                      <a:r>
                        <a:rPr lang="en-US" sz="900" b="0" i="0" u="none" strike="noStrike" dirty="0">
                          <a:solidFill>
                            <a:srgbClr val="6E6E71"/>
                          </a:solidFill>
                          <a:effectLst/>
                          <a:latin typeface="Calibri" panose="020F0502020204030204" pitchFamily="34" charset="0"/>
                        </a:rPr>
                        <a:t>Provide relocation consultant for home and school search</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09588385"/>
                  </a:ext>
                </a:extLst>
              </a:tr>
              <a:tr h="184048">
                <a:tc>
                  <a:txBody>
                    <a:bodyPr/>
                    <a:lstStyle/>
                    <a:p>
                      <a:pPr algn="r" fontAlgn="ctr"/>
                      <a:r>
                        <a:rPr lang="en-US" sz="900" b="0" i="0" u="none" strike="noStrike" dirty="0">
                          <a:solidFill>
                            <a:srgbClr val="6E6E71"/>
                          </a:solidFill>
                          <a:effectLst/>
                          <a:latin typeface="Calibri" panose="020F0502020204030204" pitchFamily="34" charset="0"/>
                        </a:rPr>
                        <a:t>Would cover for loss on sale of auto's (up to a maximum two auto's)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16393773"/>
                  </a:ext>
                </a:extLst>
              </a:tr>
            </a:tbl>
          </a:graphicData>
        </a:graphic>
      </p:graphicFrame>
      <p:sp>
        <p:nvSpPr>
          <p:cNvPr id="9" name="Rectangle 8">
            <a:extLst>
              <a:ext uri="{FF2B5EF4-FFF2-40B4-BE49-F238E27FC236}">
                <a16:creationId xmlns:a16="http://schemas.microsoft.com/office/drawing/2014/main" id="{1D493A11-37F4-422E-B47F-E7E7A168399C}"/>
              </a:ext>
            </a:extLst>
          </p:cNvPr>
          <p:cNvSpPr/>
          <p:nvPr/>
        </p:nvSpPr>
        <p:spPr>
          <a:xfrm>
            <a:off x="7946271" y="1475960"/>
            <a:ext cx="296876" cy="230832"/>
          </a:xfrm>
          <a:prstGeom prst="rect">
            <a:avLst/>
          </a:prstGeom>
        </p:spPr>
        <p:txBody>
          <a:bodyPr wrap="none">
            <a:spAutoFit/>
          </a:bodyPr>
          <a:lstStyle/>
          <a:p>
            <a:r>
              <a:rPr lang="en-US" sz="900" dirty="0">
                <a:solidFill>
                  <a:srgbClr val="C00000"/>
                </a:solidFill>
                <a:sym typeface="Wingdings 3"/>
              </a:rPr>
              <a:t></a:t>
            </a:r>
            <a:endParaRPr lang="en-US" sz="900" dirty="0">
              <a:solidFill>
                <a:srgbClr val="C00000"/>
              </a:solidFill>
            </a:endParaRPr>
          </a:p>
        </p:txBody>
      </p:sp>
      <p:sp>
        <p:nvSpPr>
          <p:cNvPr id="15" name="Rectangle 14">
            <a:extLst>
              <a:ext uri="{FF2B5EF4-FFF2-40B4-BE49-F238E27FC236}">
                <a16:creationId xmlns:a16="http://schemas.microsoft.com/office/drawing/2014/main" id="{AC5A483C-CAD9-4953-A4E1-3F108031BDEA}"/>
              </a:ext>
            </a:extLst>
          </p:cNvPr>
          <p:cNvSpPr/>
          <p:nvPr/>
        </p:nvSpPr>
        <p:spPr>
          <a:xfrm>
            <a:off x="7448813" y="2064365"/>
            <a:ext cx="296876" cy="230832"/>
          </a:xfrm>
          <a:prstGeom prst="rect">
            <a:avLst/>
          </a:prstGeom>
        </p:spPr>
        <p:txBody>
          <a:bodyPr wrap="none">
            <a:spAutoFit/>
          </a:bodyPr>
          <a:lstStyle/>
          <a:p>
            <a:r>
              <a:rPr lang="en-US" sz="900" dirty="0">
                <a:solidFill>
                  <a:srgbClr val="C00000"/>
                </a:solidFill>
                <a:sym typeface="Wingdings 3"/>
              </a:rPr>
              <a:t></a:t>
            </a:r>
            <a:endParaRPr lang="en-US" sz="900" dirty="0">
              <a:solidFill>
                <a:srgbClr val="C00000"/>
              </a:solidFill>
            </a:endParaRPr>
          </a:p>
        </p:txBody>
      </p:sp>
      <p:sp>
        <p:nvSpPr>
          <p:cNvPr id="16" name="Rectangle 15">
            <a:extLst>
              <a:ext uri="{FF2B5EF4-FFF2-40B4-BE49-F238E27FC236}">
                <a16:creationId xmlns:a16="http://schemas.microsoft.com/office/drawing/2014/main" id="{233EF753-3495-4BE4-8A81-049C6594F206}"/>
              </a:ext>
            </a:extLst>
          </p:cNvPr>
          <p:cNvSpPr/>
          <p:nvPr/>
        </p:nvSpPr>
        <p:spPr>
          <a:xfrm rot="10800000">
            <a:off x="7528910" y="1886354"/>
            <a:ext cx="296876" cy="230832"/>
          </a:xfrm>
          <a:prstGeom prst="rect">
            <a:avLst/>
          </a:prstGeom>
        </p:spPr>
        <p:txBody>
          <a:bodyPr wrap="none">
            <a:spAutoFit/>
          </a:bodyPr>
          <a:lstStyle/>
          <a:p>
            <a:r>
              <a:rPr lang="en-US" sz="900" dirty="0">
                <a:solidFill>
                  <a:srgbClr val="00B050"/>
                </a:solidFill>
                <a:sym typeface="Wingdings 3"/>
              </a:rPr>
              <a:t></a:t>
            </a:r>
            <a:endParaRPr lang="en-US" sz="900" dirty="0">
              <a:solidFill>
                <a:srgbClr val="00B050"/>
              </a:solidFill>
            </a:endParaRPr>
          </a:p>
        </p:txBody>
      </p:sp>
      <p:sp>
        <p:nvSpPr>
          <p:cNvPr id="17" name="Rectangle 16">
            <a:extLst>
              <a:ext uri="{FF2B5EF4-FFF2-40B4-BE49-F238E27FC236}">
                <a16:creationId xmlns:a16="http://schemas.microsoft.com/office/drawing/2014/main" id="{5AE7C2C7-60DB-4350-A505-550DEACD4BB5}"/>
              </a:ext>
            </a:extLst>
          </p:cNvPr>
          <p:cNvSpPr/>
          <p:nvPr/>
        </p:nvSpPr>
        <p:spPr>
          <a:xfrm rot="10800000">
            <a:off x="7457810" y="2636278"/>
            <a:ext cx="296876" cy="230832"/>
          </a:xfrm>
          <a:prstGeom prst="rect">
            <a:avLst/>
          </a:prstGeom>
        </p:spPr>
        <p:txBody>
          <a:bodyPr wrap="none">
            <a:spAutoFit/>
          </a:bodyPr>
          <a:lstStyle/>
          <a:p>
            <a:r>
              <a:rPr lang="en-US" sz="900" dirty="0">
                <a:solidFill>
                  <a:srgbClr val="00B050"/>
                </a:solidFill>
                <a:sym typeface="Wingdings 3"/>
              </a:rPr>
              <a:t></a:t>
            </a:r>
            <a:endParaRPr lang="en-US" sz="900" dirty="0">
              <a:solidFill>
                <a:srgbClr val="00B050"/>
              </a:solidFill>
            </a:endParaRPr>
          </a:p>
        </p:txBody>
      </p:sp>
      <p:sp>
        <p:nvSpPr>
          <p:cNvPr id="18" name="Rectangle 17">
            <a:extLst>
              <a:ext uri="{FF2B5EF4-FFF2-40B4-BE49-F238E27FC236}">
                <a16:creationId xmlns:a16="http://schemas.microsoft.com/office/drawing/2014/main" id="{367C6F12-3EBD-4516-9B45-6B9FA95BD503}"/>
              </a:ext>
            </a:extLst>
          </p:cNvPr>
          <p:cNvSpPr/>
          <p:nvPr/>
        </p:nvSpPr>
        <p:spPr>
          <a:xfrm rot="10800000">
            <a:off x="7274170" y="3198906"/>
            <a:ext cx="296876" cy="230832"/>
          </a:xfrm>
          <a:prstGeom prst="rect">
            <a:avLst/>
          </a:prstGeom>
        </p:spPr>
        <p:txBody>
          <a:bodyPr wrap="none">
            <a:spAutoFit/>
          </a:bodyPr>
          <a:lstStyle/>
          <a:p>
            <a:r>
              <a:rPr lang="en-US" sz="900" dirty="0">
                <a:solidFill>
                  <a:srgbClr val="00B050"/>
                </a:solidFill>
                <a:sym typeface="Wingdings 3"/>
              </a:rPr>
              <a:t></a:t>
            </a:r>
            <a:endParaRPr lang="en-US" sz="900" dirty="0">
              <a:solidFill>
                <a:srgbClr val="00B050"/>
              </a:solidFill>
            </a:endParaRPr>
          </a:p>
        </p:txBody>
      </p:sp>
      <p:sp>
        <p:nvSpPr>
          <p:cNvPr id="19" name="Rectangle 18">
            <a:extLst>
              <a:ext uri="{FF2B5EF4-FFF2-40B4-BE49-F238E27FC236}">
                <a16:creationId xmlns:a16="http://schemas.microsoft.com/office/drawing/2014/main" id="{813EDE4B-2B77-496F-9E50-8FDE84CF3E27}"/>
              </a:ext>
            </a:extLst>
          </p:cNvPr>
          <p:cNvSpPr/>
          <p:nvPr/>
        </p:nvSpPr>
        <p:spPr>
          <a:xfrm rot="10800000">
            <a:off x="7160934" y="3600279"/>
            <a:ext cx="296876" cy="230832"/>
          </a:xfrm>
          <a:prstGeom prst="rect">
            <a:avLst/>
          </a:prstGeom>
        </p:spPr>
        <p:txBody>
          <a:bodyPr wrap="none">
            <a:spAutoFit/>
          </a:bodyPr>
          <a:lstStyle/>
          <a:p>
            <a:r>
              <a:rPr lang="en-US" sz="900" dirty="0">
                <a:solidFill>
                  <a:srgbClr val="00B050"/>
                </a:solidFill>
                <a:sym typeface="Wingdings 3"/>
              </a:rPr>
              <a:t></a:t>
            </a:r>
            <a:endParaRPr lang="en-US" sz="900" dirty="0">
              <a:solidFill>
                <a:srgbClr val="00B050"/>
              </a:solidFill>
            </a:endParaRPr>
          </a:p>
        </p:txBody>
      </p:sp>
      <p:sp>
        <p:nvSpPr>
          <p:cNvPr id="20" name="Rectangle 19">
            <a:extLst>
              <a:ext uri="{FF2B5EF4-FFF2-40B4-BE49-F238E27FC236}">
                <a16:creationId xmlns:a16="http://schemas.microsoft.com/office/drawing/2014/main" id="{76AE59C1-61D4-4A97-B5A0-D22F8AEB681C}"/>
              </a:ext>
            </a:extLst>
          </p:cNvPr>
          <p:cNvSpPr/>
          <p:nvPr/>
        </p:nvSpPr>
        <p:spPr>
          <a:xfrm rot="10800000">
            <a:off x="7169529" y="3772113"/>
            <a:ext cx="296876" cy="230832"/>
          </a:xfrm>
          <a:prstGeom prst="rect">
            <a:avLst/>
          </a:prstGeom>
        </p:spPr>
        <p:txBody>
          <a:bodyPr wrap="none">
            <a:spAutoFit/>
          </a:bodyPr>
          <a:lstStyle/>
          <a:p>
            <a:r>
              <a:rPr lang="en-US" sz="900" dirty="0">
                <a:solidFill>
                  <a:srgbClr val="00B050"/>
                </a:solidFill>
                <a:sym typeface="Wingdings 3"/>
              </a:rPr>
              <a:t></a:t>
            </a:r>
            <a:endParaRPr lang="en-US" sz="900" dirty="0">
              <a:solidFill>
                <a:srgbClr val="00B050"/>
              </a:solidFill>
            </a:endParaRPr>
          </a:p>
        </p:txBody>
      </p:sp>
    </p:spTree>
    <p:extLst>
      <p:ext uri="{BB962C8B-B14F-4D97-AF65-F5344CB8AC3E}">
        <p14:creationId xmlns:p14="http://schemas.microsoft.com/office/powerpoint/2010/main" val="1688437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568871-282D-4CC7-B0E4-DADFE2C69449}"/>
              </a:ext>
            </a:extLst>
          </p:cNvPr>
          <p:cNvSpPr>
            <a:spLocks noGrp="1"/>
          </p:cNvSpPr>
          <p:nvPr>
            <p:ph type="body" sz="quarter" idx="17"/>
          </p:nvPr>
        </p:nvSpPr>
        <p:spPr>
          <a:xfrm>
            <a:off x="922725" y="4795112"/>
            <a:ext cx="7462662" cy="215444"/>
          </a:xfrm>
        </p:spPr>
        <p:txBody>
          <a:bodyPr/>
          <a:lstStyle/>
          <a:p>
            <a:r>
              <a:rPr lang="en-GB" sz="700" dirty="0"/>
              <a:t>ZA3. Now, if you personally had to relocate to another city, please rank the following nine possible incentives that you would want to take advantage of from most important to least important:</a:t>
            </a:r>
            <a:r>
              <a:rPr lang="en-US" sz="700" dirty="0"/>
              <a:t> Base: Consider/Persuaded To Take FT Job /Short Term/FT Contract Job For Six Months Or Less 2018 (n=951); 2014 (n=1279)</a:t>
            </a:r>
          </a:p>
        </p:txBody>
      </p:sp>
      <p:sp>
        <p:nvSpPr>
          <p:cNvPr id="3" name="Title 2">
            <a:extLst>
              <a:ext uri="{FF2B5EF4-FFF2-40B4-BE49-F238E27FC236}">
                <a16:creationId xmlns:a16="http://schemas.microsoft.com/office/drawing/2014/main" id="{A6116CB7-BB57-4172-A70D-43297AD0BAB9}"/>
              </a:ext>
            </a:extLst>
          </p:cNvPr>
          <p:cNvSpPr>
            <a:spLocks noGrp="1"/>
          </p:cNvSpPr>
          <p:nvPr>
            <p:ph type="title"/>
          </p:nvPr>
        </p:nvSpPr>
        <p:spPr/>
        <p:txBody>
          <a:bodyPr/>
          <a:lstStyle/>
          <a:p>
            <a:r>
              <a:rPr lang="en-US" dirty="0"/>
              <a:t>Incentive Rankings</a:t>
            </a:r>
          </a:p>
        </p:txBody>
      </p:sp>
      <p:sp>
        <p:nvSpPr>
          <p:cNvPr id="4" name="Text Placeholder 3">
            <a:extLst>
              <a:ext uri="{FF2B5EF4-FFF2-40B4-BE49-F238E27FC236}">
                <a16:creationId xmlns:a16="http://schemas.microsoft.com/office/drawing/2014/main" id="{8644894A-84A1-4DAF-8BD3-7B53B4C03B81}"/>
              </a:ext>
            </a:extLst>
          </p:cNvPr>
          <p:cNvSpPr>
            <a:spLocks noGrp="1"/>
          </p:cNvSpPr>
          <p:nvPr>
            <p:ph type="body" sz="quarter" idx="19"/>
          </p:nvPr>
        </p:nvSpPr>
        <p:spPr>
          <a:xfrm>
            <a:off x="232375" y="750889"/>
            <a:ext cx="8654449" cy="502815"/>
          </a:xfrm>
        </p:spPr>
        <p:txBody>
          <a:bodyPr/>
          <a:lstStyle/>
          <a:p>
            <a:pPr marL="171450" indent="-171450" algn="just">
              <a:buFont typeface="Arial" panose="020B0604020202020204" pitchFamily="34" charset="0"/>
              <a:buChar char="•"/>
            </a:pPr>
            <a:r>
              <a:rPr lang="en-US" sz="1100" dirty="0"/>
              <a:t>Half (51%) of Canadians who could be persuaded to relocate for work rank having a tax free housing allowance as highly important (rank first, second, or third), consistent with 2014 (52%), and significantly higher than for any of the other incentives.</a:t>
            </a:r>
          </a:p>
        </p:txBody>
      </p:sp>
      <p:graphicFrame>
        <p:nvGraphicFramePr>
          <p:cNvPr id="5" name="Chart 4">
            <a:extLst>
              <a:ext uri="{FF2B5EF4-FFF2-40B4-BE49-F238E27FC236}">
                <a16:creationId xmlns:a16="http://schemas.microsoft.com/office/drawing/2014/main" id="{616B1E90-0486-4A16-B058-87A72502FA7E}"/>
              </a:ext>
            </a:extLst>
          </p:cNvPr>
          <p:cNvGraphicFramePr/>
          <p:nvPr>
            <p:extLst>
              <p:ext uri="{D42A27DB-BD31-4B8C-83A1-F6EECF244321}">
                <p14:modId xmlns:p14="http://schemas.microsoft.com/office/powerpoint/2010/main" val="3182746061"/>
              </p:ext>
            </p:extLst>
          </p:nvPr>
        </p:nvGraphicFramePr>
        <p:xfrm>
          <a:off x="4074852" y="1349402"/>
          <a:ext cx="4199139" cy="35421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a:extLst>
              <a:ext uri="{FF2B5EF4-FFF2-40B4-BE49-F238E27FC236}">
                <a16:creationId xmlns:a16="http://schemas.microsoft.com/office/drawing/2014/main" id="{7B5249B7-8809-4176-98F0-223B5BE42DBE}"/>
              </a:ext>
            </a:extLst>
          </p:cNvPr>
          <p:cNvGraphicFramePr>
            <a:graphicFrameLocks noGrp="1"/>
          </p:cNvGraphicFramePr>
          <p:nvPr>
            <p:extLst>
              <p:ext uri="{D42A27DB-BD31-4B8C-83A1-F6EECF244321}">
                <p14:modId xmlns:p14="http://schemas.microsoft.com/office/powerpoint/2010/main" val="4213840287"/>
              </p:ext>
            </p:extLst>
          </p:nvPr>
        </p:nvGraphicFramePr>
        <p:xfrm>
          <a:off x="-3994" y="1424940"/>
          <a:ext cx="4847210" cy="3308616"/>
        </p:xfrm>
        <a:graphic>
          <a:graphicData uri="http://schemas.openxmlformats.org/drawingml/2006/table">
            <a:tbl>
              <a:tblPr firstRow="1" bandRow="1">
                <a:tableStyleId>{5C22544A-7EE6-4342-B048-85BDC9FD1C3A}</a:tableStyleId>
              </a:tblPr>
              <a:tblGrid>
                <a:gridCol w="4847210">
                  <a:extLst>
                    <a:ext uri="{9D8B030D-6E8A-4147-A177-3AD203B41FA5}">
                      <a16:colId xmlns:a16="http://schemas.microsoft.com/office/drawing/2014/main" val="968827351"/>
                    </a:ext>
                  </a:extLst>
                </a:gridCol>
              </a:tblGrid>
              <a:tr h="376089">
                <a:tc>
                  <a:txBody>
                    <a:bodyPr/>
                    <a:lstStyle/>
                    <a:p>
                      <a:pPr algn="r" fontAlgn="b"/>
                      <a:r>
                        <a:rPr lang="en-US" sz="900" b="0" i="0" u="none" strike="noStrike" dirty="0">
                          <a:solidFill>
                            <a:srgbClr val="6E6E71"/>
                          </a:solidFill>
                          <a:effectLst/>
                          <a:latin typeface="Calibri" panose="020F0502020204030204" pitchFamily="34" charset="0"/>
                        </a:rPr>
                        <a:t>Allow an employer to provide me with a tax free housing allowance for up to 6 months to allow me to resettle in the new location</a:t>
                      </a:r>
                    </a:p>
                  </a:txBody>
                  <a:tcPr marL="9525" marR="9525" marT="9525"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6965825"/>
                  </a:ext>
                </a:extLst>
              </a:tr>
              <a:tr h="392598">
                <a:tc>
                  <a:txBody>
                    <a:bodyPr/>
                    <a:lstStyle/>
                    <a:p>
                      <a:pPr algn="r" fontAlgn="ctr"/>
                      <a:r>
                        <a:rPr lang="en-US" sz="900" b="0" i="0" u="none" strike="noStrike">
                          <a:solidFill>
                            <a:srgbClr val="6E6E71"/>
                          </a:solidFill>
                          <a:effectLst/>
                          <a:latin typeface="Calibri" panose="020F0502020204030204" pitchFamily="34" charset="0"/>
                        </a:rPr>
                        <a:t>Ability for my employer to provide a non-taxable interest free loan of up to $100,000 for the purchase of a home in the new location</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5815096"/>
                  </a:ext>
                </a:extLst>
              </a:tr>
              <a:tr h="362847">
                <a:tc>
                  <a:txBody>
                    <a:bodyPr/>
                    <a:lstStyle/>
                    <a:p>
                      <a:pPr algn="r" fontAlgn="ctr"/>
                      <a:r>
                        <a:rPr lang="en-US" sz="900" b="0" i="0" u="none" strike="noStrike">
                          <a:solidFill>
                            <a:srgbClr val="6E6E71"/>
                          </a:solidFill>
                          <a:effectLst/>
                          <a:latin typeface="Calibri" panose="020F0502020204030204" pitchFamily="34" charset="0"/>
                        </a:rPr>
                        <a:t>Provide a tax credit for the costs incurred in traveling to a location in order to obtain employment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4289277"/>
                  </a:ext>
                </a:extLst>
              </a:tr>
              <a:tr h="362847">
                <a:tc>
                  <a:txBody>
                    <a:bodyPr/>
                    <a:lstStyle/>
                    <a:p>
                      <a:pPr algn="r" fontAlgn="ctr"/>
                      <a:r>
                        <a:rPr lang="en-US" sz="900" b="0" i="0" u="none" strike="noStrike">
                          <a:solidFill>
                            <a:srgbClr val="6E6E71"/>
                          </a:solidFill>
                          <a:effectLst/>
                          <a:latin typeface="Calibri" panose="020F0502020204030204" pitchFamily="34" charset="0"/>
                        </a:rPr>
                        <a:t>Provide the ability to write off mortgage interest for up to 24 months on the housing cost differential between the home in the new location and your current home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6455218"/>
                  </a:ext>
                </a:extLst>
              </a:tr>
              <a:tr h="362847">
                <a:tc>
                  <a:txBody>
                    <a:bodyPr/>
                    <a:lstStyle/>
                    <a:p>
                      <a:pPr algn="r" fontAlgn="ctr"/>
                      <a:r>
                        <a:rPr lang="en-US" sz="900" b="0" i="0" u="none" strike="noStrike" dirty="0">
                          <a:solidFill>
                            <a:srgbClr val="6E6E71"/>
                          </a:solidFill>
                          <a:effectLst/>
                          <a:latin typeface="Calibri" panose="020F0502020204030204" pitchFamily="34" charset="0"/>
                        </a:rPr>
                        <a:t>Allow a tax deduction for duplicate housing costs to a maximum of $10,000 per year for up to two years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0949029"/>
                  </a:ext>
                </a:extLst>
              </a:tr>
              <a:tr h="362847">
                <a:tc>
                  <a:txBody>
                    <a:bodyPr/>
                    <a:lstStyle/>
                    <a:p>
                      <a:pPr algn="r" fontAlgn="ctr"/>
                      <a:r>
                        <a:rPr lang="en-US" sz="900" b="0" i="0" u="none" strike="noStrike" dirty="0">
                          <a:solidFill>
                            <a:srgbClr val="6E6E71"/>
                          </a:solidFill>
                          <a:effectLst/>
                          <a:latin typeface="Calibri" panose="020F0502020204030204" pitchFamily="34" charset="0"/>
                        </a:rPr>
                        <a:t>Increase the level of the non-taxable allowance for incidental moving expenses from $650 to at least one month of my salary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9716059"/>
                  </a:ext>
                </a:extLst>
              </a:tr>
              <a:tr h="362847">
                <a:tc>
                  <a:txBody>
                    <a:bodyPr/>
                    <a:lstStyle/>
                    <a:p>
                      <a:pPr algn="r" fontAlgn="ctr"/>
                      <a:r>
                        <a:rPr lang="en-US" sz="900" b="0" i="0" u="none" strike="noStrike">
                          <a:solidFill>
                            <a:srgbClr val="6E6E71"/>
                          </a:solidFill>
                          <a:effectLst/>
                          <a:latin typeface="Calibri" panose="020F0502020204030204" pitchFamily="34" charset="0"/>
                        </a:rPr>
                        <a:t>Provide a tax deduction for the full costs incurred in retraining for a spouse/partner to obtain employment in the new location for up to one year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0596608"/>
                  </a:ext>
                </a:extLst>
              </a:tr>
              <a:tr h="362847">
                <a:tc>
                  <a:txBody>
                    <a:bodyPr/>
                    <a:lstStyle/>
                    <a:p>
                      <a:pPr algn="r" fontAlgn="ctr"/>
                      <a:r>
                        <a:rPr lang="en-US" sz="900" b="0" i="0" u="none" strike="noStrike" dirty="0">
                          <a:solidFill>
                            <a:srgbClr val="6E6E71"/>
                          </a:solidFill>
                          <a:effectLst/>
                          <a:latin typeface="Calibri" panose="020F0502020204030204" pitchFamily="34" charset="0"/>
                        </a:rPr>
                        <a:t>Provide a tax deduction in order to obtain professional licensing/certification in an occupation in the new location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86576819"/>
                  </a:ext>
                </a:extLst>
              </a:tr>
              <a:tr h="362847">
                <a:tc>
                  <a:txBody>
                    <a:bodyPr/>
                    <a:lstStyle/>
                    <a:p>
                      <a:pPr algn="r" fontAlgn="b"/>
                      <a:r>
                        <a:rPr lang="en-US" sz="900" b="0" i="0" u="none" strike="noStrike" dirty="0">
                          <a:solidFill>
                            <a:srgbClr val="6E6E71"/>
                          </a:solidFill>
                          <a:effectLst/>
                          <a:latin typeface="Calibri" panose="020F0502020204030204" pitchFamily="34" charset="0"/>
                        </a:rPr>
                        <a:t>Provide a tax deduction for the full cost of child and elder care for up to one year from the date of the transfer to the new location</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7401371"/>
                  </a:ext>
                </a:extLst>
              </a:tr>
            </a:tbl>
          </a:graphicData>
        </a:graphic>
      </p:graphicFrame>
      <p:graphicFrame>
        <p:nvGraphicFramePr>
          <p:cNvPr id="7" name="Table 6">
            <a:extLst>
              <a:ext uri="{FF2B5EF4-FFF2-40B4-BE49-F238E27FC236}">
                <a16:creationId xmlns:a16="http://schemas.microsoft.com/office/drawing/2014/main" id="{50CF2968-056C-4FBC-B298-C10A41AC739F}"/>
              </a:ext>
            </a:extLst>
          </p:cNvPr>
          <p:cNvGraphicFramePr>
            <a:graphicFrameLocks noGrp="1"/>
          </p:cNvGraphicFramePr>
          <p:nvPr>
            <p:extLst>
              <p:ext uri="{D42A27DB-BD31-4B8C-83A1-F6EECF244321}">
                <p14:modId xmlns:p14="http://schemas.microsoft.com/office/powerpoint/2010/main" val="3122581819"/>
              </p:ext>
            </p:extLst>
          </p:nvPr>
        </p:nvGraphicFramePr>
        <p:xfrm>
          <a:off x="8212147" y="1040282"/>
          <a:ext cx="900853" cy="3611880"/>
        </p:xfrm>
        <a:graphic>
          <a:graphicData uri="http://schemas.openxmlformats.org/drawingml/2006/table">
            <a:tbl>
              <a:tblPr firstRow="1" bandRow="1">
                <a:tableStyleId>{5C22544A-7EE6-4342-B048-85BDC9FD1C3A}</a:tableStyleId>
              </a:tblPr>
              <a:tblGrid>
                <a:gridCol w="900853">
                  <a:extLst>
                    <a:ext uri="{9D8B030D-6E8A-4147-A177-3AD203B41FA5}">
                      <a16:colId xmlns:a16="http://schemas.microsoft.com/office/drawing/2014/main" val="452994012"/>
                    </a:ext>
                  </a:extLst>
                </a:gridCol>
              </a:tblGrid>
              <a:tr h="0">
                <a:tc>
                  <a:txBody>
                    <a:bodyPr/>
                    <a:lstStyle/>
                    <a:p>
                      <a:pPr marL="0" algn="ctr" defTabSz="924282" rtl="0" eaLnBrk="1" latinLnBrk="0" hangingPunct="1"/>
                      <a:r>
                        <a:rPr lang="en-US" sz="1100" b="1" kern="1200" dirty="0">
                          <a:solidFill>
                            <a:srgbClr val="3C4B82"/>
                          </a:solidFill>
                          <a:latin typeface="+mn-lt"/>
                          <a:ea typeface="+mn-ea"/>
                          <a:cs typeface="+mn-cs"/>
                        </a:rPr>
                        <a:t>% Highly Important</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3151575"/>
                  </a:ext>
                </a:extLst>
              </a:tr>
              <a:tr h="0">
                <a:tc>
                  <a:txBody>
                    <a:bodyPr/>
                    <a:lstStyle/>
                    <a:p>
                      <a:pPr marL="0" algn="ctr" defTabSz="924282" rtl="0" eaLnBrk="1" latinLnBrk="0" hangingPunct="1"/>
                      <a:r>
                        <a:rPr lang="en-US" sz="1100" b="1" kern="1200" dirty="0">
                          <a:solidFill>
                            <a:srgbClr val="3C4B82"/>
                          </a:solidFill>
                          <a:latin typeface="+mn-lt"/>
                          <a:ea typeface="+mn-ea"/>
                          <a:cs typeface="+mn-cs"/>
                        </a:rPr>
                        <a:t>2014</a:t>
                      </a:r>
                    </a:p>
                  </a:txBody>
                  <a:tcPr marL="0" marR="0" marT="0" marB="0" anchor="ctr">
                    <a:lnL w="12700" cmpd="sng">
                      <a:noFill/>
                    </a:lnL>
                    <a:lnR w="12700" cmpd="sng">
                      <a:noFill/>
                    </a:lnR>
                    <a:lnT w="381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0176590"/>
                  </a:ext>
                </a:extLst>
              </a:tr>
              <a:tr h="345440">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52%</a:t>
                      </a: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95083085"/>
                  </a:ext>
                </a:extLst>
              </a:tr>
              <a:tr h="345440">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43%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12405229"/>
                  </a:ext>
                </a:extLst>
              </a:tr>
              <a:tr h="345440">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36%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3349061"/>
                  </a:ext>
                </a:extLst>
              </a:tr>
              <a:tr h="345440">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32%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9188425"/>
                  </a:ext>
                </a:extLst>
              </a:tr>
              <a:tr h="345440">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38%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145127"/>
                  </a:ext>
                </a:extLst>
              </a:tr>
              <a:tr h="345440">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32%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9135976"/>
                  </a:ext>
                </a:extLst>
              </a:tr>
              <a:tr h="345440">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29%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91029457"/>
                  </a:ext>
                </a:extLst>
              </a:tr>
              <a:tr h="345440">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20%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2387628"/>
                  </a:ext>
                </a:extLst>
              </a:tr>
              <a:tr h="345440">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19%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72457432"/>
                  </a:ext>
                </a:extLst>
              </a:tr>
            </a:tbl>
          </a:graphicData>
        </a:graphic>
      </p:graphicFrame>
    </p:spTree>
    <p:extLst>
      <p:ext uri="{BB962C8B-B14F-4D97-AF65-F5344CB8AC3E}">
        <p14:creationId xmlns:p14="http://schemas.microsoft.com/office/powerpoint/2010/main" val="1163209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116CB7-BB57-4172-A70D-43297AD0BAB9}"/>
              </a:ext>
            </a:extLst>
          </p:cNvPr>
          <p:cNvSpPr>
            <a:spLocks noGrp="1"/>
          </p:cNvSpPr>
          <p:nvPr>
            <p:ph type="title"/>
          </p:nvPr>
        </p:nvSpPr>
        <p:spPr/>
        <p:txBody>
          <a:bodyPr/>
          <a:lstStyle/>
          <a:p>
            <a:r>
              <a:rPr lang="en-US" dirty="0"/>
              <a:t>Incentive Rankings By Demographics</a:t>
            </a:r>
          </a:p>
        </p:txBody>
      </p:sp>
      <p:sp>
        <p:nvSpPr>
          <p:cNvPr id="4" name="Text Placeholder 3">
            <a:extLst>
              <a:ext uri="{FF2B5EF4-FFF2-40B4-BE49-F238E27FC236}">
                <a16:creationId xmlns:a16="http://schemas.microsoft.com/office/drawing/2014/main" id="{8644894A-84A1-4DAF-8BD3-7B53B4C03B81}"/>
              </a:ext>
            </a:extLst>
          </p:cNvPr>
          <p:cNvSpPr>
            <a:spLocks noGrp="1"/>
          </p:cNvSpPr>
          <p:nvPr>
            <p:ph type="body" sz="quarter" idx="19"/>
          </p:nvPr>
        </p:nvSpPr>
        <p:spPr>
          <a:xfrm>
            <a:off x="232375" y="750889"/>
            <a:ext cx="8654449" cy="502815"/>
          </a:xfrm>
        </p:spPr>
        <p:txBody>
          <a:bodyPr/>
          <a:lstStyle/>
          <a:p>
            <a:pPr marL="171450" indent="-171450" algn="just">
              <a:buFont typeface="Arial" panose="020B0604020202020204" pitchFamily="34" charset="0"/>
              <a:buChar char="•"/>
            </a:pPr>
            <a:r>
              <a:rPr lang="en-US" sz="1100" dirty="0"/>
              <a:t>Women are more likely to rank a tax free housing allowance for up to 6 months as highly important, whereas young adults (18-34) are more likely to feel this way about a tax deduction for the full cost of child and elder care but less so about a tax deduction for duplicate housing costs to a maximum of $10k per year for up to two years. </a:t>
            </a:r>
          </a:p>
          <a:p>
            <a:pPr marL="171450" indent="-171450" algn="just">
              <a:buFont typeface="Arial" panose="020B0604020202020204" pitchFamily="34" charset="0"/>
              <a:buChar char="•"/>
            </a:pPr>
            <a:endParaRPr lang="en-US" sz="1100" dirty="0"/>
          </a:p>
        </p:txBody>
      </p:sp>
      <p:sp>
        <p:nvSpPr>
          <p:cNvPr id="10" name="Text Placeholder 1">
            <a:extLst>
              <a:ext uri="{FF2B5EF4-FFF2-40B4-BE49-F238E27FC236}">
                <a16:creationId xmlns:a16="http://schemas.microsoft.com/office/drawing/2014/main" id="{1DE4B77A-5E2E-4114-9AAD-4A8EFF59A58C}"/>
              </a:ext>
            </a:extLst>
          </p:cNvPr>
          <p:cNvSpPr>
            <a:spLocks noGrp="1"/>
          </p:cNvSpPr>
          <p:nvPr>
            <p:ph type="body" sz="quarter" idx="17"/>
          </p:nvPr>
        </p:nvSpPr>
        <p:spPr>
          <a:xfrm>
            <a:off x="922725" y="4795112"/>
            <a:ext cx="7462662" cy="215444"/>
          </a:xfrm>
        </p:spPr>
        <p:txBody>
          <a:bodyPr/>
          <a:lstStyle/>
          <a:p>
            <a:r>
              <a:rPr lang="en-GB" sz="700" dirty="0"/>
              <a:t>ZA3. Now, if you personally had to relocate to another city, please rank the following nine possible incentives that you would want to take advantage of from most important to least important:</a:t>
            </a:r>
            <a:r>
              <a:rPr lang="en-US" sz="700" dirty="0"/>
              <a:t> Base: At least Interested &amp; employed (n=951)</a:t>
            </a:r>
          </a:p>
        </p:txBody>
      </p:sp>
      <p:graphicFrame>
        <p:nvGraphicFramePr>
          <p:cNvPr id="6" name="Table 5">
            <a:extLst>
              <a:ext uri="{FF2B5EF4-FFF2-40B4-BE49-F238E27FC236}">
                <a16:creationId xmlns:a16="http://schemas.microsoft.com/office/drawing/2014/main" id="{6023FC2B-8C4D-4ADC-9635-717D4ABC3F1F}"/>
              </a:ext>
            </a:extLst>
          </p:cNvPr>
          <p:cNvGraphicFramePr>
            <a:graphicFrameLocks noGrp="1"/>
          </p:cNvGraphicFramePr>
          <p:nvPr>
            <p:extLst>
              <p:ext uri="{D42A27DB-BD31-4B8C-83A1-F6EECF244321}">
                <p14:modId xmlns:p14="http://schemas.microsoft.com/office/powerpoint/2010/main" val="527529760"/>
              </p:ext>
            </p:extLst>
          </p:nvPr>
        </p:nvGraphicFramePr>
        <p:xfrm>
          <a:off x="154301" y="1574966"/>
          <a:ext cx="8835399" cy="2663683"/>
        </p:xfrm>
        <a:graphic>
          <a:graphicData uri="http://schemas.openxmlformats.org/drawingml/2006/table">
            <a:tbl>
              <a:tblPr firstRow="1" bandRow="1">
                <a:tableStyleId>{00A15C55-8517-42AA-B614-E9B94910E393}</a:tableStyleId>
              </a:tblPr>
              <a:tblGrid>
                <a:gridCol w="3613914">
                  <a:extLst>
                    <a:ext uri="{9D8B030D-6E8A-4147-A177-3AD203B41FA5}">
                      <a16:colId xmlns:a16="http://schemas.microsoft.com/office/drawing/2014/main" val="849710063"/>
                    </a:ext>
                  </a:extLst>
                </a:gridCol>
                <a:gridCol w="580165">
                  <a:extLst>
                    <a:ext uri="{9D8B030D-6E8A-4147-A177-3AD203B41FA5}">
                      <a16:colId xmlns:a16="http://schemas.microsoft.com/office/drawing/2014/main" val="2833812181"/>
                    </a:ext>
                  </a:extLst>
                </a:gridCol>
                <a:gridCol w="580165">
                  <a:extLst>
                    <a:ext uri="{9D8B030D-6E8A-4147-A177-3AD203B41FA5}">
                      <a16:colId xmlns:a16="http://schemas.microsoft.com/office/drawing/2014/main" val="1228887541"/>
                    </a:ext>
                  </a:extLst>
                </a:gridCol>
                <a:gridCol w="580165">
                  <a:extLst>
                    <a:ext uri="{9D8B030D-6E8A-4147-A177-3AD203B41FA5}">
                      <a16:colId xmlns:a16="http://schemas.microsoft.com/office/drawing/2014/main" val="844393255"/>
                    </a:ext>
                  </a:extLst>
                </a:gridCol>
                <a:gridCol w="580165">
                  <a:extLst>
                    <a:ext uri="{9D8B030D-6E8A-4147-A177-3AD203B41FA5}">
                      <a16:colId xmlns:a16="http://schemas.microsoft.com/office/drawing/2014/main" val="343468090"/>
                    </a:ext>
                  </a:extLst>
                </a:gridCol>
                <a:gridCol w="580165">
                  <a:extLst>
                    <a:ext uri="{9D8B030D-6E8A-4147-A177-3AD203B41FA5}">
                      <a16:colId xmlns:a16="http://schemas.microsoft.com/office/drawing/2014/main" val="1446919925"/>
                    </a:ext>
                  </a:extLst>
                </a:gridCol>
                <a:gridCol w="580165">
                  <a:extLst>
                    <a:ext uri="{9D8B030D-6E8A-4147-A177-3AD203B41FA5}">
                      <a16:colId xmlns:a16="http://schemas.microsoft.com/office/drawing/2014/main" val="1092452878"/>
                    </a:ext>
                  </a:extLst>
                </a:gridCol>
                <a:gridCol w="580165">
                  <a:extLst>
                    <a:ext uri="{9D8B030D-6E8A-4147-A177-3AD203B41FA5}">
                      <a16:colId xmlns:a16="http://schemas.microsoft.com/office/drawing/2014/main" val="1222419727"/>
                    </a:ext>
                  </a:extLst>
                </a:gridCol>
                <a:gridCol w="580165">
                  <a:extLst>
                    <a:ext uri="{9D8B030D-6E8A-4147-A177-3AD203B41FA5}">
                      <a16:colId xmlns:a16="http://schemas.microsoft.com/office/drawing/2014/main" val="2605244121"/>
                    </a:ext>
                  </a:extLst>
                </a:gridCol>
                <a:gridCol w="580165">
                  <a:extLst>
                    <a:ext uri="{9D8B030D-6E8A-4147-A177-3AD203B41FA5}">
                      <a16:colId xmlns:a16="http://schemas.microsoft.com/office/drawing/2014/main" val="124165145"/>
                    </a:ext>
                  </a:extLst>
                </a:gridCol>
              </a:tblGrid>
              <a:tr h="151075">
                <a:tc>
                  <a:txBody>
                    <a:bodyPr/>
                    <a:lstStyle/>
                    <a:p>
                      <a:endParaRPr lang="en-IN" sz="900" b="1" dirty="0">
                        <a:solidFill>
                          <a:schemeClr val="tx1"/>
                        </a:solidFill>
                      </a:endParaRPr>
                    </a:p>
                  </a:txBody>
                  <a:tcPr marT="0" marB="0" anchor="ctr"/>
                </a:tc>
                <a:tc gridSpan="2">
                  <a:txBody>
                    <a:bodyPr/>
                    <a:lstStyle/>
                    <a:p>
                      <a:pPr algn="ctr"/>
                      <a:r>
                        <a:rPr lang="en-IN" sz="1100" b="1" dirty="0">
                          <a:solidFill>
                            <a:schemeClr val="tx1"/>
                          </a:solidFill>
                          <a:latin typeface="+mj-lt"/>
                        </a:rPr>
                        <a:t>GENDER</a:t>
                      </a:r>
                    </a:p>
                  </a:txBody>
                  <a:tcPr marT="0" marB="0" anchor="ctr"/>
                </a:tc>
                <a:tc hMerge="1">
                  <a:txBody>
                    <a:bodyPr/>
                    <a:lstStyle/>
                    <a:p>
                      <a:pPr algn="ctr"/>
                      <a:endParaRPr lang="en-IN" sz="900" dirty="0">
                        <a:latin typeface="+mj-lt"/>
                      </a:endParaRPr>
                    </a:p>
                  </a:txBody>
                  <a:tcPr anchor="ctr"/>
                </a:tc>
                <a:tc gridSpan="3">
                  <a:txBody>
                    <a:bodyPr/>
                    <a:lstStyle/>
                    <a:p>
                      <a:pPr algn="ctr"/>
                      <a:r>
                        <a:rPr lang="en-IN" sz="1100" b="1" dirty="0">
                          <a:solidFill>
                            <a:schemeClr val="tx1"/>
                          </a:solidFill>
                          <a:latin typeface="+mj-lt"/>
                        </a:rPr>
                        <a:t>AGE</a:t>
                      </a:r>
                    </a:p>
                  </a:txBody>
                  <a:tcPr marT="0" marB="0"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tc gridSpan="4">
                  <a:txBody>
                    <a:bodyPr/>
                    <a:lstStyle/>
                    <a:p>
                      <a:pPr algn="ctr"/>
                      <a:r>
                        <a:rPr lang="en-IN" sz="1100" b="1" dirty="0">
                          <a:solidFill>
                            <a:schemeClr val="tx1"/>
                          </a:solidFill>
                          <a:latin typeface="+mj-lt"/>
                        </a:rPr>
                        <a:t>EDUCATION</a:t>
                      </a:r>
                    </a:p>
                  </a:txBody>
                  <a:tcPr marT="0" marB="0"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extLst>
                  <a:ext uri="{0D108BD9-81ED-4DB2-BD59-A6C34878D82A}">
                    <a16:rowId xmlns:a16="http://schemas.microsoft.com/office/drawing/2014/main" val="1551721918"/>
                  </a:ext>
                </a:extLst>
              </a:tr>
              <a:tr h="179563">
                <a:tc>
                  <a:txBody>
                    <a:bodyPr/>
                    <a:lstStyle/>
                    <a:p>
                      <a:endParaRPr lang="en-IN" sz="900" b="1" dirty="0">
                        <a:solidFill>
                          <a:schemeClr val="tx1"/>
                        </a:solidFill>
                      </a:endParaRPr>
                    </a:p>
                  </a:txBody>
                  <a:tcPr marT="0" marB="0" anchor="ctr"/>
                </a:tc>
                <a:tc>
                  <a:txBody>
                    <a:bodyPr/>
                    <a:lstStyle/>
                    <a:p>
                      <a:pPr algn="ctr" fontAlgn="t"/>
                      <a:r>
                        <a:rPr lang="en-IN" sz="1000" b="1" kern="1200" dirty="0">
                          <a:solidFill>
                            <a:schemeClr val="tx1"/>
                          </a:solidFill>
                          <a:latin typeface="+mn-lt"/>
                          <a:ea typeface="+mn-ea"/>
                          <a:cs typeface="+mn-cs"/>
                        </a:rPr>
                        <a:t>Male</a:t>
                      </a:r>
                    </a:p>
                  </a:txBody>
                  <a:tcPr marL="9525" marR="9525" marT="0" marB="0" anchor="ctr"/>
                </a:tc>
                <a:tc>
                  <a:txBody>
                    <a:bodyPr/>
                    <a:lstStyle/>
                    <a:p>
                      <a:pPr algn="ctr" fontAlgn="t"/>
                      <a:r>
                        <a:rPr lang="en-IN" sz="1000" b="1" kern="1200" dirty="0">
                          <a:solidFill>
                            <a:schemeClr val="tx1"/>
                          </a:solidFill>
                          <a:latin typeface="+mn-lt"/>
                          <a:ea typeface="+mn-ea"/>
                          <a:cs typeface="+mn-cs"/>
                        </a:rPr>
                        <a:t>Female</a:t>
                      </a:r>
                    </a:p>
                  </a:txBody>
                  <a:tcPr marL="9525" marR="9525" marT="0" marB="0" anchor="ctr"/>
                </a:tc>
                <a:tc>
                  <a:txBody>
                    <a:bodyPr/>
                    <a:lstStyle/>
                    <a:p>
                      <a:pPr algn="ctr" fontAlgn="t"/>
                      <a:r>
                        <a:rPr lang="en-IN" sz="1000" b="1" kern="1200" dirty="0">
                          <a:solidFill>
                            <a:schemeClr val="tx1"/>
                          </a:solidFill>
                          <a:latin typeface="+mn-lt"/>
                          <a:ea typeface="+mn-ea"/>
                          <a:cs typeface="+mn-cs"/>
                        </a:rPr>
                        <a:t>18-34</a:t>
                      </a:r>
                    </a:p>
                  </a:txBody>
                  <a:tcPr marL="9525" marR="9525" marT="0" marB="0" anchor="ctr"/>
                </a:tc>
                <a:tc>
                  <a:txBody>
                    <a:bodyPr/>
                    <a:lstStyle/>
                    <a:p>
                      <a:pPr algn="ctr" fontAlgn="t"/>
                      <a:r>
                        <a:rPr lang="en-IN" sz="1000" b="1" kern="1200" dirty="0">
                          <a:solidFill>
                            <a:schemeClr val="tx1"/>
                          </a:solidFill>
                          <a:latin typeface="+mn-lt"/>
                          <a:ea typeface="+mn-ea"/>
                          <a:cs typeface="+mn-cs"/>
                        </a:rPr>
                        <a:t>35-54</a:t>
                      </a:r>
                    </a:p>
                  </a:txBody>
                  <a:tcPr marL="9525" marR="9525" marT="0" marB="0" anchor="ctr"/>
                </a:tc>
                <a:tc>
                  <a:txBody>
                    <a:bodyPr/>
                    <a:lstStyle/>
                    <a:p>
                      <a:pPr algn="ctr" fontAlgn="t"/>
                      <a:r>
                        <a:rPr lang="en-IN" sz="1000" b="1" kern="1200" dirty="0">
                          <a:solidFill>
                            <a:schemeClr val="tx1"/>
                          </a:solidFill>
                          <a:latin typeface="+mn-lt"/>
                          <a:ea typeface="+mn-ea"/>
                          <a:cs typeface="+mn-cs"/>
                        </a:rPr>
                        <a:t>55+ </a:t>
                      </a:r>
                    </a:p>
                  </a:txBody>
                  <a:tcPr marL="9525" marR="9525" marT="0" marB="0" anchor="ctr"/>
                </a:tc>
                <a:tc>
                  <a:txBody>
                    <a:bodyPr/>
                    <a:lstStyle/>
                    <a:p>
                      <a:pPr algn="ctr" fontAlgn="t"/>
                      <a:r>
                        <a:rPr lang="en-IN" sz="1000" b="1" kern="1200" dirty="0">
                          <a:solidFill>
                            <a:schemeClr val="tx1"/>
                          </a:solidFill>
                          <a:latin typeface="+mn-lt"/>
                          <a:ea typeface="+mn-ea"/>
                          <a:cs typeface="+mn-cs"/>
                        </a:rPr>
                        <a:t>&lt;HS</a:t>
                      </a:r>
                    </a:p>
                  </a:txBody>
                  <a:tcPr marL="9525" marR="9525" marT="0" marB="0" anchor="ctr"/>
                </a:tc>
                <a:tc>
                  <a:txBody>
                    <a:bodyPr/>
                    <a:lstStyle/>
                    <a:p>
                      <a:pPr algn="ctr" fontAlgn="t"/>
                      <a:r>
                        <a:rPr lang="en-IN" sz="1000" b="1" kern="1200" dirty="0">
                          <a:solidFill>
                            <a:schemeClr val="tx1"/>
                          </a:solidFill>
                          <a:latin typeface="+mn-lt"/>
                          <a:ea typeface="+mn-ea"/>
                          <a:cs typeface="+mn-cs"/>
                        </a:rPr>
                        <a:t>HS</a:t>
                      </a:r>
                    </a:p>
                  </a:txBody>
                  <a:tcPr marL="9525" marR="9525" marT="0" marB="0" anchor="ctr"/>
                </a:tc>
                <a:tc>
                  <a:txBody>
                    <a:bodyPr/>
                    <a:lstStyle/>
                    <a:p>
                      <a:pPr algn="ctr" fontAlgn="t"/>
                      <a:r>
                        <a:rPr lang="en-IN" sz="1000" b="1" kern="1200" dirty="0">
                          <a:solidFill>
                            <a:schemeClr val="tx1"/>
                          </a:solidFill>
                          <a:latin typeface="+mn-lt"/>
                          <a:ea typeface="+mn-ea"/>
                          <a:cs typeface="+mn-cs"/>
                        </a:rPr>
                        <a:t>Post Sec</a:t>
                      </a:r>
                    </a:p>
                  </a:txBody>
                  <a:tcPr marL="9525" marR="9525" marT="0" marB="0" anchor="ctr"/>
                </a:tc>
                <a:tc>
                  <a:txBody>
                    <a:bodyPr/>
                    <a:lstStyle/>
                    <a:p>
                      <a:pPr algn="ctr" fontAlgn="t"/>
                      <a:r>
                        <a:rPr lang="en-IN" sz="1000" b="1" kern="1200" dirty="0">
                          <a:solidFill>
                            <a:schemeClr val="tx1"/>
                          </a:solidFill>
                          <a:latin typeface="+mn-lt"/>
                          <a:ea typeface="+mn-ea"/>
                          <a:cs typeface="+mn-cs"/>
                        </a:rPr>
                        <a:t>Univ Grad</a:t>
                      </a:r>
                    </a:p>
                  </a:txBody>
                  <a:tcPr marL="9525" marR="9525" marT="0" marB="0" anchor="ctr"/>
                </a:tc>
                <a:extLst>
                  <a:ext uri="{0D108BD9-81ED-4DB2-BD59-A6C34878D82A}">
                    <a16:rowId xmlns:a16="http://schemas.microsoft.com/office/drawing/2014/main" val="260614317"/>
                  </a:ext>
                </a:extLst>
              </a:tr>
              <a:tr h="200279">
                <a:tc>
                  <a:txBody>
                    <a:bodyPr/>
                    <a:lstStyle/>
                    <a:p>
                      <a:pPr algn="l" rtl="0" fontAlgn="b">
                        <a:lnSpc>
                          <a:spcPct val="100000"/>
                        </a:lnSpc>
                      </a:pPr>
                      <a:r>
                        <a:rPr lang="en-US" sz="800" b="0" i="0" u="none" strike="noStrike" baseline="0" dirty="0">
                          <a:solidFill>
                            <a:schemeClr val="tx1"/>
                          </a:solidFill>
                          <a:effectLst/>
                          <a:latin typeface="Calibri" panose="020F0502020204030204" pitchFamily="34" charset="0"/>
                        </a:rPr>
                        <a:t>Allow an employer to provide me with a tax free housing allowance for up to 6 months to allow me to resettle in the new location</a:t>
                      </a:r>
                    </a:p>
                  </a:txBody>
                  <a:tcPr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45% </a:t>
                      </a:r>
                    </a:p>
                  </a:txBody>
                  <a:tcPr marL="9525" marR="9525" marT="0" marB="0" anchor="ctr">
                    <a:solidFill>
                      <a:srgbClr val="FF9999"/>
                    </a:solidFill>
                  </a:tcPr>
                </a:tc>
                <a:tc>
                  <a:txBody>
                    <a:bodyPr/>
                    <a:lstStyle/>
                    <a:p>
                      <a:pPr algn="ctr" fontAlgn="ctr"/>
                      <a:r>
                        <a:rPr lang="en-IN" sz="800" b="0" i="0" u="none" strike="noStrike" dirty="0">
                          <a:solidFill>
                            <a:schemeClr val="tx1"/>
                          </a:solidFill>
                          <a:effectLst/>
                          <a:latin typeface="Calibri" panose="020F0502020204030204" pitchFamily="34" charset="0"/>
                        </a:rPr>
                        <a:t>59% </a:t>
                      </a:r>
                      <a:endParaRPr lang="en-IN" sz="8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fontAlgn="ctr"/>
                      <a:r>
                        <a:rPr lang="en-IN" sz="800" b="0" i="0" u="none" strike="noStrike" dirty="0">
                          <a:solidFill>
                            <a:schemeClr val="tx1"/>
                          </a:solidFill>
                          <a:effectLst/>
                          <a:latin typeface="Calibri" panose="020F0502020204030204" pitchFamily="34" charset="0"/>
                        </a:rPr>
                        <a:t>45% </a:t>
                      </a:r>
                    </a:p>
                  </a:txBody>
                  <a:tcPr marL="9525" marR="9525" marT="0" marB="0" anchor="ctr">
                    <a:solidFill>
                      <a:srgbClr val="FF9999"/>
                    </a:solidFill>
                  </a:tcPr>
                </a:tc>
                <a:tc>
                  <a:txBody>
                    <a:bodyPr/>
                    <a:lstStyle/>
                    <a:p>
                      <a:pPr algn="ctr" fontAlgn="ctr"/>
                      <a:r>
                        <a:rPr lang="en-IN" sz="800" b="0" i="0" u="none" strike="noStrike" dirty="0">
                          <a:solidFill>
                            <a:schemeClr val="tx1"/>
                          </a:solidFill>
                          <a:effectLst/>
                          <a:latin typeface="Calibri" panose="020F0502020204030204" pitchFamily="34" charset="0"/>
                        </a:rPr>
                        <a:t>52%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62% </a:t>
                      </a:r>
                      <a:endParaRPr lang="en-IN" sz="8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fontAlgn="ctr"/>
                      <a:r>
                        <a:rPr lang="en-IN" sz="800" b="0" i="0" u="none" strike="noStrike" dirty="0">
                          <a:solidFill>
                            <a:schemeClr val="tx1"/>
                          </a:solidFill>
                          <a:effectLst/>
                          <a:latin typeface="Calibri" panose="020F0502020204030204" pitchFamily="34" charset="0"/>
                        </a:rPr>
                        <a:t>47%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43% </a:t>
                      </a:r>
                    </a:p>
                  </a:txBody>
                  <a:tcPr marL="9525" marR="9525" marT="0" marB="0" anchor="ctr">
                    <a:solidFill>
                      <a:srgbClr val="FF9999"/>
                    </a:solidFill>
                  </a:tcPr>
                </a:tc>
                <a:tc>
                  <a:txBody>
                    <a:bodyPr/>
                    <a:lstStyle/>
                    <a:p>
                      <a:pPr algn="ctr" fontAlgn="ctr"/>
                      <a:r>
                        <a:rPr lang="en-IN" sz="800" b="0" i="0" u="none" strike="noStrike" dirty="0">
                          <a:solidFill>
                            <a:schemeClr val="tx1"/>
                          </a:solidFill>
                          <a:effectLst/>
                          <a:latin typeface="Calibri" panose="020F0502020204030204" pitchFamily="34" charset="0"/>
                        </a:rPr>
                        <a:t>55% </a:t>
                      </a:r>
                      <a:endParaRPr lang="en-IN" sz="8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fontAlgn="ctr"/>
                      <a:r>
                        <a:rPr lang="en-IN" sz="800" b="0" i="0" u="none" strike="noStrike" dirty="0">
                          <a:solidFill>
                            <a:schemeClr val="tx1"/>
                          </a:solidFill>
                          <a:effectLst/>
                          <a:latin typeface="Calibri" panose="020F0502020204030204" pitchFamily="34" charset="0"/>
                        </a:rPr>
                        <a:t>56% </a:t>
                      </a:r>
                      <a:endParaRPr lang="en-IN" sz="8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extLst>
                  <a:ext uri="{0D108BD9-81ED-4DB2-BD59-A6C34878D82A}">
                    <a16:rowId xmlns:a16="http://schemas.microsoft.com/office/drawing/2014/main" val="3024385886"/>
                  </a:ext>
                </a:extLst>
              </a:tr>
              <a:tr h="200279">
                <a:tc>
                  <a:txBody>
                    <a:bodyPr/>
                    <a:lstStyle/>
                    <a:p>
                      <a:pPr algn="l" rtl="0" fontAlgn="b">
                        <a:lnSpc>
                          <a:spcPct val="100000"/>
                        </a:lnSpc>
                      </a:pPr>
                      <a:r>
                        <a:rPr lang="en-US" sz="800" b="0" i="0" u="none" strike="noStrike" baseline="0" dirty="0">
                          <a:solidFill>
                            <a:schemeClr val="tx1"/>
                          </a:solidFill>
                          <a:effectLst/>
                          <a:latin typeface="Calibri" panose="020F0502020204030204" pitchFamily="34" charset="0"/>
                        </a:rPr>
                        <a:t>Ability for my employer to provide a non-taxable interest free loan of up to $100,000 for the purchase of a home in the new location</a:t>
                      </a:r>
                    </a:p>
                  </a:txBody>
                  <a:tcPr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42% </a:t>
                      </a:r>
                      <a:endParaRPr lang="en-IN" sz="8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fontAlgn="ctr"/>
                      <a:r>
                        <a:rPr lang="en-IN" sz="800" b="0" i="0" u="none" strike="noStrike" dirty="0">
                          <a:solidFill>
                            <a:schemeClr val="tx1"/>
                          </a:solidFill>
                          <a:effectLst/>
                          <a:latin typeface="Calibri" panose="020F0502020204030204" pitchFamily="34" charset="0"/>
                        </a:rPr>
                        <a:t>35% </a:t>
                      </a:r>
                    </a:p>
                  </a:txBody>
                  <a:tcPr marL="9525" marR="9525" marT="0" marB="0" anchor="ctr">
                    <a:solidFill>
                      <a:srgbClr val="FF9999"/>
                    </a:solidFill>
                  </a:tcPr>
                </a:tc>
                <a:tc>
                  <a:txBody>
                    <a:bodyPr/>
                    <a:lstStyle/>
                    <a:p>
                      <a:pPr algn="ctr" fontAlgn="ctr"/>
                      <a:r>
                        <a:rPr lang="en-IN" sz="800" b="0" i="0" u="none" strike="noStrike" dirty="0">
                          <a:solidFill>
                            <a:schemeClr val="tx1"/>
                          </a:solidFill>
                          <a:effectLst/>
                          <a:latin typeface="Calibri" panose="020F0502020204030204" pitchFamily="34" charset="0"/>
                        </a:rPr>
                        <a:t>35%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41%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44%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40%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42%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39%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34% </a:t>
                      </a:r>
                    </a:p>
                  </a:txBody>
                  <a:tcPr marL="9525" marR="9525" marT="0" marB="0" anchor="ctr"/>
                </a:tc>
                <a:extLst>
                  <a:ext uri="{0D108BD9-81ED-4DB2-BD59-A6C34878D82A}">
                    <a16:rowId xmlns:a16="http://schemas.microsoft.com/office/drawing/2014/main" val="1434819140"/>
                  </a:ext>
                </a:extLst>
              </a:tr>
              <a:tr h="203365">
                <a:tc>
                  <a:txBody>
                    <a:bodyPr/>
                    <a:lstStyle/>
                    <a:p>
                      <a:pPr algn="l" rtl="0" fontAlgn="b">
                        <a:lnSpc>
                          <a:spcPct val="100000"/>
                        </a:lnSpc>
                      </a:pPr>
                      <a:r>
                        <a:rPr lang="en-US" sz="800" b="0" i="0" u="none" strike="noStrike" baseline="0" dirty="0">
                          <a:solidFill>
                            <a:schemeClr val="tx1"/>
                          </a:solidFill>
                          <a:effectLst/>
                          <a:latin typeface="Calibri" panose="020F0502020204030204" pitchFamily="34" charset="0"/>
                        </a:rPr>
                        <a:t>Provide a tax credit for the costs incurred in traveling to a location in order to obtain employment</a:t>
                      </a:r>
                    </a:p>
                  </a:txBody>
                  <a:tcPr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38%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37%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44% </a:t>
                      </a:r>
                      <a:endParaRPr lang="en-IN" sz="8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fontAlgn="ctr"/>
                      <a:r>
                        <a:rPr lang="en-IN" sz="800" b="0" i="0" u="none" strike="noStrike" dirty="0">
                          <a:solidFill>
                            <a:schemeClr val="tx1"/>
                          </a:solidFill>
                          <a:effectLst/>
                          <a:latin typeface="Calibri" panose="020F0502020204030204" pitchFamily="34" charset="0"/>
                        </a:rPr>
                        <a:t>33% </a:t>
                      </a:r>
                    </a:p>
                  </a:txBody>
                  <a:tcPr marL="9525" marR="9525" marT="0" marB="0" anchor="ctr">
                    <a:solidFill>
                      <a:srgbClr val="FF9999"/>
                    </a:solidFill>
                  </a:tcPr>
                </a:tc>
                <a:tc>
                  <a:txBody>
                    <a:bodyPr/>
                    <a:lstStyle/>
                    <a:p>
                      <a:pPr algn="ctr" fontAlgn="ctr"/>
                      <a:r>
                        <a:rPr lang="en-IN" sz="800" b="0" i="0" u="none" strike="noStrike" dirty="0">
                          <a:solidFill>
                            <a:schemeClr val="tx1"/>
                          </a:solidFill>
                          <a:effectLst/>
                          <a:latin typeface="Calibri" panose="020F0502020204030204" pitchFamily="34" charset="0"/>
                        </a:rPr>
                        <a:t>36%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19%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43%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36%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38% </a:t>
                      </a:r>
                    </a:p>
                  </a:txBody>
                  <a:tcPr marL="9525" marR="9525" marT="0" marB="0" anchor="ctr"/>
                </a:tc>
                <a:extLst>
                  <a:ext uri="{0D108BD9-81ED-4DB2-BD59-A6C34878D82A}">
                    <a16:rowId xmlns:a16="http://schemas.microsoft.com/office/drawing/2014/main" val="19126849"/>
                  </a:ext>
                </a:extLst>
              </a:tr>
              <a:tr h="300418">
                <a:tc>
                  <a:txBody>
                    <a:bodyPr/>
                    <a:lstStyle/>
                    <a:p>
                      <a:pPr algn="l" rtl="0" fontAlgn="b">
                        <a:lnSpc>
                          <a:spcPct val="100000"/>
                        </a:lnSpc>
                      </a:pPr>
                      <a:r>
                        <a:rPr lang="en-US" sz="800" b="0" i="0" u="none" strike="noStrike" baseline="0" dirty="0">
                          <a:solidFill>
                            <a:schemeClr val="tx1"/>
                          </a:solidFill>
                          <a:effectLst/>
                          <a:latin typeface="Calibri" panose="020F0502020204030204" pitchFamily="34" charset="0"/>
                        </a:rPr>
                        <a:t>Provide the ability to write off mortgage interest for up to 24 months on the housing cost differential between the home in the new location (that is of equivalent size and quality to my current home) and your current home</a:t>
                      </a:r>
                    </a:p>
                  </a:txBody>
                  <a:tcPr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38%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36%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36%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38%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37%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57%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46% </a:t>
                      </a:r>
                      <a:endParaRPr lang="en-IN" sz="8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fontAlgn="ctr"/>
                      <a:r>
                        <a:rPr lang="en-IN" sz="800" b="0" i="0" u="none" strike="noStrike" dirty="0">
                          <a:solidFill>
                            <a:schemeClr val="tx1"/>
                          </a:solidFill>
                          <a:effectLst/>
                          <a:latin typeface="Calibri" panose="020F0502020204030204" pitchFamily="34" charset="0"/>
                        </a:rPr>
                        <a:t>31% </a:t>
                      </a:r>
                    </a:p>
                  </a:txBody>
                  <a:tcPr marL="9525" marR="9525" marT="0" marB="0" anchor="ctr">
                    <a:solidFill>
                      <a:srgbClr val="FF9999"/>
                    </a:solidFill>
                  </a:tcPr>
                </a:tc>
                <a:tc>
                  <a:txBody>
                    <a:bodyPr/>
                    <a:lstStyle/>
                    <a:p>
                      <a:pPr algn="ctr" fontAlgn="ctr"/>
                      <a:r>
                        <a:rPr lang="en-IN" sz="800" b="0" i="0" u="none" strike="noStrike" dirty="0">
                          <a:solidFill>
                            <a:schemeClr val="tx1"/>
                          </a:solidFill>
                          <a:effectLst/>
                          <a:latin typeface="Calibri" panose="020F0502020204030204" pitchFamily="34" charset="0"/>
                        </a:rPr>
                        <a:t>34% </a:t>
                      </a:r>
                    </a:p>
                  </a:txBody>
                  <a:tcPr marL="9525" marR="9525" marT="0" marB="0" anchor="ctr">
                    <a:solidFill>
                      <a:srgbClr val="FF9999"/>
                    </a:solidFill>
                  </a:tcPr>
                </a:tc>
                <a:extLst>
                  <a:ext uri="{0D108BD9-81ED-4DB2-BD59-A6C34878D82A}">
                    <a16:rowId xmlns:a16="http://schemas.microsoft.com/office/drawing/2014/main" val="1364819384"/>
                  </a:ext>
                </a:extLst>
              </a:tr>
              <a:tr h="200279">
                <a:tc>
                  <a:txBody>
                    <a:bodyPr/>
                    <a:lstStyle/>
                    <a:p>
                      <a:pPr algn="l" rtl="0" fontAlgn="b">
                        <a:lnSpc>
                          <a:spcPct val="100000"/>
                        </a:lnSpc>
                      </a:pPr>
                      <a:r>
                        <a:rPr lang="en-US" sz="800" b="0" i="0" u="none" strike="noStrike" baseline="0" dirty="0">
                          <a:solidFill>
                            <a:schemeClr val="tx1"/>
                          </a:solidFill>
                          <a:effectLst/>
                          <a:latin typeface="Calibri" panose="020F0502020204030204" pitchFamily="34" charset="0"/>
                        </a:rPr>
                        <a:t>Allow a tax deduction for duplicate housing costs to a maximum of $10,000 per year for up to two years</a:t>
                      </a:r>
                    </a:p>
                  </a:txBody>
                  <a:tcPr marR="9525" marT="0" marB="0" anchor="ctr"/>
                </a:tc>
                <a:tc>
                  <a:txBody>
                    <a:bodyPr/>
                    <a:lstStyle/>
                    <a:p>
                      <a:pPr algn="ctr" fontAlgn="ctr"/>
                      <a:r>
                        <a:rPr lang="en-IN" sz="800" b="0" i="0" u="none" strike="noStrike">
                          <a:solidFill>
                            <a:schemeClr val="tx1"/>
                          </a:solidFill>
                          <a:effectLst/>
                          <a:latin typeface="Calibri" panose="020F0502020204030204" pitchFamily="34" charset="0"/>
                        </a:rPr>
                        <a:t>36%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36%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30% </a:t>
                      </a:r>
                    </a:p>
                  </a:txBody>
                  <a:tcPr marL="9525" marR="9525" marT="0" marB="0" anchor="ctr">
                    <a:solidFill>
                      <a:srgbClr val="FF9999"/>
                    </a:solidFill>
                  </a:tcPr>
                </a:tc>
                <a:tc>
                  <a:txBody>
                    <a:bodyPr/>
                    <a:lstStyle/>
                    <a:p>
                      <a:pPr algn="ctr" fontAlgn="ctr"/>
                      <a:r>
                        <a:rPr lang="en-IN" sz="800" b="0" i="0" u="none" strike="noStrike" dirty="0">
                          <a:solidFill>
                            <a:schemeClr val="tx1"/>
                          </a:solidFill>
                          <a:effectLst/>
                          <a:latin typeface="Calibri" panose="020F0502020204030204" pitchFamily="34" charset="0"/>
                        </a:rPr>
                        <a:t>40% </a:t>
                      </a:r>
                      <a:endParaRPr lang="en-IN" sz="8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fontAlgn="ctr"/>
                      <a:r>
                        <a:rPr lang="en-IN" sz="800" b="0" i="0" u="none" strike="noStrike" dirty="0">
                          <a:solidFill>
                            <a:schemeClr val="tx1"/>
                          </a:solidFill>
                          <a:effectLst/>
                          <a:latin typeface="Calibri" panose="020F0502020204030204" pitchFamily="34" charset="0"/>
                        </a:rPr>
                        <a:t>41% </a:t>
                      </a:r>
                      <a:endParaRPr lang="en-IN" sz="8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fontAlgn="ctr"/>
                      <a:r>
                        <a:rPr lang="en-IN" sz="800" b="0" i="0" u="none" strike="noStrike" dirty="0">
                          <a:solidFill>
                            <a:schemeClr val="tx1"/>
                          </a:solidFill>
                          <a:effectLst/>
                          <a:latin typeface="Calibri" panose="020F0502020204030204" pitchFamily="34" charset="0"/>
                        </a:rPr>
                        <a:t>41%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32%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38%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36% </a:t>
                      </a:r>
                    </a:p>
                  </a:txBody>
                  <a:tcPr marL="9525" marR="9525" marT="0" marB="0" anchor="ctr"/>
                </a:tc>
                <a:extLst>
                  <a:ext uri="{0D108BD9-81ED-4DB2-BD59-A6C34878D82A}">
                    <a16:rowId xmlns:a16="http://schemas.microsoft.com/office/drawing/2014/main" val="2255758183"/>
                  </a:ext>
                </a:extLst>
              </a:tr>
              <a:tr h="200279">
                <a:tc>
                  <a:txBody>
                    <a:bodyPr/>
                    <a:lstStyle/>
                    <a:p>
                      <a:pPr algn="l" rtl="0" fontAlgn="b">
                        <a:lnSpc>
                          <a:spcPct val="100000"/>
                        </a:lnSpc>
                      </a:pPr>
                      <a:r>
                        <a:rPr lang="en-US" sz="800" b="0" i="0" u="none" strike="noStrike" baseline="0" dirty="0">
                          <a:solidFill>
                            <a:schemeClr val="tx1"/>
                          </a:solidFill>
                          <a:effectLst/>
                          <a:latin typeface="Calibri" panose="020F0502020204030204" pitchFamily="34" charset="0"/>
                        </a:rPr>
                        <a:t>Increase the level of the non-taxable allowance for incidental moving expenses from $650 to at least one month of my salary</a:t>
                      </a:r>
                    </a:p>
                  </a:txBody>
                  <a:tcPr marR="9525" marT="0" marB="0" anchor="ctr"/>
                </a:tc>
                <a:tc>
                  <a:txBody>
                    <a:bodyPr/>
                    <a:lstStyle/>
                    <a:p>
                      <a:pPr algn="ctr" fontAlgn="ctr"/>
                      <a:r>
                        <a:rPr lang="en-IN" sz="800" b="0" i="0" u="none" strike="noStrike">
                          <a:solidFill>
                            <a:schemeClr val="tx1"/>
                          </a:solidFill>
                          <a:effectLst/>
                          <a:latin typeface="Calibri" panose="020F0502020204030204" pitchFamily="34" charset="0"/>
                        </a:rPr>
                        <a:t>31%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31%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26% </a:t>
                      </a:r>
                    </a:p>
                  </a:txBody>
                  <a:tcPr marL="9525" marR="9525" marT="0" marB="0" anchor="ctr">
                    <a:solidFill>
                      <a:srgbClr val="FF9999"/>
                    </a:solidFill>
                  </a:tcPr>
                </a:tc>
                <a:tc>
                  <a:txBody>
                    <a:bodyPr/>
                    <a:lstStyle/>
                    <a:p>
                      <a:pPr algn="ctr" fontAlgn="ctr"/>
                      <a:r>
                        <a:rPr lang="en-IN" sz="800" b="0" i="0" u="none" strike="noStrike" dirty="0">
                          <a:solidFill>
                            <a:schemeClr val="tx1"/>
                          </a:solidFill>
                          <a:effectLst/>
                          <a:latin typeface="Calibri" panose="020F0502020204030204" pitchFamily="34" charset="0"/>
                        </a:rPr>
                        <a:t>34%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37% </a:t>
                      </a:r>
                      <a:endParaRPr lang="en-IN" sz="8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fontAlgn="ctr"/>
                      <a:r>
                        <a:rPr lang="en-IN" sz="800" b="0" i="0" u="none" strike="noStrike" dirty="0">
                          <a:solidFill>
                            <a:schemeClr val="tx1"/>
                          </a:solidFill>
                          <a:effectLst/>
                          <a:latin typeface="Calibri" panose="020F0502020204030204" pitchFamily="34" charset="0"/>
                        </a:rPr>
                        <a:t>50%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23% </a:t>
                      </a:r>
                    </a:p>
                  </a:txBody>
                  <a:tcPr marL="9525" marR="9525" marT="0" marB="0" anchor="ctr">
                    <a:solidFill>
                      <a:srgbClr val="FF9999"/>
                    </a:solidFill>
                  </a:tcPr>
                </a:tc>
                <a:tc>
                  <a:txBody>
                    <a:bodyPr/>
                    <a:lstStyle/>
                    <a:p>
                      <a:pPr algn="ctr" fontAlgn="ctr"/>
                      <a:r>
                        <a:rPr lang="en-IN" sz="800" b="0" i="0" u="none" strike="noStrike" dirty="0">
                          <a:solidFill>
                            <a:schemeClr val="tx1"/>
                          </a:solidFill>
                          <a:effectLst/>
                          <a:latin typeface="Calibri" panose="020F0502020204030204" pitchFamily="34" charset="0"/>
                        </a:rPr>
                        <a:t>35% </a:t>
                      </a:r>
                      <a:endParaRPr lang="en-IN" sz="8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fontAlgn="ctr"/>
                      <a:r>
                        <a:rPr lang="en-IN" sz="800" b="0" i="0" u="none" strike="noStrike" dirty="0">
                          <a:solidFill>
                            <a:schemeClr val="tx1"/>
                          </a:solidFill>
                          <a:effectLst/>
                          <a:latin typeface="Calibri" panose="020F0502020204030204" pitchFamily="34" charset="0"/>
                        </a:rPr>
                        <a:t>32% </a:t>
                      </a:r>
                    </a:p>
                  </a:txBody>
                  <a:tcPr marL="9525" marR="9525" marT="0" marB="0" anchor="ctr"/>
                </a:tc>
                <a:extLst>
                  <a:ext uri="{0D108BD9-81ED-4DB2-BD59-A6C34878D82A}">
                    <a16:rowId xmlns:a16="http://schemas.microsoft.com/office/drawing/2014/main" val="39708457"/>
                  </a:ext>
                </a:extLst>
              </a:tr>
              <a:tr h="241300">
                <a:tc>
                  <a:txBody>
                    <a:bodyPr/>
                    <a:lstStyle/>
                    <a:p>
                      <a:pPr algn="l" rtl="0" fontAlgn="b">
                        <a:lnSpc>
                          <a:spcPct val="100000"/>
                        </a:lnSpc>
                      </a:pPr>
                      <a:r>
                        <a:rPr lang="en-US" sz="800" b="0" i="0" u="none" strike="noStrike" baseline="0" dirty="0">
                          <a:solidFill>
                            <a:schemeClr val="tx1"/>
                          </a:solidFill>
                          <a:effectLst/>
                          <a:latin typeface="Calibri" panose="020F0502020204030204" pitchFamily="34" charset="0"/>
                        </a:rPr>
                        <a:t>Provide a tax deduction for the full costs incurred in retraining for a spouse/partner to obtain employment in the new location for up to one year</a:t>
                      </a:r>
                    </a:p>
                  </a:txBody>
                  <a:tcPr marR="9525" marT="0" marB="0" anchor="ctr"/>
                </a:tc>
                <a:tc>
                  <a:txBody>
                    <a:bodyPr/>
                    <a:lstStyle/>
                    <a:p>
                      <a:pPr algn="ctr" fontAlgn="ctr"/>
                      <a:r>
                        <a:rPr lang="en-IN" sz="800" b="0" i="0" u="none" strike="noStrike">
                          <a:solidFill>
                            <a:schemeClr val="tx1"/>
                          </a:solidFill>
                          <a:effectLst/>
                          <a:latin typeface="Calibri" panose="020F0502020204030204" pitchFamily="34" charset="0"/>
                        </a:rPr>
                        <a:t>29%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28%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31%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29%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21%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6%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40% </a:t>
                      </a:r>
                      <a:endParaRPr lang="en-IN" sz="8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fontAlgn="ctr"/>
                      <a:r>
                        <a:rPr lang="en-IN" sz="800" b="0" i="0" u="none" strike="noStrike" dirty="0">
                          <a:solidFill>
                            <a:schemeClr val="tx1"/>
                          </a:solidFill>
                          <a:effectLst/>
                          <a:latin typeface="Calibri" panose="020F0502020204030204" pitchFamily="34" charset="0"/>
                        </a:rPr>
                        <a:t>25% </a:t>
                      </a:r>
                    </a:p>
                  </a:txBody>
                  <a:tcPr marL="9525" marR="9525" marT="0" marB="0" anchor="ctr">
                    <a:solidFill>
                      <a:srgbClr val="FF9999"/>
                    </a:solidFill>
                  </a:tcPr>
                </a:tc>
                <a:tc>
                  <a:txBody>
                    <a:bodyPr/>
                    <a:lstStyle/>
                    <a:p>
                      <a:pPr algn="ctr" fontAlgn="ctr"/>
                      <a:r>
                        <a:rPr lang="en-IN" sz="800" b="0" i="0" u="none" strike="noStrike" dirty="0">
                          <a:solidFill>
                            <a:schemeClr val="tx1"/>
                          </a:solidFill>
                          <a:effectLst/>
                          <a:latin typeface="Calibri" panose="020F0502020204030204" pitchFamily="34" charset="0"/>
                        </a:rPr>
                        <a:t>26% </a:t>
                      </a:r>
                    </a:p>
                  </a:txBody>
                  <a:tcPr marL="9525" marR="9525" marT="0" marB="0" anchor="ctr">
                    <a:solidFill>
                      <a:srgbClr val="FF9999"/>
                    </a:solidFill>
                  </a:tcPr>
                </a:tc>
                <a:extLst>
                  <a:ext uri="{0D108BD9-81ED-4DB2-BD59-A6C34878D82A}">
                    <a16:rowId xmlns:a16="http://schemas.microsoft.com/office/drawing/2014/main" val="1234898349"/>
                  </a:ext>
                </a:extLst>
              </a:tr>
              <a:tr h="200279">
                <a:tc>
                  <a:txBody>
                    <a:bodyPr/>
                    <a:lstStyle/>
                    <a:p>
                      <a:pPr algn="l" rtl="0" fontAlgn="b">
                        <a:lnSpc>
                          <a:spcPct val="100000"/>
                        </a:lnSpc>
                      </a:pPr>
                      <a:r>
                        <a:rPr lang="en-US" sz="800" b="0" i="0" u="none" strike="noStrike" baseline="0" dirty="0">
                          <a:solidFill>
                            <a:schemeClr val="tx1"/>
                          </a:solidFill>
                          <a:effectLst/>
                          <a:latin typeface="Calibri" panose="020F0502020204030204" pitchFamily="34" charset="0"/>
                        </a:rPr>
                        <a:t>Provide a tax deduction in order to obtain professional licensing/certification in an occupation in the new location</a:t>
                      </a:r>
                    </a:p>
                  </a:txBody>
                  <a:tcPr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22%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18%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25% </a:t>
                      </a:r>
                      <a:endParaRPr lang="en-IN" sz="8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fontAlgn="ctr"/>
                      <a:r>
                        <a:rPr lang="en-IN" sz="800" b="0" i="0" u="none" strike="noStrike" dirty="0">
                          <a:solidFill>
                            <a:schemeClr val="tx1"/>
                          </a:solidFill>
                          <a:effectLst/>
                          <a:latin typeface="Calibri" panose="020F0502020204030204" pitchFamily="34" charset="0"/>
                        </a:rPr>
                        <a:t>18% </a:t>
                      </a:r>
                    </a:p>
                  </a:txBody>
                  <a:tcPr marL="9525" marR="9525" marT="0" marB="0" anchor="ctr">
                    <a:solidFill>
                      <a:srgbClr val="FF9999"/>
                    </a:solidFill>
                  </a:tcPr>
                </a:tc>
                <a:tc>
                  <a:txBody>
                    <a:bodyPr/>
                    <a:lstStyle/>
                    <a:p>
                      <a:pPr algn="ctr" fontAlgn="ctr"/>
                      <a:r>
                        <a:rPr lang="en-IN" sz="800" b="0" i="0" u="none" strike="noStrike" dirty="0">
                          <a:solidFill>
                            <a:schemeClr val="tx1"/>
                          </a:solidFill>
                          <a:effectLst/>
                          <a:latin typeface="Calibri" panose="020F0502020204030204" pitchFamily="34" charset="0"/>
                        </a:rPr>
                        <a:t>16%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27%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15%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23%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22% </a:t>
                      </a:r>
                    </a:p>
                  </a:txBody>
                  <a:tcPr marL="9525" marR="9525" marT="0" marB="0" anchor="ctr"/>
                </a:tc>
                <a:extLst>
                  <a:ext uri="{0D108BD9-81ED-4DB2-BD59-A6C34878D82A}">
                    <a16:rowId xmlns:a16="http://schemas.microsoft.com/office/drawing/2014/main" val="3837650777"/>
                  </a:ext>
                </a:extLst>
              </a:tr>
              <a:tr h="200279">
                <a:tc>
                  <a:txBody>
                    <a:bodyPr/>
                    <a:lstStyle/>
                    <a:p>
                      <a:pPr algn="l" rtl="0" fontAlgn="b">
                        <a:lnSpc>
                          <a:spcPct val="100000"/>
                        </a:lnSpc>
                      </a:pPr>
                      <a:r>
                        <a:rPr lang="en-US" sz="800" b="0" i="0" u="none" strike="noStrike" baseline="0" dirty="0">
                          <a:solidFill>
                            <a:schemeClr val="tx1"/>
                          </a:solidFill>
                          <a:effectLst/>
                          <a:latin typeface="Calibri" panose="020F0502020204030204" pitchFamily="34" charset="0"/>
                        </a:rPr>
                        <a:t>Provide a tax deduction for the full cost of child and elder care for up to one year from the date of the transfer to the new location</a:t>
                      </a:r>
                    </a:p>
                  </a:txBody>
                  <a:tcPr marR="9525" marT="0" marB="0" anchor="ctr"/>
                </a:tc>
                <a:tc>
                  <a:txBody>
                    <a:bodyPr/>
                    <a:lstStyle/>
                    <a:p>
                      <a:pPr algn="ctr" fontAlgn="ctr"/>
                      <a:r>
                        <a:rPr lang="en-IN" sz="800" b="0" i="0" u="none" strike="noStrike">
                          <a:solidFill>
                            <a:schemeClr val="tx1"/>
                          </a:solidFill>
                          <a:effectLst/>
                          <a:latin typeface="Calibri" panose="020F0502020204030204" pitchFamily="34" charset="0"/>
                        </a:rPr>
                        <a:t>19%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18%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27% </a:t>
                      </a:r>
                      <a:endParaRPr lang="en-IN" sz="8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fontAlgn="ctr"/>
                      <a:r>
                        <a:rPr lang="en-IN" sz="800" b="0" i="0" u="none" strike="noStrike" dirty="0">
                          <a:solidFill>
                            <a:schemeClr val="tx1"/>
                          </a:solidFill>
                          <a:effectLst/>
                          <a:latin typeface="Calibri" panose="020F0502020204030204" pitchFamily="34" charset="0"/>
                        </a:rPr>
                        <a:t>15% </a:t>
                      </a:r>
                      <a:endParaRPr lang="en-IN" sz="800" b="0" i="0" u="none" strike="noStrike" baseline="-25000" dirty="0">
                        <a:solidFill>
                          <a:schemeClr val="tx1"/>
                        </a:solidFill>
                        <a:effectLst/>
                        <a:latin typeface="Calibri" panose="020F0502020204030204" pitchFamily="34" charset="0"/>
                      </a:endParaRPr>
                    </a:p>
                  </a:txBody>
                  <a:tcPr marL="9525" marR="9525" marT="0" marB="0" anchor="ctr">
                    <a:solidFill>
                      <a:srgbClr val="FF9999"/>
                    </a:solidFill>
                  </a:tcPr>
                </a:tc>
                <a:tc>
                  <a:txBody>
                    <a:bodyPr/>
                    <a:lstStyle/>
                    <a:p>
                      <a:pPr algn="ctr" fontAlgn="ctr"/>
                      <a:r>
                        <a:rPr lang="en-IN" sz="800" b="0" i="0" u="none" strike="noStrike" dirty="0">
                          <a:solidFill>
                            <a:schemeClr val="tx1"/>
                          </a:solidFill>
                          <a:effectLst/>
                          <a:latin typeface="Calibri" panose="020F0502020204030204" pitchFamily="34" charset="0"/>
                        </a:rPr>
                        <a:t>7% </a:t>
                      </a:r>
                    </a:p>
                  </a:txBody>
                  <a:tcPr marL="9525" marR="9525" marT="0" marB="0" anchor="ctr">
                    <a:solidFill>
                      <a:srgbClr val="FF9999"/>
                    </a:solidFill>
                  </a:tcPr>
                </a:tc>
                <a:tc>
                  <a:txBody>
                    <a:bodyPr/>
                    <a:lstStyle/>
                    <a:p>
                      <a:pPr algn="ctr" fontAlgn="ctr"/>
                      <a:r>
                        <a:rPr lang="en-IN" sz="800" b="0" i="0" u="none" strike="noStrike" dirty="0">
                          <a:solidFill>
                            <a:schemeClr val="tx1"/>
                          </a:solidFill>
                          <a:effectLst/>
                          <a:latin typeface="Calibri" panose="020F0502020204030204" pitchFamily="34" charset="0"/>
                        </a:rPr>
                        <a:t>13%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17%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19%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21% </a:t>
                      </a:r>
                    </a:p>
                  </a:txBody>
                  <a:tcPr marL="9525" marR="9525" marT="0" marB="0" anchor="ctr"/>
                </a:tc>
                <a:extLst>
                  <a:ext uri="{0D108BD9-81ED-4DB2-BD59-A6C34878D82A}">
                    <a16:rowId xmlns:a16="http://schemas.microsoft.com/office/drawing/2014/main" val="3501173857"/>
                  </a:ext>
                </a:extLst>
              </a:tr>
            </a:tbl>
          </a:graphicData>
        </a:graphic>
      </p:graphicFrame>
      <p:sp>
        <p:nvSpPr>
          <p:cNvPr id="7" name="TextBox 6">
            <a:extLst>
              <a:ext uri="{FF2B5EF4-FFF2-40B4-BE49-F238E27FC236}">
                <a16:creationId xmlns:a16="http://schemas.microsoft.com/office/drawing/2014/main" id="{6254D104-7077-49C0-8217-C2FE205C4E03}"/>
              </a:ext>
            </a:extLst>
          </p:cNvPr>
          <p:cNvSpPr txBox="1"/>
          <p:nvPr/>
        </p:nvSpPr>
        <p:spPr>
          <a:xfrm>
            <a:off x="3260035" y="1332385"/>
            <a:ext cx="2623931" cy="169277"/>
          </a:xfrm>
          <a:prstGeom prst="rect">
            <a:avLst/>
          </a:prstGeom>
        </p:spPr>
        <p:txBody>
          <a:bodyPr vert="horz" wrap="square" lIns="0" tIns="0" rIns="0" bIns="0" rtlCol="0">
            <a:spAutoFit/>
          </a:bodyPr>
          <a:lstStyle/>
          <a:p>
            <a:pPr marL="4763" algn="ctr"/>
            <a:r>
              <a:rPr lang="en-US" sz="1100" b="1" dirty="0"/>
              <a:t>% Highly Important</a:t>
            </a:r>
          </a:p>
        </p:txBody>
      </p:sp>
    </p:spTree>
    <p:extLst>
      <p:ext uri="{BB962C8B-B14F-4D97-AF65-F5344CB8AC3E}">
        <p14:creationId xmlns:p14="http://schemas.microsoft.com/office/powerpoint/2010/main" val="33139961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116CB7-BB57-4172-A70D-43297AD0BAB9}"/>
              </a:ext>
            </a:extLst>
          </p:cNvPr>
          <p:cNvSpPr>
            <a:spLocks noGrp="1"/>
          </p:cNvSpPr>
          <p:nvPr>
            <p:ph type="title"/>
          </p:nvPr>
        </p:nvSpPr>
        <p:spPr/>
        <p:txBody>
          <a:bodyPr/>
          <a:lstStyle/>
          <a:p>
            <a:r>
              <a:rPr lang="en-US" dirty="0"/>
              <a:t>Incentive Rankings By Demographics (Continued)</a:t>
            </a:r>
          </a:p>
        </p:txBody>
      </p:sp>
      <p:sp>
        <p:nvSpPr>
          <p:cNvPr id="4" name="Text Placeholder 3">
            <a:extLst>
              <a:ext uri="{FF2B5EF4-FFF2-40B4-BE49-F238E27FC236}">
                <a16:creationId xmlns:a16="http://schemas.microsoft.com/office/drawing/2014/main" id="{8644894A-84A1-4DAF-8BD3-7B53B4C03B81}"/>
              </a:ext>
            </a:extLst>
          </p:cNvPr>
          <p:cNvSpPr>
            <a:spLocks noGrp="1"/>
          </p:cNvSpPr>
          <p:nvPr>
            <p:ph type="body" sz="quarter" idx="19"/>
          </p:nvPr>
        </p:nvSpPr>
        <p:spPr>
          <a:xfrm>
            <a:off x="232375" y="750889"/>
            <a:ext cx="8654449" cy="502815"/>
          </a:xfrm>
        </p:spPr>
        <p:txBody>
          <a:bodyPr/>
          <a:lstStyle/>
          <a:p>
            <a:pPr marL="171450" indent="-171450" algn="just">
              <a:buFont typeface="Arial" panose="020B0604020202020204" pitchFamily="34" charset="0"/>
              <a:buChar char="•"/>
            </a:pPr>
            <a:r>
              <a:rPr lang="en-US" sz="1100" dirty="0"/>
              <a:t>There is limited to no variation by region or income in terms of importance ratings, however, those living in Quebec and the Prairies are directionally lower when it comes to ranking tax credits for travel costs as ‘highly important’. </a:t>
            </a:r>
          </a:p>
        </p:txBody>
      </p:sp>
      <p:sp>
        <p:nvSpPr>
          <p:cNvPr id="9" name="Text Placeholder 1">
            <a:extLst>
              <a:ext uri="{FF2B5EF4-FFF2-40B4-BE49-F238E27FC236}">
                <a16:creationId xmlns:a16="http://schemas.microsoft.com/office/drawing/2014/main" id="{6CE5B81F-ADF8-430E-AEB1-B66AA4238C7C}"/>
              </a:ext>
            </a:extLst>
          </p:cNvPr>
          <p:cNvSpPr>
            <a:spLocks noGrp="1"/>
          </p:cNvSpPr>
          <p:nvPr>
            <p:ph type="body" sz="quarter" idx="17"/>
          </p:nvPr>
        </p:nvSpPr>
        <p:spPr>
          <a:xfrm>
            <a:off x="922725" y="4795112"/>
            <a:ext cx="7462662" cy="215444"/>
          </a:xfrm>
        </p:spPr>
        <p:txBody>
          <a:bodyPr/>
          <a:lstStyle/>
          <a:p>
            <a:r>
              <a:rPr lang="en-GB" sz="700" dirty="0"/>
              <a:t>ZA3. Now, if you personally had to relocate to another city, please rank the following nine possible incentives that you would want to take advantage of from most important to least important:</a:t>
            </a:r>
            <a:r>
              <a:rPr lang="en-US" sz="700" dirty="0"/>
              <a:t> Base: At least Interested &amp; employed (n=951)</a:t>
            </a:r>
          </a:p>
        </p:txBody>
      </p:sp>
      <p:sp>
        <p:nvSpPr>
          <p:cNvPr id="7" name="TextBox 6">
            <a:extLst>
              <a:ext uri="{FF2B5EF4-FFF2-40B4-BE49-F238E27FC236}">
                <a16:creationId xmlns:a16="http://schemas.microsoft.com/office/drawing/2014/main" id="{2FDB2EB7-F891-4E1F-AC2A-63266C4950CE}"/>
              </a:ext>
            </a:extLst>
          </p:cNvPr>
          <p:cNvSpPr txBox="1"/>
          <p:nvPr/>
        </p:nvSpPr>
        <p:spPr>
          <a:xfrm>
            <a:off x="3260035" y="1113797"/>
            <a:ext cx="2623931" cy="169277"/>
          </a:xfrm>
          <a:prstGeom prst="rect">
            <a:avLst/>
          </a:prstGeom>
        </p:spPr>
        <p:txBody>
          <a:bodyPr vert="horz" wrap="square" lIns="0" tIns="0" rIns="0" bIns="0" rtlCol="0">
            <a:spAutoFit/>
          </a:bodyPr>
          <a:lstStyle/>
          <a:p>
            <a:pPr marL="4763" algn="ctr"/>
            <a:r>
              <a:rPr lang="en-US" sz="1100" b="1" dirty="0"/>
              <a:t>% Highly Important</a:t>
            </a:r>
          </a:p>
        </p:txBody>
      </p:sp>
      <p:graphicFrame>
        <p:nvGraphicFramePr>
          <p:cNvPr id="8" name="Table 7">
            <a:extLst>
              <a:ext uri="{FF2B5EF4-FFF2-40B4-BE49-F238E27FC236}">
                <a16:creationId xmlns:a16="http://schemas.microsoft.com/office/drawing/2014/main" id="{BE3CC479-0C7E-4B1D-B6B8-B3FE62EB5A19}"/>
              </a:ext>
            </a:extLst>
          </p:cNvPr>
          <p:cNvGraphicFramePr>
            <a:graphicFrameLocks noGrp="1"/>
          </p:cNvGraphicFramePr>
          <p:nvPr>
            <p:extLst>
              <p:ext uri="{D42A27DB-BD31-4B8C-83A1-F6EECF244321}">
                <p14:modId xmlns:p14="http://schemas.microsoft.com/office/powerpoint/2010/main" val="3699859097"/>
              </p:ext>
            </p:extLst>
          </p:nvPr>
        </p:nvGraphicFramePr>
        <p:xfrm>
          <a:off x="91440" y="1266144"/>
          <a:ext cx="8961120" cy="3489960"/>
        </p:xfrm>
        <a:graphic>
          <a:graphicData uri="http://schemas.openxmlformats.org/drawingml/2006/table">
            <a:tbl>
              <a:tblPr firstRow="1" bandRow="1">
                <a:tableStyleId>{00A15C55-8517-42AA-B614-E9B94910E393}</a:tableStyleId>
              </a:tblPr>
              <a:tblGrid>
                <a:gridCol w="2560320">
                  <a:extLst>
                    <a:ext uri="{9D8B030D-6E8A-4147-A177-3AD203B41FA5}">
                      <a16:colId xmlns:a16="http://schemas.microsoft.com/office/drawing/2014/main" val="849710063"/>
                    </a:ext>
                  </a:extLst>
                </a:gridCol>
                <a:gridCol w="640080">
                  <a:extLst>
                    <a:ext uri="{9D8B030D-6E8A-4147-A177-3AD203B41FA5}">
                      <a16:colId xmlns:a16="http://schemas.microsoft.com/office/drawing/2014/main" val="2833812181"/>
                    </a:ext>
                  </a:extLst>
                </a:gridCol>
                <a:gridCol w="640080">
                  <a:extLst>
                    <a:ext uri="{9D8B030D-6E8A-4147-A177-3AD203B41FA5}">
                      <a16:colId xmlns:a16="http://schemas.microsoft.com/office/drawing/2014/main" val="1228887541"/>
                    </a:ext>
                  </a:extLst>
                </a:gridCol>
                <a:gridCol w="640080">
                  <a:extLst>
                    <a:ext uri="{9D8B030D-6E8A-4147-A177-3AD203B41FA5}">
                      <a16:colId xmlns:a16="http://schemas.microsoft.com/office/drawing/2014/main" val="1409009964"/>
                    </a:ext>
                  </a:extLst>
                </a:gridCol>
                <a:gridCol w="640080">
                  <a:extLst>
                    <a:ext uri="{9D8B030D-6E8A-4147-A177-3AD203B41FA5}">
                      <a16:colId xmlns:a16="http://schemas.microsoft.com/office/drawing/2014/main" val="844393255"/>
                    </a:ext>
                  </a:extLst>
                </a:gridCol>
                <a:gridCol w="640080">
                  <a:extLst>
                    <a:ext uri="{9D8B030D-6E8A-4147-A177-3AD203B41FA5}">
                      <a16:colId xmlns:a16="http://schemas.microsoft.com/office/drawing/2014/main" val="343468090"/>
                    </a:ext>
                  </a:extLst>
                </a:gridCol>
                <a:gridCol w="640080">
                  <a:extLst>
                    <a:ext uri="{9D8B030D-6E8A-4147-A177-3AD203B41FA5}">
                      <a16:colId xmlns:a16="http://schemas.microsoft.com/office/drawing/2014/main" val="1446919925"/>
                    </a:ext>
                  </a:extLst>
                </a:gridCol>
                <a:gridCol w="640080">
                  <a:extLst>
                    <a:ext uri="{9D8B030D-6E8A-4147-A177-3AD203B41FA5}">
                      <a16:colId xmlns:a16="http://schemas.microsoft.com/office/drawing/2014/main" val="1092452878"/>
                    </a:ext>
                  </a:extLst>
                </a:gridCol>
                <a:gridCol w="640080">
                  <a:extLst>
                    <a:ext uri="{9D8B030D-6E8A-4147-A177-3AD203B41FA5}">
                      <a16:colId xmlns:a16="http://schemas.microsoft.com/office/drawing/2014/main" val="1222419727"/>
                    </a:ext>
                  </a:extLst>
                </a:gridCol>
                <a:gridCol w="640080">
                  <a:extLst>
                    <a:ext uri="{9D8B030D-6E8A-4147-A177-3AD203B41FA5}">
                      <a16:colId xmlns:a16="http://schemas.microsoft.com/office/drawing/2014/main" val="2605244121"/>
                    </a:ext>
                  </a:extLst>
                </a:gridCol>
                <a:gridCol w="640080">
                  <a:extLst>
                    <a:ext uri="{9D8B030D-6E8A-4147-A177-3AD203B41FA5}">
                      <a16:colId xmlns:a16="http://schemas.microsoft.com/office/drawing/2014/main" val="124165145"/>
                    </a:ext>
                  </a:extLst>
                </a:gridCol>
              </a:tblGrid>
              <a:tr h="124734">
                <a:tc>
                  <a:txBody>
                    <a:bodyPr/>
                    <a:lstStyle/>
                    <a:p>
                      <a:pPr>
                        <a:lnSpc>
                          <a:spcPct val="100000"/>
                        </a:lnSpc>
                      </a:pPr>
                      <a:endParaRPr lang="en-IN" sz="900" dirty="0"/>
                    </a:p>
                  </a:txBody>
                  <a:tcPr marT="0" marB="0" anchor="ctr"/>
                </a:tc>
                <a:tc gridSpan="6">
                  <a:txBody>
                    <a:bodyPr/>
                    <a:lstStyle/>
                    <a:p>
                      <a:pPr algn="ctr"/>
                      <a:r>
                        <a:rPr lang="en-IN" sz="1100" b="1" dirty="0">
                          <a:solidFill>
                            <a:schemeClr val="tx1"/>
                          </a:solidFill>
                          <a:latin typeface="+mj-lt"/>
                        </a:rPr>
                        <a:t>REGION</a:t>
                      </a:r>
                    </a:p>
                  </a:txBody>
                  <a:tcPr marT="0" marB="0"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tc gridSpan="4">
                  <a:txBody>
                    <a:bodyPr/>
                    <a:lstStyle/>
                    <a:p>
                      <a:pPr algn="ctr"/>
                      <a:r>
                        <a:rPr lang="en-IN" sz="1100" b="1" dirty="0">
                          <a:solidFill>
                            <a:schemeClr val="tx1"/>
                          </a:solidFill>
                          <a:latin typeface="+mj-lt"/>
                        </a:rPr>
                        <a:t>INCOME</a:t>
                      </a:r>
                    </a:p>
                  </a:txBody>
                  <a:tcPr marT="0" marB="0"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extLst>
                  <a:ext uri="{0D108BD9-81ED-4DB2-BD59-A6C34878D82A}">
                    <a16:rowId xmlns:a16="http://schemas.microsoft.com/office/drawing/2014/main" val="1551721918"/>
                  </a:ext>
                </a:extLst>
              </a:tr>
              <a:tr h="204110">
                <a:tc>
                  <a:txBody>
                    <a:bodyPr/>
                    <a:lstStyle/>
                    <a:p>
                      <a:pPr>
                        <a:lnSpc>
                          <a:spcPct val="100000"/>
                        </a:lnSpc>
                      </a:pPr>
                      <a:endParaRPr lang="en-IN" sz="900" dirty="0">
                        <a:latin typeface="+mn-lt"/>
                      </a:endParaRPr>
                    </a:p>
                  </a:txBody>
                  <a:tcPr marT="0" marB="0" anchor="ctr"/>
                </a:tc>
                <a:tc>
                  <a:txBody>
                    <a:bodyPr/>
                    <a:lstStyle/>
                    <a:p>
                      <a:pPr algn="ctr" fontAlgn="t"/>
                      <a:r>
                        <a:rPr lang="en-IN" sz="900" b="1" kern="1200" dirty="0">
                          <a:solidFill>
                            <a:schemeClr val="tx1"/>
                          </a:solidFill>
                          <a:latin typeface="+mn-lt"/>
                          <a:ea typeface="+mn-ea"/>
                          <a:cs typeface="+mn-cs"/>
                        </a:rPr>
                        <a:t>BC</a:t>
                      </a:r>
                    </a:p>
                  </a:txBody>
                  <a:tcPr marL="9525" marR="9525" marT="0" marB="0" anchor="ctr"/>
                </a:tc>
                <a:tc>
                  <a:txBody>
                    <a:bodyPr/>
                    <a:lstStyle/>
                    <a:p>
                      <a:pPr algn="ctr" fontAlgn="t"/>
                      <a:r>
                        <a:rPr lang="en-IN" sz="900" b="1" kern="1200" dirty="0">
                          <a:solidFill>
                            <a:schemeClr val="tx1"/>
                          </a:solidFill>
                          <a:latin typeface="+mn-lt"/>
                          <a:ea typeface="+mn-ea"/>
                          <a:cs typeface="+mn-cs"/>
                        </a:rPr>
                        <a:t>AB</a:t>
                      </a:r>
                    </a:p>
                  </a:txBody>
                  <a:tcPr marL="9525" marR="9525" marT="0" marB="0" anchor="ctr"/>
                </a:tc>
                <a:tc>
                  <a:txBody>
                    <a:bodyPr/>
                    <a:lstStyle/>
                    <a:p>
                      <a:pPr algn="ctr" fontAlgn="t"/>
                      <a:r>
                        <a:rPr lang="en-IN" sz="900" b="1" kern="1200" dirty="0">
                          <a:solidFill>
                            <a:schemeClr val="tx1"/>
                          </a:solidFill>
                          <a:latin typeface="+mn-lt"/>
                          <a:ea typeface="+mn-ea"/>
                          <a:cs typeface="+mn-cs"/>
                        </a:rPr>
                        <a:t>SK/MB</a:t>
                      </a:r>
                    </a:p>
                  </a:txBody>
                  <a:tcPr marL="9525" marR="9525" marT="0" marB="0" anchor="ctr"/>
                </a:tc>
                <a:tc>
                  <a:txBody>
                    <a:bodyPr/>
                    <a:lstStyle/>
                    <a:p>
                      <a:pPr algn="ctr" fontAlgn="t"/>
                      <a:r>
                        <a:rPr lang="en-IN" sz="900" b="1" kern="1200" dirty="0">
                          <a:solidFill>
                            <a:schemeClr val="tx1"/>
                          </a:solidFill>
                          <a:latin typeface="+mn-lt"/>
                          <a:ea typeface="+mn-ea"/>
                          <a:cs typeface="+mn-cs"/>
                        </a:rPr>
                        <a:t>Ontario</a:t>
                      </a:r>
                    </a:p>
                  </a:txBody>
                  <a:tcPr marL="9525" marR="9525" marT="0" marB="0" anchor="ctr"/>
                </a:tc>
                <a:tc>
                  <a:txBody>
                    <a:bodyPr/>
                    <a:lstStyle/>
                    <a:p>
                      <a:pPr algn="ctr" fontAlgn="t"/>
                      <a:r>
                        <a:rPr lang="en-IN" sz="900" b="1" kern="1200" dirty="0">
                          <a:solidFill>
                            <a:schemeClr val="tx1"/>
                          </a:solidFill>
                          <a:latin typeface="+mn-lt"/>
                          <a:ea typeface="+mn-ea"/>
                          <a:cs typeface="+mn-cs"/>
                        </a:rPr>
                        <a:t>Quebec </a:t>
                      </a:r>
                    </a:p>
                  </a:txBody>
                  <a:tcPr marL="9525" marR="9525" marT="0" marB="0" anchor="ctr"/>
                </a:tc>
                <a:tc>
                  <a:txBody>
                    <a:bodyPr/>
                    <a:lstStyle/>
                    <a:p>
                      <a:pPr algn="ctr" fontAlgn="t"/>
                      <a:r>
                        <a:rPr lang="en-IN" sz="900" b="1" kern="1200" dirty="0">
                          <a:solidFill>
                            <a:schemeClr val="tx1"/>
                          </a:solidFill>
                          <a:latin typeface="+mn-lt"/>
                          <a:ea typeface="+mn-ea"/>
                          <a:cs typeface="+mn-cs"/>
                        </a:rPr>
                        <a:t>Atlantic</a:t>
                      </a:r>
                    </a:p>
                  </a:txBody>
                  <a:tcPr marL="9525" marR="9525" marT="0" marB="0" anchor="ctr"/>
                </a:tc>
                <a:tc>
                  <a:txBody>
                    <a:bodyPr/>
                    <a:lstStyle/>
                    <a:p>
                      <a:pPr algn="ctr" fontAlgn="t"/>
                      <a:r>
                        <a:rPr lang="en-IN" sz="900" b="1" kern="1200" dirty="0">
                          <a:solidFill>
                            <a:schemeClr val="tx1"/>
                          </a:solidFill>
                          <a:latin typeface="+mn-lt"/>
                          <a:ea typeface="+mn-ea"/>
                          <a:cs typeface="+mn-cs"/>
                        </a:rPr>
                        <a:t>&lt;$40K</a:t>
                      </a:r>
                    </a:p>
                  </a:txBody>
                  <a:tcPr marL="9525" marR="9525" marT="0" marB="0" anchor="ctr"/>
                </a:tc>
                <a:tc>
                  <a:txBody>
                    <a:bodyPr/>
                    <a:lstStyle/>
                    <a:p>
                      <a:pPr algn="ctr" fontAlgn="t"/>
                      <a:r>
                        <a:rPr lang="en-IN" sz="900" b="1" kern="1200" dirty="0">
                          <a:solidFill>
                            <a:schemeClr val="tx1"/>
                          </a:solidFill>
                          <a:latin typeface="+mn-lt"/>
                          <a:ea typeface="+mn-ea"/>
                          <a:cs typeface="+mn-cs"/>
                        </a:rPr>
                        <a:t>$40K - &lt;$60K</a:t>
                      </a:r>
                    </a:p>
                  </a:txBody>
                  <a:tcPr marL="9525" marR="9525" marT="0" marB="0" anchor="ctr"/>
                </a:tc>
                <a:tc>
                  <a:txBody>
                    <a:bodyPr/>
                    <a:lstStyle/>
                    <a:p>
                      <a:pPr algn="ctr" fontAlgn="t"/>
                      <a:r>
                        <a:rPr lang="en-IN" sz="900" b="1" kern="1200" dirty="0">
                          <a:solidFill>
                            <a:schemeClr val="tx1"/>
                          </a:solidFill>
                          <a:latin typeface="+mn-lt"/>
                          <a:ea typeface="+mn-ea"/>
                          <a:cs typeface="+mn-cs"/>
                        </a:rPr>
                        <a:t>$60K - &lt;$100K</a:t>
                      </a:r>
                    </a:p>
                  </a:txBody>
                  <a:tcPr marL="9525" marR="9525" marT="0" marB="0" anchor="ctr"/>
                </a:tc>
                <a:tc>
                  <a:txBody>
                    <a:bodyPr/>
                    <a:lstStyle/>
                    <a:p>
                      <a:pPr algn="ctr" fontAlgn="t"/>
                      <a:r>
                        <a:rPr lang="en-IN" sz="900" b="1" kern="1200" dirty="0">
                          <a:solidFill>
                            <a:schemeClr val="tx1"/>
                          </a:solidFill>
                          <a:latin typeface="+mn-lt"/>
                          <a:ea typeface="+mn-ea"/>
                          <a:cs typeface="+mn-cs"/>
                        </a:rPr>
                        <a:t>$100K+</a:t>
                      </a:r>
                    </a:p>
                  </a:txBody>
                  <a:tcPr marL="9525" marR="9525" marT="0" marB="0" anchor="ctr"/>
                </a:tc>
                <a:extLst>
                  <a:ext uri="{0D108BD9-81ED-4DB2-BD59-A6C34878D82A}">
                    <a16:rowId xmlns:a16="http://schemas.microsoft.com/office/drawing/2014/main" val="260614317"/>
                  </a:ext>
                </a:extLst>
              </a:tr>
              <a:tr h="272146">
                <a:tc>
                  <a:txBody>
                    <a:bodyPr/>
                    <a:lstStyle/>
                    <a:p>
                      <a:pPr algn="l" rtl="0" fontAlgn="b">
                        <a:lnSpc>
                          <a:spcPct val="100000"/>
                        </a:lnSpc>
                      </a:pPr>
                      <a:r>
                        <a:rPr lang="en-US" sz="800" b="0" i="0" u="none" strike="noStrike" dirty="0">
                          <a:solidFill>
                            <a:schemeClr val="tx1"/>
                          </a:solidFill>
                          <a:effectLst/>
                          <a:latin typeface="Calibri" panose="020F0502020204030204" pitchFamily="34" charset="0"/>
                        </a:rPr>
                        <a:t>Allow an employer to provide me with a tax free housing allowance for up to 6 months to allow me to resettle in the new location</a:t>
                      </a:r>
                    </a:p>
                  </a:txBody>
                  <a:tcPr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60%</a:t>
                      </a:r>
                      <a:endParaRPr lang="en-IN" sz="8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fontAlgn="ctr"/>
                      <a:r>
                        <a:rPr lang="en-IN" sz="800" b="0" i="0" u="none" strike="noStrike" dirty="0">
                          <a:solidFill>
                            <a:schemeClr val="tx1"/>
                          </a:solidFill>
                          <a:effectLst/>
                          <a:latin typeface="Calibri" panose="020F0502020204030204" pitchFamily="34" charset="0"/>
                        </a:rPr>
                        <a:t>53%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61% </a:t>
                      </a:r>
                    </a:p>
                  </a:txBody>
                  <a:tcPr marL="9525" marR="9525" marT="0" marB="0" anchor="ctr">
                    <a:solidFill>
                      <a:srgbClr val="92D050"/>
                    </a:solidFill>
                  </a:tcPr>
                </a:tc>
                <a:tc>
                  <a:txBody>
                    <a:bodyPr/>
                    <a:lstStyle/>
                    <a:p>
                      <a:pPr algn="ctr" fontAlgn="ctr"/>
                      <a:r>
                        <a:rPr lang="en-IN" sz="800" b="0" i="0" u="none" strike="noStrike">
                          <a:solidFill>
                            <a:schemeClr val="tx1"/>
                          </a:solidFill>
                          <a:effectLst/>
                          <a:latin typeface="Calibri" panose="020F0502020204030204" pitchFamily="34" charset="0"/>
                        </a:rPr>
                        <a:t>52%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44% </a:t>
                      </a:r>
                    </a:p>
                  </a:txBody>
                  <a:tcPr marL="9525" marR="9525" marT="0" marB="0" anchor="ctr">
                    <a:solidFill>
                      <a:srgbClr val="FF9999"/>
                    </a:solidFill>
                  </a:tcPr>
                </a:tc>
                <a:tc>
                  <a:txBody>
                    <a:bodyPr/>
                    <a:lstStyle/>
                    <a:p>
                      <a:pPr algn="ctr" fontAlgn="ctr"/>
                      <a:r>
                        <a:rPr lang="en-IN" sz="800" b="0" i="0" u="none" strike="noStrike" dirty="0">
                          <a:solidFill>
                            <a:schemeClr val="tx1"/>
                          </a:solidFill>
                          <a:effectLst/>
                          <a:latin typeface="Calibri" panose="020F0502020204030204" pitchFamily="34" charset="0"/>
                        </a:rPr>
                        <a:t>39% </a:t>
                      </a:r>
                    </a:p>
                  </a:txBody>
                  <a:tcPr marL="9525" marR="9525" marT="0" marB="0" anchor="ctr">
                    <a:solidFill>
                      <a:srgbClr val="FF9999"/>
                    </a:solidFill>
                  </a:tcPr>
                </a:tc>
                <a:tc>
                  <a:txBody>
                    <a:bodyPr/>
                    <a:lstStyle/>
                    <a:p>
                      <a:pPr algn="ctr" fontAlgn="ctr"/>
                      <a:r>
                        <a:rPr lang="en-IN" sz="800" b="0" i="0" u="none" strike="noStrike">
                          <a:solidFill>
                            <a:schemeClr val="tx1"/>
                          </a:solidFill>
                          <a:effectLst/>
                          <a:latin typeface="Calibri" panose="020F0502020204030204" pitchFamily="34" charset="0"/>
                        </a:rPr>
                        <a:t>56%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42%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50%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53% </a:t>
                      </a:r>
                    </a:p>
                  </a:txBody>
                  <a:tcPr marL="9525" marR="9525" marT="0" marB="0" anchor="ctr"/>
                </a:tc>
                <a:extLst>
                  <a:ext uri="{0D108BD9-81ED-4DB2-BD59-A6C34878D82A}">
                    <a16:rowId xmlns:a16="http://schemas.microsoft.com/office/drawing/2014/main" val="3024385886"/>
                  </a:ext>
                </a:extLst>
              </a:tr>
              <a:tr h="272146">
                <a:tc>
                  <a:txBody>
                    <a:bodyPr/>
                    <a:lstStyle/>
                    <a:p>
                      <a:pPr algn="l" rtl="0" fontAlgn="b">
                        <a:lnSpc>
                          <a:spcPct val="100000"/>
                        </a:lnSpc>
                      </a:pPr>
                      <a:r>
                        <a:rPr lang="en-US" sz="800" b="0" i="0" u="none" strike="noStrike" dirty="0">
                          <a:solidFill>
                            <a:schemeClr val="tx1"/>
                          </a:solidFill>
                          <a:effectLst/>
                          <a:latin typeface="Calibri" panose="020F0502020204030204" pitchFamily="34" charset="0"/>
                        </a:rPr>
                        <a:t>Ability for my employer to provide a non-taxable interest free loan of up to $100,000 for the purchase of a home in the new location</a:t>
                      </a:r>
                    </a:p>
                  </a:txBody>
                  <a:tcPr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36%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35%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53%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38%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39%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46%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42%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43%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36%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37% </a:t>
                      </a:r>
                    </a:p>
                  </a:txBody>
                  <a:tcPr marL="9525" marR="9525" marT="0" marB="0" anchor="ctr"/>
                </a:tc>
                <a:extLst>
                  <a:ext uri="{0D108BD9-81ED-4DB2-BD59-A6C34878D82A}">
                    <a16:rowId xmlns:a16="http://schemas.microsoft.com/office/drawing/2014/main" val="1434819140"/>
                  </a:ext>
                </a:extLst>
              </a:tr>
              <a:tr h="181431">
                <a:tc>
                  <a:txBody>
                    <a:bodyPr/>
                    <a:lstStyle/>
                    <a:p>
                      <a:pPr algn="l" rtl="0" fontAlgn="b">
                        <a:lnSpc>
                          <a:spcPct val="100000"/>
                        </a:lnSpc>
                      </a:pPr>
                      <a:r>
                        <a:rPr lang="en-US" sz="800" b="0" i="0" u="none" strike="noStrike" dirty="0">
                          <a:solidFill>
                            <a:schemeClr val="tx1"/>
                          </a:solidFill>
                          <a:effectLst/>
                          <a:latin typeface="Calibri" panose="020F0502020204030204" pitchFamily="34" charset="0"/>
                        </a:rPr>
                        <a:t>Provide a tax credit for the costs incurred in traveling to a location in order to obtain employment</a:t>
                      </a:r>
                    </a:p>
                  </a:txBody>
                  <a:tcPr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52%</a:t>
                      </a:r>
                      <a:endParaRPr lang="en-IN" sz="8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fontAlgn="ctr"/>
                      <a:r>
                        <a:rPr lang="en-IN" sz="800" b="0" i="0" u="none" strike="noStrike" dirty="0">
                          <a:solidFill>
                            <a:schemeClr val="tx1"/>
                          </a:solidFill>
                          <a:effectLst/>
                          <a:latin typeface="Calibri" panose="020F0502020204030204" pitchFamily="34" charset="0"/>
                        </a:rPr>
                        <a:t>44% </a:t>
                      </a:r>
                      <a:endParaRPr lang="en-IN" sz="8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fontAlgn="ctr"/>
                      <a:r>
                        <a:rPr lang="en-IN" sz="800" b="0" i="0" u="none" strike="noStrike" dirty="0">
                          <a:solidFill>
                            <a:schemeClr val="tx1"/>
                          </a:solidFill>
                          <a:effectLst/>
                          <a:latin typeface="Calibri" panose="020F0502020204030204" pitchFamily="34" charset="0"/>
                        </a:rPr>
                        <a:t>27% </a:t>
                      </a:r>
                    </a:p>
                  </a:txBody>
                  <a:tcPr marL="9525" marR="9525" marT="0" marB="0" anchor="ctr">
                    <a:solidFill>
                      <a:srgbClr val="FF9999"/>
                    </a:solidFill>
                  </a:tcPr>
                </a:tc>
                <a:tc>
                  <a:txBody>
                    <a:bodyPr/>
                    <a:lstStyle/>
                    <a:p>
                      <a:pPr algn="ctr" fontAlgn="ctr"/>
                      <a:r>
                        <a:rPr lang="en-IN" sz="800" b="0" i="0" u="none" strike="noStrike" dirty="0">
                          <a:solidFill>
                            <a:schemeClr val="tx1"/>
                          </a:solidFill>
                          <a:effectLst/>
                          <a:latin typeface="Calibri" panose="020F0502020204030204" pitchFamily="34" charset="0"/>
                        </a:rPr>
                        <a:t>39% </a:t>
                      </a:r>
                      <a:endParaRPr lang="en-IN" sz="8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fontAlgn="ctr"/>
                      <a:r>
                        <a:rPr lang="en-IN" sz="800" b="0" i="0" u="none" strike="noStrike" dirty="0">
                          <a:solidFill>
                            <a:schemeClr val="tx1"/>
                          </a:solidFill>
                          <a:effectLst/>
                          <a:latin typeface="Calibri" panose="020F0502020204030204" pitchFamily="34" charset="0"/>
                        </a:rPr>
                        <a:t>27% </a:t>
                      </a:r>
                    </a:p>
                  </a:txBody>
                  <a:tcPr marL="9525" marR="9525" marT="0" marB="0" anchor="ctr">
                    <a:solidFill>
                      <a:srgbClr val="FF9999"/>
                    </a:solidFill>
                  </a:tcPr>
                </a:tc>
                <a:tc>
                  <a:txBody>
                    <a:bodyPr/>
                    <a:lstStyle/>
                    <a:p>
                      <a:pPr algn="ctr" fontAlgn="ctr"/>
                      <a:r>
                        <a:rPr lang="en-IN" sz="800" b="0" i="0" u="none" strike="noStrike" dirty="0">
                          <a:solidFill>
                            <a:schemeClr val="tx1"/>
                          </a:solidFill>
                          <a:effectLst/>
                          <a:latin typeface="Calibri" panose="020F0502020204030204" pitchFamily="34" charset="0"/>
                        </a:rPr>
                        <a:t>42%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37%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38%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40%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35% </a:t>
                      </a:r>
                    </a:p>
                  </a:txBody>
                  <a:tcPr marL="9525" marR="9525" marT="0" marB="0" anchor="ctr"/>
                </a:tc>
                <a:extLst>
                  <a:ext uri="{0D108BD9-81ED-4DB2-BD59-A6C34878D82A}">
                    <a16:rowId xmlns:a16="http://schemas.microsoft.com/office/drawing/2014/main" val="2917434135"/>
                  </a:ext>
                </a:extLst>
              </a:tr>
              <a:tr h="362862">
                <a:tc>
                  <a:txBody>
                    <a:bodyPr/>
                    <a:lstStyle/>
                    <a:p>
                      <a:pPr algn="l" rtl="0" fontAlgn="b">
                        <a:lnSpc>
                          <a:spcPct val="100000"/>
                        </a:lnSpc>
                      </a:pPr>
                      <a:r>
                        <a:rPr lang="en-US" sz="800" b="0" i="0" u="none" strike="noStrike" dirty="0">
                          <a:solidFill>
                            <a:schemeClr val="tx1"/>
                          </a:solidFill>
                          <a:effectLst/>
                          <a:latin typeface="Calibri" panose="020F0502020204030204" pitchFamily="34" charset="0"/>
                        </a:rPr>
                        <a:t>Provide the ability to write off mortgage interest for up to 24 months on the housing cost differential between the home in the new location (that is of equivalent size and quality to my current home) and your current home</a:t>
                      </a:r>
                    </a:p>
                  </a:txBody>
                  <a:tcPr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31%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31%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47%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40%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37%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37%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28%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39%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39%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38% </a:t>
                      </a:r>
                    </a:p>
                  </a:txBody>
                  <a:tcPr marL="9525" marR="9525" marT="0" marB="0" anchor="ctr"/>
                </a:tc>
                <a:extLst>
                  <a:ext uri="{0D108BD9-81ED-4DB2-BD59-A6C34878D82A}">
                    <a16:rowId xmlns:a16="http://schemas.microsoft.com/office/drawing/2014/main" val="68868906"/>
                  </a:ext>
                </a:extLst>
              </a:tr>
              <a:tr h="181431">
                <a:tc>
                  <a:txBody>
                    <a:bodyPr/>
                    <a:lstStyle/>
                    <a:p>
                      <a:pPr algn="l" rtl="0" fontAlgn="b">
                        <a:lnSpc>
                          <a:spcPct val="100000"/>
                        </a:lnSpc>
                      </a:pPr>
                      <a:r>
                        <a:rPr lang="en-US" sz="800" b="0" i="0" u="none" strike="noStrike" dirty="0">
                          <a:solidFill>
                            <a:schemeClr val="tx1"/>
                          </a:solidFill>
                          <a:effectLst/>
                          <a:latin typeface="Calibri" panose="020F0502020204030204" pitchFamily="34" charset="0"/>
                        </a:rPr>
                        <a:t>Allow a tax deduction for duplicate housing costs to a maximum of $10,000 per year for up to two years</a:t>
                      </a:r>
                    </a:p>
                  </a:txBody>
                  <a:tcPr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27%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36%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36%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38%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40%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32%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32%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38%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35%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41% </a:t>
                      </a:r>
                    </a:p>
                  </a:txBody>
                  <a:tcPr marL="9525" marR="9525" marT="0" marB="0" anchor="ctr"/>
                </a:tc>
                <a:extLst>
                  <a:ext uri="{0D108BD9-81ED-4DB2-BD59-A6C34878D82A}">
                    <a16:rowId xmlns:a16="http://schemas.microsoft.com/office/drawing/2014/main" val="2255758183"/>
                  </a:ext>
                </a:extLst>
              </a:tr>
              <a:tr h="272146">
                <a:tc>
                  <a:txBody>
                    <a:bodyPr/>
                    <a:lstStyle/>
                    <a:p>
                      <a:pPr algn="l" rtl="0" fontAlgn="b">
                        <a:lnSpc>
                          <a:spcPct val="100000"/>
                        </a:lnSpc>
                      </a:pPr>
                      <a:r>
                        <a:rPr lang="en-US" sz="800" b="0" i="0" u="none" strike="noStrike" dirty="0">
                          <a:solidFill>
                            <a:schemeClr val="tx1"/>
                          </a:solidFill>
                          <a:effectLst/>
                          <a:latin typeface="Calibri" panose="020F0502020204030204" pitchFamily="34" charset="0"/>
                        </a:rPr>
                        <a:t>Increase the level of the non-taxable allowance for incidental moving expenses from $650 to at least one month of my salary</a:t>
                      </a:r>
                    </a:p>
                  </a:txBody>
                  <a:tcPr marR="9525" marT="0" marB="0" anchor="ctr"/>
                </a:tc>
                <a:tc>
                  <a:txBody>
                    <a:bodyPr/>
                    <a:lstStyle/>
                    <a:p>
                      <a:pPr algn="ctr" fontAlgn="ctr"/>
                      <a:r>
                        <a:rPr lang="en-IN" sz="800" b="0" i="0" u="none" strike="noStrike">
                          <a:solidFill>
                            <a:schemeClr val="tx1"/>
                          </a:solidFill>
                          <a:effectLst/>
                          <a:latin typeface="Calibri" panose="020F0502020204030204" pitchFamily="34" charset="0"/>
                        </a:rPr>
                        <a:t>35%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40% </a:t>
                      </a:r>
                      <a:endParaRPr lang="en-IN" sz="8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fontAlgn="ctr"/>
                      <a:r>
                        <a:rPr lang="en-IN" sz="800" b="0" i="0" u="none" strike="noStrike">
                          <a:solidFill>
                            <a:schemeClr val="tx1"/>
                          </a:solidFill>
                          <a:effectLst/>
                          <a:latin typeface="Calibri" panose="020F0502020204030204" pitchFamily="34" charset="0"/>
                        </a:rPr>
                        <a:t>25%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27% </a:t>
                      </a:r>
                    </a:p>
                  </a:txBody>
                  <a:tcPr marL="9525" marR="9525" marT="0" marB="0" anchor="ctr">
                    <a:solidFill>
                      <a:srgbClr val="FF9999"/>
                    </a:solidFill>
                  </a:tcPr>
                </a:tc>
                <a:tc>
                  <a:txBody>
                    <a:bodyPr/>
                    <a:lstStyle/>
                    <a:p>
                      <a:pPr algn="ctr" fontAlgn="ctr"/>
                      <a:r>
                        <a:rPr lang="en-IN" sz="800" b="0" i="0" u="none" strike="noStrike" dirty="0">
                          <a:solidFill>
                            <a:schemeClr val="tx1"/>
                          </a:solidFill>
                          <a:effectLst/>
                          <a:latin typeface="Calibri" panose="020F0502020204030204" pitchFamily="34" charset="0"/>
                        </a:rPr>
                        <a:t>31%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36%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29%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29%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33%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33% </a:t>
                      </a:r>
                    </a:p>
                  </a:txBody>
                  <a:tcPr marL="9525" marR="9525" marT="0" marB="0" anchor="ctr"/>
                </a:tc>
                <a:extLst>
                  <a:ext uri="{0D108BD9-81ED-4DB2-BD59-A6C34878D82A}">
                    <a16:rowId xmlns:a16="http://schemas.microsoft.com/office/drawing/2014/main" val="39708457"/>
                  </a:ext>
                </a:extLst>
              </a:tr>
              <a:tr h="272146">
                <a:tc>
                  <a:txBody>
                    <a:bodyPr/>
                    <a:lstStyle/>
                    <a:p>
                      <a:pPr algn="l" rtl="0" fontAlgn="b">
                        <a:lnSpc>
                          <a:spcPct val="100000"/>
                        </a:lnSpc>
                      </a:pPr>
                      <a:r>
                        <a:rPr lang="en-US" sz="800" b="0" i="0" u="none" strike="noStrike" dirty="0">
                          <a:solidFill>
                            <a:schemeClr val="tx1"/>
                          </a:solidFill>
                          <a:effectLst/>
                          <a:latin typeface="Calibri" panose="020F0502020204030204" pitchFamily="34" charset="0"/>
                        </a:rPr>
                        <a:t>Provide a tax deduction for the full costs incurred in retraining for a spouse/partner to obtain employment in the new location for up to one year</a:t>
                      </a:r>
                    </a:p>
                  </a:txBody>
                  <a:tcPr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25%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30%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22%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28%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32%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29%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30%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27%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27%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32% </a:t>
                      </a:r>
                    </a:p>
                  </a:txBody>
                  <a:tcPr marL="9525" marR="9525" marT="0" marB="0" anchor="ctr"/>
                </a:tc>
                <a:extLst>
                  <a:ext uri="{0D108BD9-81ED-4DB2-BD59-A6C34878D82A}">
                    <a16:rowId xmlns:a16="http://schemas.microsoft.com/office/drawing/2014/main" val="1234898349"/>
                  </a:ext>
                </a:extLst>
              </a:tr>
              <a:tr h="181431">
                <a:tc>
                  <a:txBody>
                    <a:bodyPr/>
                    <a:lstStyle/>
                    <a:p>
                      <a:pPr algn="l" rtl="0" fontAlgn="b">
                        <a:lnSpc>
                          <a:spcPct val="100000"/>
                        </a:lnSpc>
                      </a:pPr>
                      <a:r>
                        <a:rPr lang="en-US" sz="800" b="0" i="0" u="none" strike="noStrike" dirty="0">
                          <a:solidFill>
                            <a:schemeClr val="tx1"/>
                          </a:solidFill>
                          <a:effectLst/>
                          <a:latin typeface="Calibri" panose="020F0502020204030204" pitchFamily="34" charset="0"/>
                        </a:rPr>
                        <a:t>Provide a tax deduction in order to obtain professional licensing/certification in an occupation in the new location</a:t>
                      </a:r>
                    </a:p>
                  </a:txBody>
                  <a:tcPr marR="9525" marT="0" marB="0" anchor="ctr"/>
                </a:tc>
                <a:tc>
                  <a:txBody>
                    <a:bodyPr/>
                    <a:lstStyle/>
                    <a:p>
                      <a:pPr algn="ctr" fontAlgn="ctr"/>
                      <a:r>
                        <a:rPr lang="en-IN" sz="800" b="0" i="0" u="none" strike="noStrike">
                          <a:solidFill>
                            <a:schemeClr val="tx1"/>
                          </a:solidFill>
                          <a:effectLst/>
                          <a:latin typeface="Calibri" panose="020F0502020204030204" pitchFamily="34" charset="0"/>
                        </a:rPr>
                        <a:t>20%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15% </a:t>
                      </a:r>
                    </a:p>
                  </a:txBody>
                  <a:tcPr marL="9525" marR="9525" marT="0" marB="0" anchor="ctr">
                    <a:solidFill>
                      <a:srgbClr val="FF9999"/>
                    </a:solidFill>
                  </a:tcPr>
                </a:tc>
                <a:tc>
                  <a:txBody>
                    <a:bodyPr/>
                    <a:lstStyle/>
                    <a:p>
                      <a:pPr algn="ctr" fontAlgn="ctr"/>
                      <a:r>
                        <a:rPr lang="en-IN" sz="800" b="0" i="0" u="none" strike="noStrike">
                          <a:solidFill>
                            <a:schemeClr val="tx1"/>
                          </a:solidFill>
                          <a:effectLst/>
                          <a:latin typeface="Calibri" panose="020F0502020204030204" pitchFamily="34" charset="0"/>
                        </a:rPr>
                        <a:t>15%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19%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26% </a:t>
                      </a:r>
                      <a:endParaRPr lang="en-IN" sz="8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fontAlgn="ctr"/>
                      <a:r>
                        <a:rPr lang="en-IN" sz="800" b="0" i="0" u="none" strike="noStrike">
                          <a:solidFill>
                            <a:schemeClr val="tx1"/>
                          </a:solidFill>
                          <a:effectLst/>
                          <a:latin typeface="Calibri" panose="020F0502020204030204" pitchFamily="34" charset="0"/>
                        </a:rPr>
                        <a:t>23%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21%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23%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22%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17% </a:t>
                      </a:r>
                    </a:p>
                  </a:txBody>
                  <a:tcPr marL="9525" marR="9525" marT="0" marB="0" anchor="ctr"/>
                </a:tc>
                <a:extLst>
                  <a:ext uri="{0D108BD9-81ED-4DB2-BD59-A6C34878D82A}">
                    <a16:rowId xmlns:a16="http://schemas.microsoft.com/office/drawing/2014/main" val="3837650777"/>
                  </a:ext>
                </a:extLst>
              </a:tr>
              <a:tr h="272146">
                <a:tc>
                  <a:txBody>
                    <a:bodyPr/>
                    <a:lstStyle/>
                    <a:p>
                      <a:pPr algn="l" rtl="0" fontAlgn="b">
                        <a:lnSpc>
                          <a:spcPct val="100000"/>
                        </a:lnSpc>
                      </a:pPr>
                      <a:r>
                        <a:rPr lang="en-US" sz="800" b="0" i="0" u="none" strike="noStrike" dirty="0">
                          <a:solidFill>
                            <a:schemeClr val="tx1"/>
                          </a:solidFill>
                          <a:effectLst/>
                          <a:latin typeface="Calibri" panose="020F0502020204030204" pitchFamily="34" charset="0"/>
                        </a:rPr>
                        <a:t>Provide a tax deduction for the full cost of child and elder care for up to one year from the date of the transfer to the new location</a:t>
                      </a:r>
                    </a:p>
                  </a:txBody>
                  <a:tcPr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14%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16%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15%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19%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23%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16%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25% </a:t>
                      </a:r>
                      <a:endParaRPr lang="en-IN" sz="8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fontAlgn="ctr"/>
                      <a:r>
                        <a:rPr lang="en-IN" sz="800" b="0" i="0" u="none" strike="noStrike" dirty="0">
                          <a:solidFill>
                            <a:schemeClr val="tx1"/>
                          </a:solidFill>
                          <a:effectLst/>
                          <a:latin typeface="Calibri" panose="020F0502020204030204" pitchFamily="34" charset="0"/>
                        </a:rPr>
                        <a:t>20%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19%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14% </a:t>
                      </a:r>
                    </a:p>
                  </a:txBody>
                  <a:tcPr marL="9525" marR="9525" marT="0" marB="0" anchor="ctr">
                    <a:solidFill>
                      <a:srgbClr val="FF9999"/>
                    </a:solidFill>
                  </a:tcPr>
                </a:tc>
                <a:extLst>
                  <a:ext uri="{0D108BD9-81ED-4DB2-BD59-A6C34878D82A}">
                    <a16:rowId xmlns:a16="http://schemas.microsoft.com/office/drawing/2014/main" val="3501173857"/>
                  </a:ext>
                </a:extLst>
              </a:tr>
            </a:tbl>
          </a:graphicData>
        </a:graphic>
      </p:graphicFrame>
    </p:spTree>
    <p:extLst>
      <p:ext uri="{BB962C8B-B14F-4D97-AF65-F5344CB8AC3E}">
        <p14:creationId xmlns:p14="http://schemas.microsoft.com/office/powerpoint/2010/main" val="30364925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116CB7-BB57-4172-A70D-43297AD0BAB9}"/>
              </a:ext>
            </a:extLst>
          </p:cNvPr>
          <p:cNvSpPr>
            <a:spLocks noGrp="1"/>
          </p:cNvSpPr>
          <p:nvPr>
            <p:ph type="title"/>
          </p:nvPr>
        </p:nvSpPr>
        <p:spPr/>
        <p:txBody>
          <a:bodyPr/>
          <a:lstStyle/>
          <a:p>
            <a:r>
              <a:rPr lang="en-US" dirty="0"/>
              <a:t>Incentive Rankings By Key Groups</a:t>
            </a:r>
          </a:p>
        </p:txBody>
      </p:sp>
      <p:sp>
        <p:nvSpPr>
          <p:cNvPr id="4" name="Text Placeholder 3">
            <a:extLst>
              <a:ext uri="{FF2B5EF4-FFF2-40B4-BE49-F238E27FC236}">
                <a16:creationId xmlns:a16="http://schemas.microsoft.com/office/drawing/2014/main" id="{8644894A-84A1-4DAF-8BD3-7B53B4C03B81}"/>
              </a:ext>
            </a:extLst>
          </p:cNvPr>
          <p:cNvSpPr>
            <a:spLocks noGrp="1"/>
          </p:cNvSpPr>
          <p:nvPr>
            <p:ph type="body" sz="quarter" idx="19"/>
          </p:nvPr>
        </p:nvSpPr>
        <p:spPr>
          <a:xfrm>
            <a:off x="232375" y="750889"/>
            <a:ext cx="8654449" cy="502815"/>
          </a:xfrm>
        </p:spPr>
        <p:txBody>
          <a:bodyPr/>
          <a:lstStyle/>
          <a:p>
            <a:pPr marL="171450" indent="-171450" algn="just">
              <a:buFont typeface="Arial" panose="020B0604020202020204" pitchFamily="34" charset="0"/>
              <a:buChar char="•"/>
            </a:pPr>
            <a:r>
              <a:rPr lang="en-US" sz="1100" dirty="0"/>
              <a:t>Homeowners are more likely to rate the ability to write off mortgage interest for up to 24 months as highly important. Canadians who have been at their job for less than 10 years are more likely to rate having a tax deduction for the full cost of child &amp; elder care as highly important. </a:t>
            </a:r>
          </a:p>
        </p:txBody>
      </p:sp>
      <p:sp>
        <p:nvSpPr>
          <p:cNvPr id="9" name="Text Placeholder 1">
            <a:extLst>
              <a:ext uri="{FF2B5EF4-FFF2-40B4-BE49-F238E27FC236}">
                <a16:creationId xmlns:a16="http://schemas.microsoft.com/office/drawing/2014/main" id="{97283ADB-8B21-438F-B402-8A15A1B55DF4}"/>
              </a:ext>
            </a:extLst>
          </p:cNvPr>
          <p:cNvSpPr>
            <a:spLocks noGrp="1"/>
          </p:cNvSpPr>
          <p:nvPr>
            <p:ph type="body" sz="quarter" idx="17"/>
          </p:nvPr>
        </p:nvSpPr>
        <p:spPr>
          <a:xfrm>
            <a:off x="922725" y="4795112"/>
            <a:ext cx="7462662" cy="215444"/>
          </a:xfrm>
        </p:spPr>
        <p:txBody>
          <a:bodyPr/>
          <a:lstStyle/>
          <a:p>
            <a:r>
              <a:rPr lang="en-GB" sz="700" dirty="0"/>
              <a:t>ZA3. Now, if you personally had to relocate to another city, please rank the following nine possible incentives that you would want to take advantage of from most important to least important:</a:t>
            </a:r>
            <a:r>
              <a:rPr lang="en-US" sz="700" dirty="0"/>
              <a:t> Base: At least Interested &amp; employed (n=951)</a:t>
            </a:r>
          </a:p>
        </p:txBody>
      </p:sp>
      <p:sp>
        <p:nvSpPr>
          <p:cNvPr id="6" name="TextBox 5">
            <a:extLst>
              <a:ext uri="{FF2B5EF4-FFF2-40B4-BE49-F238E27FC236}">
                <a16:creationId xmlns:a16="http://schemas.microsoft.com/office/drawing/2014/main" id="{EB886091-244B-46D7-AFD0-676E23223767}"/>
              </a:ext>
            </a:extLst>
          </p:cNvPr>
          <p:cNvSpPr txBox="1"/>
          <p:nvPr/>
        </p:nvSpPr>
        <p:spPr>
          <a:xfrm>
            <a:off x="3260035" y="1138623"/>
            <a:ext cx="2623931" cy="169277"/>
          </a:xfrm>
          <a:prstGeom prst="rect">
            <a:avLst/>
          </a:prstGeom>
        </p:spPr>
        <p:txBody>
          <a:bodyPr vert="horz" wrap="square" lIns="0" tIns="0" rIns="0" bIns="0" rtlCol="0">
            <a:spAutoFit/>
          </a:bodyPr>
          <a:lstStyle/>
          <a:p>
            <a:pPr marL="4763" algn="ctr"/>
            <a:r>
              <a:rPr lang="en-US" sz="1100" b="1" dirty="0"/>
              <a:t>% Highly Important</a:t>
            </a:r>
          </a:p>
        </p:txBody>
      </p:sp>
      <p:graphicFrame>
        <p:nvGraphicFramePr>
          <p:cNvPr id="7" name="Table 6">
            <a:extLst>
              <a:ext uri="{FF2B5EF4-FFF2-40B4-BE49-F238E27FC236}">
                <a16:creationId xmlns:a16="http://schemas.microsoft.com/office/drawing/2014/main" id="{B01315FF-FE97-497F-87D7-562053DE42A0}"/>
              </a:ext>
            </a:extLst>
          </p:cNvPr>
          <p:cNvGraphicFramePr>
            <a:graphicFrameLocks noGrp="1"/>
          </p:cNvGraphicFramePr>
          <p:nvPr>
            <p:extLst>
              <p:ext uri="{D42A27DB-BD31-4B8C-83A1-F6EECF244321}">
                <p14:modId xmlns:p14="http://schemas.microsoft.com/office/powerpoint/2010/main" val="1381321320"/>
              </p:ext>
            </p:extLst>
          </p:nvPr>
        </p:nvGraphicFramePr>
        <p:xfrm>
          <a:off x="182880" y="1349829"/>
          <a:ext cx="8778240" cy="2716671"/>
        </p:xfrm>
        <a:graphic>
          <a:graphicData uri="http://schemas.openxmlformats.org/drawingml/2006/table">
            <a:tbl>
              <a:tblPr firstRow="1" bandRow="1">
                <a:tableStyleId>{00A15C55-8517-42AA-B614-E9B94910E393}</a:tableStyleId>
              </a:tblPr>
              <a:tblGrid>
                <a:gridCol w="2743200">
                  <a:extLst>
                    <a:ext uri="{9D8B030D-6E8A-4147-A177-3AD203B41FA5}">
                      <a16:colId xmlns:a16="http://schemas.microsoft.com/office/drawing/2014/main" val="849710063"/>
                    </a:ext>
                  </a:extLst>
                </a:gridCol>
                <a:gridCol w="548640">
                  <a:extLst>
                    <a:ext uri="{9D8B030D-6E8A-4147-A177-3AD203B41FA5}">
                      <a16:colId xmlns:a16="http://schemas.microsoft.com/office/drawing/2014/main" val="2833812181"/>
                    </a:ext>
                  </a:extLst>
                </a:gridCol>
                <a:gridCol w="548640">
                  <a:extLst>
                    <a:ext uri="{9D8B030D-6E8A-4147-A177-3AD203B41FA5}">
                      <a16:colId xmlns:a16="http://schemas.microsoft.com/office/drawing/2014/main" val="1228887541"/>
                    </a:ext>
                  </a:extLst>
                </a:gridCol>
                <a:gridCol w="548640">
                  <a:extLst>
                    <a:ext uri="{9D8B030D-6E8A-4147-A177-3AD203B41FA5}">
                      <a16:colId xmlns:a16="http://schemas.microsoft.com/office/drawing/2014/main" val="1409009964"/>
                    </a:ext>
                  </a:extLst>
                </a:gridCol>
                <a:gridCol w="548640">
                  <a:extLst>
                    <a:ext uri="{9D8B030D-6E8A-4147-A177-3AD203B41FA5}">
                      <a16:colId xmlns:a16="http://schemas.microsoft.com/office/drawing/2014/main" val="844393255"/>
                    </a:ext>
                  </a:extLst>
                </a:gridCol>
                <a:gridCol w="548640">
                  <a:extLst>
                    <a:ext uri="{9D8B030D-6E8A-4147-A177-3AD203B41FA5}">
                      <a16:colId xmlns:a16="http://schemas.microsoft.com/office/drawing/2014/main" val="343468090"/>
                    </a:ext>
                  </a:extLst>
                </a:gridCol>
                <a:gridCol w="548640">
                  <a:extLst>
                    <a:ext uri="{9D8B030D-6E8A-4147-A177-3AD203B41FA5}">
                      <a16:colId xmlns:a16="http://schemas.microsoft.com/office/drawing/2014/main" val="1446919925"/>
                    </a:ext>
                  </a:extLst>
                </a:gridCol>
                <a:gridCol w="548640">
                  <a:extLst>
                    <a:ext uri="{9D8B030D-6E8A-4147-A177-3AD203B41FA5}">
                      <a16:colId xmlns:a16="http://schemas.microsoft.com/office/drawing/2014/main" val="2214585161"/>
                    </a:ext>
                  </a:extLst>
                </a:gridCol>
                <a:gridCol w="548640">
                  <a:extLst>
                    <a:ext uri="{9D8B030D-6E8A-4147-A177-3AD203B41FA5}">
                      <a16:colId xmlns:a16="http://schemas.microsoft.com/office/drawing/2014/main" val="1092452878"/>
                    </a:ext>
                  </a:extLst>
                </a:gridCol>
                <a:gridCol w="548640">
                  <a:extLst>
                    <a:ext uri="{9D8B030D-6E8A-4147-A177-3AD203B41FA5}">
                      <a16:colId xmlns:a16="http://schemas.microsoft.com/office/drawing/2014/main" val="1222419727"/>
                    </a:ext>
                  </a:extLst>
                </a:gridCol>
                <a:gridCol w="548640">
                  <a:extLst>
                    <a:ext uri="{9D8B030D-6E8A-4147-A177-3AD203B41FA5}">
                      <a16:colId xmlns:a16="http://schemas.microsoft.com/office/drawing/2014/main" val="2605244121"/>
                    </a:ext>
                  </a:extLst>
                </a:gridCol>
                <a:gridCol w="548640">
                  <a:extLst>
                    <a:ext uri="{9D8B030D-6E8A-4147-A177-3AD203B41FA5}">
                      <a16:colId xmlns:a16="http://schemas.microsoft.com/office/drawing/2014/main" val="124165145"/>
                    </a:ext>
                  </a:extLst>
                </a:gridCol>
              </a:tblGrid>
              <a:tr h="254350">
                <a:tc>
                  <a:txBody>
                    <a:bodyPr/>
                    <a:lstStyle/>
                    <a:p>
                      <a:endParaRPr lang="en-IN" sz="1100" dirty="0">
                        <a:latin typeface="+mn-lt"/>
                      </a:endParaRPr>
                    </a:p>
                  </a:txBody>
                  <a:tcPr marT="0" marB="0" anchor="ctr"/>
                </a:tc>
                <a:tc gridSpan="2">
                  <a:txBody>
                    <a:bodyPr/>
                    <a:lstStyle/>
                    <a:p>
                      <a:pPr algn="ctr">
                        <a:lnSpc>
                          <a:spcPts val="800"/>
                        </a:lnSpc>
                      </a:pPr>
                      <a:r>
                        <a:rPr lang="en-IN" sz="1100" b="1" dirty="0">
                          <a:solidFill>
                            <a:schemeClr val="tx1"/>
                          </a:solidFill>
                          <a:latin typeface="+mn-lt"/>
                        </a:rPr>
                        <a:t>TRADES</a:t>
                      </a:r>
                    </a:p>
                  </a:txBody>
                  <a:tcPr marT="0" marB="0" anchor="ctr"/>
                </a:tc>
                <a:tc hMerge="1">
                  <a:txBody>
                    <a:bodyPr/>
                    <a:lstStyle/>
                    <a:p>
                      <a:pPr algn="ctr"/>
                      <a:endParaRPr lang="en-IN" sz="800" dirty="0"/>
                    </a:p>
                  </a:txBody>
                  <a:tcPr anchor="ctr"/>
                </a:tc>
                <a:tc gridSpan="3">
                  <a:txBody>
                    <a:bodyPr/>
                    <a:lstStyle/>
                    <a:p>
                      <a:pPr algn="ctr">
                        <a:lnSpc>
                          <a:spcPts val="800"/>
                        </a:lnSpc>
                      </a:pPr>
                      <a:r>
                        <a:rPr lang="en-IN" sz="1100" b="1" dirty="0">
                          <a:solidFill>
                            <a:schemeClr val="tx1"/>
                          </a:solidFill>
                          <a:latin typeface="+mn-lt"/>
                        </a:rPr>
                        <a:t>TIME AT JOB</a:t>
                      </a:r>
                    </a:p>
                  </a:txBody>
                  <a:tcPr marT="0" marB="0"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tc gridSpan="2">
                  <a:txBody>
                    <a:bodyPr/>
                    <a:lstStyle/>
                    <a:p>
                      <a:pPr algn="ctr">
                        <a:lnSpc>
                          <a:spcPts val="800"/>
                        </a:lnSpc>
                      </a:pPr>
                      <a:r>
                        <a:rPr lang="en-IN" sz="1100" b="1" dirty="0">
                          <a:solidFill>
                            <a:schemeClr val="tx1"/>
                          </a:solidFill>
                          <a:latin typeface="+mn-lt"/>
                        </a:rPr>
                        <a:t>OWN HOUSE</a:t>
                      </a:r>
                    </a:p>
                  </a:txBody>
                  <a:tcPr marT="0" marB="0" anchor="ctr"/>
                </a:tc>
                <a:tc hMerge="1">
                  <a:txBody>
                    <a:bodyPr/>
                    <a:lstStyle/>
                    <a:p>
                      <a:pPr algn="ctr"/>
                      <a:endParaRPr lang="en-IN" sz="800" dirty="0"/>
                    </a:p>
                  </a:txBody>
                  <a:tcPr anchor="ctr"/>
                </a:tc>
                <a:tc gridSpan="2">
                  <a:txBody>
                    <a:bodyPr/>
                    <a:lstStyle/>
                    <a:p>
                      <a:pPr algn="ctr">
                        <a:lnSpc>
                          <a:spcPts val="800"/>
                        </a:lnSpc>
                      </a:pPr>
                      <a:r>
                        <a:rPr lang="en-IN" sz="1100" b="1" dirty="0">
                          <a:solidFill>
                            <a:schemeClr val="tx1"/>
                          </a:solidFill>
                          <a:latin typeface="+mn-lt"/>
                        </a:rPr>
                        <a:t>DEPENDENT</a:t>
                      </a:r>
                    </a:p>
                  </a:txBody>
                  <a:tcPr marT="0" marB="0" anchor="ctr"/>
                </a:tc>
                <a:tc hMerge="1">
                  <a:txBody>
                    <a:bodyPr/>
                    <a:lstStyle/>
                    <a:p>
                      <a:pPr algn="ctr"/>
                      <a:endParaRPr lang="en-IN" sz="900" dirty="0"/>
                    </a:p>
                  </a:txBody>
                  <a:tcPr anchor="ctr"/>
                </a:tc>
                <a:tc gridSpan="2">
                  <a:txBody>
                    <a:bodyPr/>
                    <a:lstStyle/>
                    <a:p>
                      <a:pPr algn="ctr"/>
                      <a:r>
                        <a:rPr lang="en-IN" sz="1100" b="1" dirty="0">
                          <a:solidFill>
                            <a:schemeClr val="tx1"/>
                          </a:solidFill>
                          <a:latin typeface="+mn-lt"/>
                        </a:rPr>
                        <a:t>BORN IN CANADA</a:t>
                      </a:r>
                    </a:p>
                  </a:txBody>
                  <a:tcPr marT="0" marB="0" anchor="ctr"/>
                </a:tc>
                <a:tc hMerge="1">
                  <a:txBody>
                    <a:bodyPr/>
                    <a:lstStyle/>
                    <a:p>
                      <a:pPr algn="ctr"/>
                      <a:endParaRPr lang="en-IN" sz="900" dirty="0"/>
                    </a:p>
                  </a:txBody>
                  <a:tcPr anchor="ctr"/>
                </a:tc>
                <a:extLst>
                  <a:ext uri="{0D108BD9-81ED-4DB2-BD59-A6C34878D82A}">
                    <a16:rowId xmlns:a16="http://schemas.microsoft.com/office/drawing/2014/main" val="1551721918"/>
                  </a:ext>
                </a:extLst>
              </a:tr>
              <a:tr h="247791">
                <a:tc>
                  <a:txBody>
                    <a:bodyPr/>
                    <a:lstStyle/>
                    <a:p>
                      <a:endParaRPr lang="en-IN" sz="900" dirty="0">
                        <a:latin typeface="+mn-lt"/>
                      </a:endParaRPr>
                    </a:p>
                  </a:txBody>
                  <a:tcPr marT="0" marB="0" anchor="ctr"/>
                </a:tc>
                <a:tc>
                  <a:txBody>
                    <a:bodyPr/>
                    <a:lstStyle/>
                    <a:p>
                      <a:pPr algn="ctr" fontAlgn="t">
                        <a:lnSpc>
                          <a:spcPts val="800"/>
                        </a:lnSpc>
                      </a:pPr>
                      <a:r>
                        <a:rPr lang="en-IN" sz="900" b="1" kern="1200" dirty="0">
                          <a:solidFill>
                            <a:schemeClr val="dk1"/>
                          </a:solidFill>
                          <a:latin typeface="+mn-lt"/>
                          <a:ea typeface="+mn-ea"/>
                          <a:cs typeface="+mn-cs"/>
                        </a:rPr>
                        <a:t>Trades </a:t>
                      </a:r>
                    </a:p>
                  </a:txBody>
                  <a:tcPr marL="9525" marR="9525" marT="0" marB="0" anchor="ctr"/>
                </a:tc>
                <a:tc>
                  <a:txBody>
                    <a:bodyPr/>
                    <a:lstStyle/>
                    <a:p>
                      <a:pPr algn="ctr" fontAlgn="t">
                        <a:lnSpc>
                          <a:spcPts val="800"/>
                        </a:lnSpc>
                      </a:pPr>
                      <a:r>
                        <a:rPr lang="en-IN" sz="900" b="1" kern="1200" dirty="0">
                          <a:solidFill>
                            <a:schemeClr val="tx1"/>
                          </a:solidFill>
                          <a:latin typeface="+mn-lt"/>
                          <a:ea typeface="+mn-ea"/>
                          <a:cs typeface="+mn-cs"/>
                        </a:rPr>
                        <a:t>Rest</a:t>
                      </a:r>
                    </a:p>
                  </a:txBody>
                  <a:tcPr marL="9525" marR="9525" marT="0" marB="0" anchor="ctr"/>
                </a:tc>
                <a:tc>
                  <a:txBody>
                    <a:bodyPr/>
                    <a:lstStyle/>
                    <a:p>
                      <a:pPr algn="ctr" fontAlgn="t">
                        <a:lnSpc>
                          <a:spcPts val="800"/>
                        </a:lnSpc>
                      </a:pPr>
                      <a:r>
                        <a:rPr lang="en-IN" sz="900" b="1" kern="1200" dirty="0">
                          <a:solidFill>
                            <a:schemeClr val="tx1"/>
                          </a:solidFill>
                          <a:latin typeface="+mn-lt"/>
                          <a:ea typeface="+mn-ea"/>
                          <a:cs typeface="+mn-cs"/>
                        </a:rPr>
                        <a:t>3 years or less </a:t>
                      </a:r>
                    </a:p>
                  </a:txBody>
                  <a:tcPr marL="9525" marR="9525" marT="0" marB="0" anchor="ctr"/>
                </a:tc>
                <a:tc>
                  <a:txBody>
                    <a:bodyPr/>
                    <a:lstStyle/>
                    <a:p>
                      <a:pPr algn="ctr" fontAlgn="t">
                        <a:lnSpc>
                          <a:spcPts val="800"/>
                        </a:lnSpc>
                      </a:pPr>
                      <a:r>
                        <a:rPr lang="en-IN" sz="900" b="1" kern="1200" dirty="0">
                          <a:solidFill>
                            <a:schemeClr val="tx1"/>
                          </a:solidFill>
                          <a:latin typeface="+mn-lt"/>
                          <a:ea typeface="+mn-ea"/>
                          <a:cs typeface="+mn-cs"/>
                        </a:rPr>
                        <a:t>4-10 years</a:t>
                      </a:r>
                    </a:p>
                  </a:txBody>
                  <a:tcPr marL="9525" marR="9525" marT="0" marB="0" anchor="ctr"/>
                </a:tc>
                <a:tc>
                  <a:txBody>
                    <a:bodyPr/>
                    <a:lstStyle/>
                    <a:p>
                      <a:pPr algn="ctr" fontAlgn="t">
                        <a:lnSpc>
                          <a:spcPts val="800"/>
                        </a:lnSpc>
                      </a:pPr>
                      <a:r>
                        <a:rPr lang="en-IN" sz="900" b="1" kern="1200" dirty="0">
                          <a:solidFill>
                            <a:schemeClr val="tx1"/>
                          </a:solidFill>
                          <a:latin typeface="+mn-lt"/>
                          <a:ea typeface="+mn-ea"/>
                          <a:cs typeface="+mn-cs"/>
                        </a:rPr>
                        <a:t>&gt; 10 years</a:t>
                      </a:r>
                    </a:p>
                  </a:txBody>
                  <a:tcPr marL="9525" marR="9525" marT="0" marB="0" anchor="ctr"/>
                </a:tc>
                <a:tc>
                  <a:txBody>
                    <a:bodyPr/>
                    <a:lstStyle/>
                    <a:p>
                      <a:pPr algn="ctr" fontAlgn="t">
                        <a:lnSpc>
                          <a:spcPts val="800"/>
                        </a:lnSpc>
                      </a:pPr>
                      <a:r>
                        <a:rPr lang="en-IN" sz="900" b="1" kern="1200" dirty="0">
                          <a:solidFill>
                            <a:schemeClr val="tx1"/>
                          </a:solidFill>
                          <a:latin typeface="+mn-lt"/>
                          <a:ea typeface="+mn-ea"/>
                          <a:cs typeface="+mn-cs"/>
                        </a:rPr>
                        <a:t>Yes</a:t>
                      </a:r>
                    </a:p>
                  </a:txBody>
                  <a:tcPr marL="9525" marR="9525" marT="0" marB="0" anchor="ctr"/>
                </a:tc>
                <a:tc>
                  <a:txBody>
                    <a:bodyPr/>
                    <a:lstStyle/>
                    <a:p>
                      <a:pPr algn="ctr" fontAlgn="t">
                        <a:lnSpc>
                          <a:spcPts val="800"/>
                        </a:lnSpc>
                      </a:pPr>
                      <a:r>
                        <a:rPr lang="en-IN" sz="900" b="1" kern="1200" dirty="0">
                          <a:solidFill>
                            <a:schemeClr val="tx1"/>
                          </a:solidFill>
                          <a:latin typeface="+mn-lt"/>
                          <a:ea typeface="+mn-ea"/>
                          <a:cs typeface="+mn-cs"/>
                        </a:rPr>
                        <a:t>No</a:t>
                      </a:r>
                    </a:p>
                  </a:txBody>
                  <a:tcPr marL="9525" marR="9525" marT="0" marB="0" anchor="ctr"/>
                </a:tc>
                <a:tc>
                  <a:txBody>
                    <a:bodyPr/>
                    <a:lstStyle/>
                    <a:p>
                      <a:pPr algn="ctr" fontAlgn="t">
                        <a:lnSpc>
                          <a:spcPts val="800"/>
                        </a:lnSpc>
                      </a:pPr>
                      <a:r>
                        <a:rPr lang="en-IN" sz="900" b="1" kern="1200" dirty="0">
                          <a:solidFill>
                            <a:schemeClr val="tx1"/>
                          </a:solidFill>
                          <a:latin typeface="+mn-lt"/>
                          <a:ea typeface="+mn-ea"/>
                          <a:cs typeface="+mn-cs"/>
                        </a:rPr>
                        <a:t>Yes</a:t>
                      </a:r>
                    </a:p>
                  </a:txBody>
                  <a:tcPr marL="9525" marR="9525" marT="0" marB="0" anchor="ctr"/>
                </a:tc>
                <a:tc>
                  <a:txBody>
                    <a:bodyPr/>
                    <a:lstStyle/>
                    <a:p>
                      <a:pPr algn="ctr" fontAlgn="t">
                        <a:lnSpc>
                          <a:spcPts val="800"/>
                        </a:lnSpc>
                      </a:pPr>
                      <a:r>
                        <a:rPr lang="en-IN" sz="900" b="1" kern="1200" dirty="0">
                          <a:solidFill>
                            <a:schemeClr val="tx1"/>
                          </a:solidFill>
                          <a:latin typeface="+mn-lt"/>
                          <a:ea typeface="+mn-ea"/>
                          <a:cs typeface="+mn-cs"/>
                        </a:rPr>
                        <a:t>No</a:t>
                      </a:r>
                    </a:p>
                  </a:txBody>
                  <a:tcPr marL="9525" marR="9525" marT="0" marB="0" anchor="ctr"/>
                </a:tc>
                <a:tc>
                  <a:txBody>
                    <a:bodyPr/>
                    <a:lstStyle/>
                    <a:p>
                      <a:pPr algn="ctr" fontAlgn="t"/>
                      <a:r>
                        <a:rPr lang="en-IN" sz="900" b="1" kern="1200" dirty="0">
                          <a:solidFill>
                            <a:schemeClr val="tx1"/>
                          </a:solidFill>
                          <a:latin typeface="+mn-lt"/>
                          <a:ea typeface="+mn-ea"/>
                          <a:cs typeface="+mn-cs"/>
                        </a:rPr>
                        <a:t>Yes</a:t>
                      </a:r>
                    </a:p>
                  </a:txBody>
                  <a:tcPr marL="9525" marR="9525" marT="0" marB="0" anchor="ctr"/>
                </a:tc>
                <a:tc>
                  <a:txBody>
                    <a:bodyPr/>
                    <a:lstStyle/>
                    <a:p>
                      <a:pPr algn="ctr" fontAlgn="t"/>
                      <a:r>
                        <a:rPr lang="en-IN" sz="900" b="1" kern="1200" dirty="0">
                          <a:solidFill>
                            <a:schemeClr val="tx1"/>
                          </a:solidFill>
                          <a:latin typeface="+mn-lt"/>
                          <a:ea typeface="+mn-ea"/>
                          <a:cs typeface="+mn-cs"/>
                        </a:rPr>
                        <a:t>No</a:t>
                      </a:r>
                    </a:p>
                  </a:txBody>
                  <a:tcPr marL="9525" marR="9525" marT="0" marB="0" anchor="ctr"/>
                </a:tc>
                <a:extLst>
                  <a:ext uri="{0D108BD9-81ED-4DB2-BD59-A6C34878D82A}">
                    <a16:rowId xmlns:a16="http://schemas.microsoft.com/office/drawing/2014/main" val="260614317"/>
                  </a:ext>
                </a:extLst>
              </a:tr>
              <a:tr h="213263">
                <a:tc>
                  <a:txBody>
                    <a:bodyPr/>
                    <a:lstStyle/>
                    <a:p>
                      <a:pPr algn="l" rtl="0" fontAlgn="b">
                        <a:lnSpc>
                          <a:spcPts val="700"/>
                        </a:lnSpc>
                      </a:pPr>
                      <a:r>
                        <a:rPr lang="en-US" sz="800" b="0" i="0" u="none" strike="noStrike" dirty="0">
                          <a:solidFill>
                            <a:schemeClr val="tx1"/>
                          </a:solidFill>
                          <a:effectLst/>
                          <a:latin typeface="Calibri" panose="020F0502020204030204" pitchFamily="34" charset="0"/>
                        </a:rPr>
                        <a:t>Allow an employer to provide me with a tax free housing allowance for up to 6 months to allow me to resettle in the new location</a:t>
                      </a:r>
                    </a:p>
                  </a:txBody>
                  <a:tcPr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47%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51%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49%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49%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56%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51%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50%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47%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53%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51%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51% </a:t>
                      </a:r>
                    </a:p>
                  </a:txBody>
                  <a:tcPr marL="9525" marR="9525" marT="0" marB="0" anchor="ctr"/>
                </a:tc>
                <a:extLst>
                  <a:ext uri="{0D108BD9-81ED-4DB2-BD59-A6C34878D82A}">
                    <a16:rowId xmlns:a16="http://schemas.microsoft.com/office/drawing/2014/main" val="3024385886"/>
                  </a:ext>
                </a:extLst>
              </a:tr>
              <a:tr h="213263">
                <a:tc>
                  <a:txBody>
                    <a:bodyPr/>
                    <a:lstStyle/>
                    <a:p>
                      <a:pPr algn="l" rtl="0" fontAlgn="b">
                        <a:lnSpc>
                          <a:spcPts val="700"/>
                        </a:lnSpc>
                      </a:pPr>
                      <a:r>
                        <a:rPr lang="en-US" sz="800" b="0" i="0" u="none" strike="noStrike" dirty="0">
                          <a:solidFill>
                            <a:schemeClr val="tx1"/>
                          </a:solidFill>
                          <a:effectLst/>
                          <a:latin typeface="Calibri" panose="020F0502020204030204" pitchFamily="34" charset="0"/>
                        </a:rPr>
                        <a:t>Ability for my employer to provide a non-taxable interest free loan of up to $100,000 for the purchase of a home in the new location</a:t>
                      </a:r>
                    </a:p>
                  </a:txBody>
                  <a:tcPr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44%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38%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36%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38%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43%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40%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38%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39%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39%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41%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31% </a:t>
                      </a:r>
                    </a:p>
                  </a:txBody>
                  <a:tcPr marL="9525" marR="9525" marT="0" marB="0" anchor="ctr"/>
                </a:tc>
                <a:extLst>
                  <a:ext uri="{0D108BD9-81ED-4DB2-BD59-A6C34878D82A}">
                    <a16:rowId xmlns:a16="http://schemas.microsoft.com/office/drawing/2014/main" val="1434819140"/>
                  </a:ext>
                </a:extLst>
              </a:tr>
              <a:tr h="142176">
                <a:tc>
                  <a:txBody>
                    <a:bodyPr/>
                    <a:lstStyle/>
                    <a:p>
                      <a:pPr algn="l" rtl="0" fontAlgn="b">
                        <a:lnSpc>
                          <a:spcPts val="700"/>
                        </a:lnSpc>
                      </a:pPr>
                      <a:r>
                        <a:rPr lang="en-US" sz="800" b="0" i="0" u="none" strike="noStrike" dirty="0">
                          <a:solidFill>
                            <a:schemeClr val="tx1"/>
                          </a:solidFill>
                          <a:effectLst/>
                          <a:latin typeface="Calibri" panose="020F0502020204030204" pitchFamily="34" charset="0"/>
                        </a:rPr>
                        <a:t>Provide a tax credit for the costs incurred in traveling to a location in order to obtain employment</a:t>
                      </a:r>
                    </a:p>
                  </a:txBody>
                  <a:tcPr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40%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37%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41%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37%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34%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36%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41%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41%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36%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38%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36% </a:t>
                      </a:r>
                    </a:p>
                  </a:txBody>
                  <a:tcPr marL="9525" marR="9525" marT="0" marB="0" anchor="ctr"/>
                </a:tc>
                <a:extLst>
                  <a:ext uri="{0D108BD9-81ED-4DB2-BD59-A6C34878D82A}">
                    <a16:rowId xmlns:a16="http://schemas.microsoft.com/office/drawing/2014/main" val="2216826157"/>
                  </a:ext>
                </a:extLst>
              </a:tr>
              <a:tr h="284350">
                <a:tc>
                  <a:txBody>
                    <a:bodyPr/>
                    <a:lstStyle/>
                    <a:p>
                      <a:pPr algn="l" rtl="0" fontAlgn="b">
                        <a:lnSpc>
                          <a:spcPts val="700"/>
                        </a:lnSpc>
                      </a:pPr>
                      <a:r>
                        <a:rPr lang="en-US" sz="800" b="0" i="0" u="none" strike="noStrike" dirty="0">
                          <a:solidFill>
                            <a:schemeClr val="tx1"/>
                          </a:solidFill>
                          <a:effectLst/>
                          <a:latin typeface="Calibri" panose="020F0502020204030204" pitchFamily="34" charset="0"/>
                        </a:rPr>
                        <a:t>Provide the ability to write off mortgage interest for up to 24 months on the housing cost differential between the home in the new location (that is of equivalent size and quality to my current home) and your current home</a:t>
                      </a:r>
                    </a:p>
                  </a:txBody>
                  <a:tcPr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36%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38%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36%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33% </a:t>
                      </a:r>
                    </a:p>
                  </a:txBody>
                  <a:tcPr marL="9525" marR="9525" marT="0" marB="0" anchor="ctr">
                    <a:solidFill>
                      <a:srgbClr val="FF9999"/>
                    </a:solidFill>
                  </a:tcPr>
                </a:tc>
                <a:tc>
                  <a:txBody>
                    <a:bodyPr/>
                    <a:lstStyle/>
                    <a:p>
                      <a:pPr algn="ctr" fontAlgn="ctr"/>
                      <a:r>
                        <a:rPr lang="en-IN" sz="800" b="0" i="0" u="none" strike="noStrike" dirty="0">
                          <a:solidFill>
                            <a:schemeClr val="tx1"/>
                          </a:solidFill>
                          <a:effectLst/>
                          <a:latin typeface="Calibri" panose="020F0502020204030204" pitchFamily="34" charset="0"/>
                        </a:rPr>
                        <a:t>44% </a:t>
                      </a:r>
                      <a:endParaRPr lang="en-IN" sz="8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fontAlgn="ctr"/>
                      <a:r>
                        <a:rPr lang="en-IN" sz="800" b="0" i="0" u="none" strike="noStrike" dirty="0">
                          <a:solidFill>
                            <a:schemeClr val="tx1"/>
                          </a:solidFill>
                          <a:effectLst/>
                          <a:latin typeface="Calibri" panose="020F0502020204030204" pitchFamily="34" charset="0"/>
                        </a:rPr>
                        <a:t>42% </a:t>
                      </a:r>
                      <a:endParaRPr lang="en-IN" sz="8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fontAlgn="ctr"/>
                      <a:r>
                        <a:rPr lang="en-IN" sz="800" b="0" i="0" u="none" strike="noStrike" dirty="0">
                          <a:solidFill>
                            <a:schemeClr val="tx1"/>
                          </a:solidFill>
                          <a:effectLst/>
                          <a:latin typeface="Calibri" panose="020F0502020204030204" pitchFamily="34" charset="0"/>
                        </a:rPr>
                        <a:t>30% </a:t>
                      </a:r>
                    </a:p>
                  </a:txBody>
                  <a:tcPr marL="9525" marR="9525" marT="0" marB="0" anchor="ctr">
                    <a:solidFill>
                      <a:srgbClr val="FF9999"/>
                    </a:solidFill>
                  </a:tcPr>
                </a:tc>
                <a:tc>
                  <a:txBody>
                    <a:bodyPr/>
                    <a:lstStyle/>
                    <a:p>
                      <a:pPr algn="ctr" fontAlgn="ctr"/>
                      <a:r>
                        <a:rPr lang="en-IN" sz="800" b="0" i="0" u="none" strike="noStrike" dirty="0">
                          <a:solidFill>
                            <a:schemeClr val="tx1"/>
                          </a:solidFill>
                          <a:effectLst/>
                          <a:latin typeface="Calibri" panose="020F0502020204030204" pitchFamily="34" charset="0"/>
                        </a:rPr>
                        <a:t>40%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36%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37%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38% </a:t>
                      </a:r>
                    </a:p>
                  </a:txBody>
                  <a:tcPr marL="9525" marR="9525" marT="0" marB="0" anchor="ctr"/>
                </a:tc>
                <a:extLst>
                  <a:ext uri="{0D108BD9-81ED-4DB2-BD59-A6C34878D82A}">
                    <a16:rowId xmlns:a16="http://schemas.microsoft.com/office/drawing/2014/main" val="1364819384"/>
                  </a:ext>
                </a:extLst>
              </a:tr>
              <a:tr h="142176">
                <a:tc>
                  <a:txBody>
                    <a:bodyPr/>
                    <a:lstStyle/>
                    <a:p>
                      <a:pPr algn="l" rtl="0" fontAlgn="b">
                        <a:lnSpc>
                          <a:spcPts val="700"/>
                        </a:lnSpc>
                      </a:pPr>
                      <a:r>
                        <a:rPr lang="en-US" sz="800" b="0" i="0" u="none" strike="noStrike" dirty="0">
                          <a:solidFill>
                            <a:schemeClr val="tx1"/>
                          </a:solidFill>
                          <a:effectLst/>
                          <a:latin typeface="Calibri" panose="020F0502020204030204" pitchFamily="34" charset="0"/>
                        </a:rPr>
                        <a:t>Allow a tax deduction for duplicate housing costs to a maximum of $10,000 per year for up to two years</a:t>
                      </a:r>
                    </a:p>
                  </a:txBody>
                  <a:tcPr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36%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36%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31% </a:t>
                      </a:r>
                    </a:p>
                  </a:txBody>
                  <a:tcPr marL="9525" marR="9525" marT="0" marB="0" anchor="ctr">
                    <a:solidFill>
                      <a:srgbClr val="FF9999"/>
                    </a:solidFill>
                  </a:tcPr>
                </a:tc>
                <a:tc>
                  <a:txBody>
                    <a:bodyPr/>
                    <a:lstStyle/>
                    <a:p>
                      <a:pPr algn="ctr" fontAlgn="ctr"/>
                      <a:r>
                        <a:rPr lang="en-IN" sz="800" b="0" i="0" u="none" strike="noStrike" dirty="0">
                          <a:solidFill>
                            <a:schemeClr val="tx1"/>
                          </a:solidFill>
                          <a:effectLst/>
                          <a:latin typeface="Calibri" panose="020F0502020204030204" pitchFamily="34" charset="0"/>
                        </a:rPr>
                        <a:t>37%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41% </a:t>
                      </a:r>
                      <a:endParaRPr lang="en-IN" sz="8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fontAlgn="ctr"/>
                      <a:r>
                        <a:rPr lang="en-IN" sz="800" b="0" i="0" u="none" strike="noStrike" dirty="0">
                          <a:solidFill>
                            <a:schemeClr val="tx1"/>
                          </a:solidFill>
                          <a:effectLst/>
                          <a:latin typeface="Calibri" panose="020F0502020204030204" pitchFamily="34" charset="0"/>
                        </a:rPr>
                        <a:t>37%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35%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32%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38%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35%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40% </a:t>
                      </a:r>
                    </a:p>
                  </a:txBody>
                  <a:tcPr marL="9525" marR="9525" marT="0" marB="0" anchor="ctr"/>
                </a:tc>
                <a:extLst>
                  <a:ext uri="{0D108BD9-81ED-4DB2-BD59-A6C34878D82A}">
                    <a16:rowId xmlns:a16="http://schemas.microsoft.com/office/drawing/2014/main" val="2255758183"/>
                  </a:ext>
                </a:extLst>
              </a:tr>
              <a:tr h="142176">
                <a:tc>
                  <a:txBody>
                    <a:bodyPr/>
                    <a:lstStyle/>
                    <a:p>
                      <a:pPr algn="l" rtl="0" fontAlgn="b">
                        <a:lnSpc>
                          <a:spcPts val="700"/>
                        </a:lnSpc>
                      </a:pPr>
                      <a:r>
                        <a:rPr lang="en-US" sz="800" b="0" i="0" u="none" strike="noStrike" dirty="0">
                          <a:solidFill>
                            <a:schemeClr val="tx1"/>
                          </a:solidFill>
                          <a:effectLst/>
                          <a:latin typeface="Calibri" panose="020F0502020204030204" pitchFamily="34" charset="0"/>
                        </a:rPr>
                        <a:t>Increase the level of the non-taxable allowance for incidental moving expenses from $650 to at least one month of my salary</a:t>
                      </a:r>
                    </a:p>
                  </a:txBody>
                  <a:tcPr marR="9525" marT="0" marB="0" anchor="ctr"/>
                </a:tc>
                <a:tc>
                  <a:txBody>
                    <a:bodyPr/>
                    <a:lstStyle/>
                    <a:p>
                      <a:pPr algn="ctr" fontAlgn="ctr"/>
                      <a:r>
                        <a:rPr lang="en-IN" sz="800" b="0" i="0" u="none" strike="noStrike">
                          <a:solidFill>
                            <a:schemeClr val="tx1"/>
                          </a:solidFill>
                          <a:effectLst/>
                          <a:latin typeface="Calibri" panose="020F0502020204030204" pitchFamily="34" charset="0"/>
                        </a:rPr>
                        <a:t>27%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32%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33%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28%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33%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29%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34%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30%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32%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32%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26% </a:t>
                      </a:r>
                    </a:p>
                  </a:txBody>
                  <a:tcPr marL="9525" marR="9525" marT="0" marB="0" anchor="ctr"/>
                </a:tc>
                <a:extLst>
                  <a:ext uri="{0D108BD9-81ED-4DB2-BD59-A6C34878D82A}">
                    <a16:rowId xmlns:a16="http://schemas.microsoft.com/office/drawing/2014/main" val="39708457"/>
                  </a:ext>
                </a:extLst>
              </a:tr>
              <a:tr h="213263">
                <a:tc>
                  <a:txBody>
                    <a:bodyPr/>
                    <a:lstStyle/>
                    <a:p>
                      <a:pPr algn="l" rtl="0" fontAlgn="b">
                        <a:lnSpc>
                          <a:spcPts val="700"/>
                        </a:lnSpc>
                      </a:pPr>
                      <a:r>
                        <a:rPr lang="en-US" sz="800" b="0" i="0" u="none" strike="noStrike" dirty="0">
                          <a:solidFill>
                            <a:schemeClr val="tx1"/>
                          </a:solidFill>
                          <a:effectLst/>
                          <a:latin typeface="Calibri" panose="020F0502020204030204" pitchFamily="34" charset="0"/>
                        </a:rPr>
                        <a:t>Provide a tax deduction for the full costs incurred in retraining for a spouse/partner to obtain employment in the new location for up to one year</a:t>
                      </a:r>
                    </a:p>
                  </a:txBody>
                  <a:tcPr marR="9525" marT="0" marB="0" anchor="ctr"/>
                </a:tc>
                <a:tc>
                  <a:txBody>
                    <a:bodyPr/>
                    <a:lstStyle/>
                    <a:p>
                      <a:pPr algn="ctr" fontAlgn="ctr"/>
                      <a:r>
                        <a:rPr lang="en-IN" sz="800" b="0" i="0" u="none" strike="noStrike">
                          <a:solidFill>
                            <a:schemeClr val="tx1"/>
                          </a:solidFill>
                          <a:effectLst/>
                          <a:latin typeface="Calibri" panose="020F0502020204030204" pitchFamily="34" charset="0"/>
                        </a:rPr>
                        <a:t>30%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29%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29%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31%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26%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27%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32%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30%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28%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28%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35% </a:t>
                      </a:r>
                    </a:p>
                  </a:txBody>
                  <a:tcPr marL="9525" marR="9525" marT="0" marB="0" anchor="ctr"/>
                </a:tc>
                <a:extLst>
                  <a:ext uri="{0D108BD9-81ED-4DB2-BD59-A6C34878D82A}">
                    <a16:rowId xmlns:a16="http://schemas.microsoft.com/office/drawing/2014/main" val="1234898349"/>
                  </a:ext>
                </a:extLst>
              </a:tr>
              <a:tr h="142176">
                <a:tc>
                  <a:txBody>
                    <a:bodyPr/>
                    <a:lstStyle/>
                    <a:p>
                      <a:pPr algn="l" rtl="0" fontAlgn="b">
                        <a:lnSpc>
                          <a:spcPts val="700"/>
                        </a:lnSpc>
                      </a:pPr>
                      <a:r>
                        <a:rPr lang="en-US" sz="800" b="0" i="0" u="none" strike="noStrike" dirty="0">
                          <a:solidFill>
                            <a:schemeClr val="tx1"/>
                          </a:solidFill>
                          <a:effectLst/>
                          <a:latin typeface="Calibri" panose="020F0502020204030204" pitchFamily="34" charset="0"/>
                        </a:rPr>
                        <a:t>Provide a tax deduction in order to obtain professional licensing/certification in an occupation in the new location</a:t>
                      </a:r>
                    </a:p>
                  </a:txBody>
                  <a:tcPr marR="9525" marT="0" marB="0" anchor="ctr"/>
                </a:tc>
                <a:tc>
                  <a:txBody>
                    <a:bodyPr/>
                    <a:lstStyle/>
                    <a:p>
                      <a:pPr algn="ctr" fontAlgn="ctr"/>
                      <a:r>
                        <a:rPr lang="en-IN" sz="800" b="0" i="0" u="none" strike="noStrike">
                          <a:solidFill>
                            <a:schemeClr val="tx1"/>
                          </a:solidFill>
                          <a:effectLst/>
                          <a:latin typeface="Calibri" panose="020F0502020204030204" pitchFamily="34" charset="0"/>
                        </a:rPr>
                        <a:t>24%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20%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25% </a:t>
                      </a:r>
                      <a:endParaRPr lang="en-IN" sz="8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fontAlgn="ctr"/>
                      <a:r>
                        <a:rPr lang="en-IN" sz="800" b="0" i="0" u="none" strike="noStrike">
                          <a:solidFill>
                            <a:schemeClr val="tx1"/>
                          </a:solidFill>
                          <a:effectLst/>
                          <a:latin typeface="Calibri" panose="020F0502020204030204" pitchFamily="34" charset="0"/>
                        </a:rPr>
                        <a:t>21%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15% </a:t>
                      </a:r>
                    </a:p>
                  </a:txBody>
                  <a:tcPr marL="9525" marR="9525" marT="0" marB="0" anchor="ctr">
                    <a:solidFill>
                      <a:srgbClr val="FF9999"/>
                    </a:solidFill>
                  </a:tcPr>
                </a:tc>
                <a:tc>
                  <a:txBody>
                    <a:bodyPr/>
                    <a:lstStyle/>
                    <a:p>
                      <a:pPr algn="ctr" fontAlgn="ctr"/>
                      <a:r>
                        <a:rPr lang="en-IN" sz="800" b="0" i="0" u="none" strike="noStrike">
                          <a:solidFill>
                            <a:schemeClr val="tx1"/>
                          </a:solidFill>
                          <a:effectLst/>
                          <a:latin typeface="Calibri" panose="020F0502020204030204" pitchFamily="34" charset="0"/>
                        </a:rPr>
                        <a:t>21%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20%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21%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20%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21%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19% </a:t>
                      </a:r>
                    </a:p>
                  </a:txBody>
                  <a:tcPr marL="9525" marR="9525" marT="0" marB="0" anchor="ctr"/>
                </a:tc>
                <a:extLst>
                  <a:ext uri="{0D108BD9-81ED-4DB2-BD59-A6C34878D82A}">
                    <a16:rowId xmlns:a16="http://schemas.microsoft.com/office/drawing/2014/main" val="3837650777"/>
                  </a:ext>
                </a:extLst>
              </a:tr>
              <a:tr h="213263">
                <a:tc>
                  <a:txBody>
                    <a:bodyPr/>
                    <a:lstStyle/>
                    <a:p>
                      <a:pPr algn="l" rtl="0" fontAlgn="b">
                        <a:lnSpc>
                          <a:spcPts val="700"/>
                        </a:lnSpc>
                      </a:pPr>
                      <a:r>
                        <a:rPr lang="en-US" sz="800" b="0" i="0" u="none" strike="noStrike" dirty="0">
                          <a:solidFill>
                            <a:schemeClr val="tx1"/>
                          </a:solidFill>
                          <a:effectLst/>
                          <a:latin typeface="Calibri" panose="020F0502020204030204" pitchFamily="34" charset="0"/>
                        </a:rPr>
                        <a:t>Provide a tax deduction for the full cost of child and elder care for up to one year from the date of the transfer to the new location</a:t>
                      </a:r>
                    </a:p>
                  </a:txBody>
                  <a:tcPr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16%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19%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20%</a:t>
                      </a:r>
                      <a:r>
                        <a:rPr lang="en-IN" sz="800" b="0" i="0" u="none" strike="noStrike" baseline="-25000" dirty="0">
                          <a:solidFill>
                            <a:schemeClr val="tx1"/>
                          </a:solidFill>
                          <a:effectLst/>
                          <a:latin typeface="Calibri" panose="020F0502020204030204" pitchFamily="34" charset="0"/>
                        </a:rPr>
                        <a:t> </a:t>
                      </a:r>
                    </a:p>
                  </a:txBody>
                  <a:tcPr marL="9525" marR="9525" marT="0" marB="0" anchor="ctr">
                    <a:solidFill>
                      <a:srgbClr val="92D050"/>
                    </a:solidFill>
                  </a:tcPr>
                </a:tc>
                <a:tc>
                  <a:txBody>
                    <a:bodyPr/>
                    <a:lstStyle/>
                    <a:p>
                      <a:pPr algn="ctr" fontAlgn="ctr"/>
                      <a:r>
                        <a:rPr lang="en-IN" sz="800" b="0" i="0" u="none" strike="noStrike" dirty="0">
                          <a:solidFill>
                            <a:schemeClr val="tx1"/>
                          </a:solidFill>
                          <a:effectLst/>
                          <a:latin typeface="Calibri" panose="020F0502020204030204" pitchFamily="34" charset="0"/>
                        </a:rPr>
                        <a:t>26% </a:t>
                      </a:r>
                      <a:endParaRPr lang="en-IN" sz="8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fontAlgn="ctr"/>
                      <a:r>
                        <a:rPr lang="en-IN" sz="800" b="0" i="0" u="none" strike="noStrike" dirty="0">
                          <a:solidFill>
                            <a:schemeClr val="tx1"/>
                          </a:solidFill>
                          <a:effectLst/>
                          <a:latin typeface="Calibri" panose="020F0502020204030204" pitchFamily="34" charset="0"/>
                        </a:rPr>
                        <a:t>9% </a:t>
                      </a:r>
                    </a:p>
                  </a:txBody>
                  <a:tcPr marL="9525" marR="9525" marT="0" marB="0" anchor="ctr">
                    <a:solidFill>
                      <a:srgbClr val="FF9999"/>
                    </a:solidFill>
                  </a:tcPr>
                </a:tc>
                <a:tc>
                  <a:txBody>
                    <a:bodyPr/>
                    <a:lstStyle/>
                    <a:p>
                      <a:pPr algn="ctr" fontAlgn="ctr"/>
                      <a:r>
                        <a:rPr lang="en-IN" sz="800" b="0" i="0" u="none" strike="noStrike">
                          <a:solidFill>
                            <a:schemeClr val="tx1"/>
                          </a:solidFill>
                          <a:effectLst/>
                          <a:latin typeface="Calibri" panose="020F0502020204030204" pitchFamily="34" charset="0"/>
                        </a:rPr>
                        <a:t>17%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21%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21%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18%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17%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24% </a:t>
                      </a:r>
                    </a:p>
                  </a:txBody>
                  <a:tcPr marL="9525" marR="9525" marT="0" marB="0" anchor="ctr"/>
                </a:tc>
                <a:extLst>
                  <a:ext uri="{0D108BD9-81ED-4DB2-BD59-A6C34878D82A}">
                    <a16:rowId xmlns:a16="http://schemas.microsoft.com/office/drawing/2014/main" val="3501173857"/>
                  </a:ext>
                </a:extLst>
              </a:tr>
            </a:tbl>
          </a:graphicData>
        </a:graphic>
      </p:graphicFrame>
    </p:spTree>
    <p:extLst>
      <p:ext uri="{BB962C8B-B14F-4D97-AF65-F5344CB8AC3E}">
        <p14:creationId xmlns:p14="http://schemas.microsoft.com/office/powerpoint/2010/main" val="2138934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568871-282D-4CC7-B0E4-DADFE2C69449}"/>
              </a:ext>
            </a:extLst>
          </p:cNvPr>
          <p:cNvSpPr>
            <a:spLocks noGrp="1"/>
          </p:cNvSpPr>
          <p:nvPr>
            <p:ph type="body" sz="quarter" idx="17"/>
          </p:nvPr>
        </p:nvSpPr>
        <p:spPr>
          <a:xfrm>
            <a:off x="922725" y="4795112"/>
            <a:ext cx="7462662" cy="215444"/>
          </a:xfrm>
        </p:spPr>
        <p:txBody>
          <a:bodyPr/>
          <a:lstStyle/>
          <a:p>
            <a:r>
              <a:rPr lang="en-GB" sz="700" dirty="0"/>
              <a:t>ZA3. Now, if you personally had to relocate to another city, please rank the following nine possible incentives that you would want to take advantage of from most important to least important:</a:t>
            </a:r>
            <a:r>
              <a:rPr lang="en-US" sz="700" dirty="0"/>
              <a:t> Base: At least Interested &amp; employed (n=951)</a:t>
            </a:r>
          </a:p>
        </p:txBody>
      </p:sp>
      <p:sp>
        <p:nvSpPr>
          <p:cNvPr id="3" name="Title 2">
            <a:extLst>
              <a:ext uri="{FF2B5EF4-FFF2-40B4-BE49-F238E27FC236}">
                <a16:creationId xmlns:a16="http://schemas.microsoft.com/office/drawing/2014/main" id="{A6116CB7-BB57-4172-A70D-43297AD0BAB9}"/>
              </a:ext>
            </a:extLst>
          </p:cNvPr>
          <p:cNvSpPr>
            <a:spLocks noGrp="1"/>
          </p:cNvSpPr>
          <p:nvPr>
            <p:ph type="title"/>
          </p:nvPr>
        </p:nvSpPr>
        <p:spPr/>
        <p:txBody>
          <a:bodyPr/>
          <a:lstStyle/>
          <a:p>
            <a:r>
              <a:rPr lang="en-US" dirty="0"/>
              <a:t>Incentive Rankings By Sector</a:t>
            </a:r>
          </a:p>
        </p:txBody>
      </p:sp>
      <p:sp>
        <p:nvSpPr>
          <p:cNvPr id="4" name="Text Placeholder 3">
            <a:extLst>
              <a:ext uri="{FF2B5EF4-FFF2-40B4-BE49-F238E27FC236}">
                <a16:creationId xmlns:a16="http://schemas.microsoft.com/office/drawing/2014/main" id="{8644894A-84A1-4DAF-8BD3-7B53B4C03B81}"/>
              </a:ext>
            </a:extLst>
          </p:cNvPr>
          <p:cNvSpPr>
            <a:spLocks noGrp="1"/>
          </p:cNvSpPr>
          <p:nvPr>
            <p:ph type="body" sz="quarter" idx="19"/>
          </p:nvPr>
        </p:nvSpPr>
        <p:spPr>
          <a:xfrm>
            <a:off x="232375" y="750889"/>
            <a:ext cx="8654449" cy="502815"/>
          </a:xfrm>
        </p:spPr>
        <p:txBody>
          <a:bodyPr/>
          <a:lstStyle/>
          <a:p>
            <a:pPr marL="171450" indent="-171450" algn="just">
              <a:buFont typeface="Arial" panose="020B0604020202020204" pitchFamily="34" charset="0"/>
              <a:buChar char="•"/>
            </a:pPr>
            <a:r>
              <a:rPr lang="en-US" sz="1100" dirty="0"/>
              <a:t>Healthcare professionals are generally more likely to rate tax deductions for professional licensing and certification as ‘highly important’ incentives that would motivate them to relocate.</a:t>
            </a:r>
          </a:p>
        </p:txBody>
      </p:sp>
      <p:sp>
        <p:nvSpPr>
          <p:cNvPr id="6" name="TextBox 5">
            <a:extLst>
              <a:ext uri="{FF2B5EF4-FFF2-40B4-BE49-F238E27FC236}">
                <a16:creationId xmlns:a16="http://schemas.microsoft.com/office/drawing/2014/main" id="{0AA2C004-7DC7-44D9-805F-EF88EDB5CE6B}"/>
              </a:ext>
            </a:extLst>
          </p:cNvPr>
          <p:cNvSpPr txBox="1"/>
          <p:nvPr/>
        </p:nvSpPr>
        <p:spPr>
          <a:xfrm>
            <a:off x="3260035" y="1200943"/>
            <a:ext cx="2623931" cy="169277"/>
          </a:xfrm>
          <a:prstGeom prst="rect">
            <a:avLst/>
          </a:prstGeom>
        </p:spPr>
        <p:txBody>
          <a:bodyPr vert="horz" wrap="square" lIns="0" tIns="0" rIns="0" bIns="0" rtlCol="0">
            <a:spAutoFit/>
          </a:bodyPr>
          <a:lstStyle/>
          <a:p>
            <a:pPr marL="4763" algn="ctr"/>
            <a:r>
              <a:rPr lang="en-US" sz="1100" b="1" dirty="0"/>
              <a:t>% Highly Important</a:t>
            </a:r>
          </a:p>
        </p:txBody>
      </p:sp>
      <p:graphicFrame>
        <p:nvGraphicFramePr>
          <p:cNvPr id="7" name="Table 6">
            <a:extLst>
              <a:ext uri="{FF2B5EF4-FFF2-40B4-BE49-F238E27FC236}">
                <a16:creationId xmlns:a16="http://schemas.microsoft.com/office/drawing/2014/main" id="{AC89818F-7086-4F72-9611-CF44479EC2B9}"/>
              </a:ext>
            </a:extLst>
          </p:cNvPr>
          <p:cNvGraphicFramePr>
            <a:graphicFrameLocks noGrp="1"/>
          </p:cNvGraphicFramePr>
          <p:nvPr>
            <p:extLst>
              <p:ext uri="{D42A27DB-BD31-4B8C-83A1-F6EECF244321}">
                <p14:modId xmlns:p14="http://schemas.microsoft.com/office/powerpoint/2010/main" val="4094602893"/>
              </p:ext>
            </p:extLst>
          </p:nvPr>
        </p:nvGraphicFramePr>
        <p:xfrm>
          <a:off x="91440" y="1405813"/>
          <a:ext cx="8961120" cy="2703242"/>
        </p:xfrm>
        <a:graphic>
          <a:graphicData uri="http://schemas.openxmlformats.org/drawingml/2006/table">
            <a:tbl>
              <a:tblPr firstRow="1" bandRow="1">
                <a:tableStyleId>{00A15C55-8517-42AA-B614-E9B94910E393}</a:tableStyleId>
              </a:tblPr>
              <a:tblGrid>
                <a:gridCol w="2560320">
                  <a:extLst>
                    <a:ext uri="{9D8B030D-6E8A-4147-A177-3AD203B41FA5}">
                      <a16:colId xmlns:a16="http://schemas.microsoft.com/office/drawing/2014/main" val="849710063"/>
                    </a:ext>
                  </a:extLst>
                </a:gridCol>
                <a:gridCol w="640080">
                  <a:extLst>
                    <a:ext uri="{9D8B030D-6E8A-4147-A177-3AD203B41FA5}">
                      <a16:colId xmlns:a16="http://schemas.microsoft.com/office/drawing/2014/main" val="2833812181"/>
                    </a:ext>
                  </a:extLst>
                </a:gridCol>
                <a:gridCol w="640080">
                  <a:extLst>
                    <a:ext uri="{9D8B030D-6E8A-4147-A177-3AD203B41FA5}">
                      <a16:colId xmlns:a16="http://schemas.microsoft.com/office/drawing/2014/main" val="1228887541"/>
                    </a:ext>
                  </a:extLst>
                </a:gridCol>
                <a:gridCol w="640080">
                  <a:extLst>
                    <a:ext uri="{9D8B030D-6E8A-4147-A177-3AD203B41FA5}">
                      <a16:colId xmlns:a16="http://schemas.microsoft.com/office/drawing/2014/main" val="1409009964"/>
                    </a:ext>
                  </a:extLst>
                </a:gridCol>
                <a:gridCol w="640080">
                  <a:extLst>
                    <a:ext uri="{9D8B030D-6E8A-4147-A177-3AD203B41FA5}">
                      <a16:colId xmlns:a16="http://schemas.microsoft.com/office/drawing/2014/main" val="844393255"/>
                    </a:ext>
                  </a:extLst>
                </a:gridCol>
                <a:gridCol w="640080">
                  <a:extLst>
                    <a:ext uri="{9D8B030D-6E8A-4147-A177-3AD203B41FA5}">
                      <a16:colId xmlns:a16="http://schemas.microsoft.com/office/drawing/2014/main" val="343468090"/>
                    </a:ext>
                  </a:extLst>
                </a:gridCol>
                <a:gridCol w="640080">
                  <a:extLst>
                    <a:ext uri="{9D8B030D-6E8A-4147-A177-3AD203B41FA5}">
                      <a16:colId xmlns:a16="http://schemas.microsoft.com/office/drawing/2014/main" val="1446919925"/>
                    </a:ext>
                  </a:extLst>
                </a:gridCol>
                <a:gridCol w="640080">
                  <a:extLst>
                    <a:ext uri="{9D8B030D-6E8A-4147-A177-3AD203B41FA5}">
                      <a16:colId xmlns:a16="http://schemas.microsoft.com/office/drawing/2014/main" val="2214585161"/>
                    </a:ext>
                  </a:extLst>
                </a:gridCol>
                <a:gridCol w="548640">
                  <a:extLst>
                    <a:ext uri="{9D8B030D-6E8A-4147-A177-3AD203B41FA5}">
                      <a16:colId xmlns:a16="http://schemas.microsoft.com/office/drawing/2014/main" val="1092452878"/>
                    </a:ext>
                  </a:extLst>
                </a:gridCol>
                <a:gridCol w="822960">
                  <a:extLst>
                    <a:ext uri="{9D8B030D-6E8A-4147-A177-3AD203B41FA5}">
                      <a16:colId xmlns:a16="http://schemas.microsoft.com/office/drawing/2014/main" val="1222419727"/>
                    </a:ext>
                  </a:extLst>
                </a:gridCol>
                <a:gridCol w="548640">
                  <a:extLst>
                    <a:ext uri="{9D8B030D-6E8A-4147-A177-3AD203B41FA5}">
                      <a16:colId xmlns:a16="http://schemas.microsoft.com/office/drawing/2014/main" val="2605244121"/>
                    </a:ext>
                  </a:extLst>
                </a:gridCol>
              </a:tblGrid>
              <a:tr h="129464">
                <a:tc>
                  <a:txBody>
                    <a:bodyPr/>
                    <a:lstStyle/>
                    <a:p>
                      <a:endParaRPr lang="en-IN" sz="1100" dirty="0">
                        <a:latin typeface="+mn-lt"/>
                      </a:endParaRPr>
                    </a:p>
                  </a:txBody>
                  <a:tcPr marT="0" marB="0" anchor="ctr"/>
                </a:tc>
                <a:tc gridSpan="10">
                  <a:txBody>
                    <a:bodyPr/>
                    <a:lstStyle/>
                    <a:p>
                      <a:pPr algn="ctr">
                        <a:lnSpc>
                          <a:spcPts val="800"/>
                        </a:lnSpc>
                      </a:pPr>
                      <a:r>
                        <a:rPr lang="en-IN" sz="1100" b="1" dirty="0">
                          <a:solidFill>
                            <a:schemeClr val="tx1"/>
                          </a:solidFill>
                          <a:latin typeface="+mn-lt"/>
                        </a:rPr>
                        <a:t>SECTOR</a:t>
                      </a:r>
                    </a:p>
                  </a:txBody>
                  <a:tcPr marT="0" marB="0" anchor="ctr"/>
                </a:tc>
                <a:tc hMerge="1">
                  <a:txBody>
                    <a:bodyPr/>
                    <a:lstStyle/>
                    <a:p>
                      <a:pPr algn="ctr"/>
                      <a:endParaRPr lang="en-IN" sz="800" dirty="0"/>
                    </a:p>
                  </a:txBody>
                  <a:tcPr anchor="ctr"/>
                </a:tc>
                <a:tc hMerge="1">
                  <a:txBody>
                    <a:bodyPr/>
                    <a:lstStyle/>
                    <a:p>
                      <a:pPr algn="ctr">
                        <a:lnSpc>
                          <a:spcPts val="800"/>
                        </a:lnSpc>
                      </a:pPr>
                      <a:endParaRPr lang="en-IN" sz="800" dirty="0">
                        <a:latin typeface="+mj-lt"/>
                      </a:endParaRPr>
                    </a:p>
                  </a:txBody>
                  <a:tcPr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tc hMerge="1">
                  <a:txBody>
                    <a:bodyPr/>
                    <a:lstStyle/>
                    <a:p>
                      <a:pPr algn="ctr">
                        <a:lnSpc>
                          <a:spcPts val="800"/>
                        </a:lnSpc>
                      </a:pPr>
                      <a:endParaRPr lang="en-IN" sz="800" dirty="0">
                        <a:latin typeface="+mj-lt"/>
                      </a:endParaRPr>
                    </a:p>
                  </a:txBody>
                  <a:tcPr anchor="ctr"/>
                </a:tc>
                <a:tc hMerge="1">
                  <a:txBody>
                    <a:bodyPr/>
                    <a:lstStyle/>
                    <a:p>
                      <a:pPr algn="ctr"/>
                      <a:endParaRPr lang="en-IN" sz="800" dirty="0"/>
                    </a:p>
                  </a:txBody>
                  <a:tcPr anchor="ctr"/>
                </a:tc>
                <a:tc hMerge="1">
                  <a:txBody>
                    <a:bodyPr/>
                    <a:lstStyle/>
                    <a:p>
                      <a:pPr algn="ctr">
                        <a:lnSpc>
                          <a:spcPts val="800"/>
                        </a:lnSpc>
                      </a:pPr>
                      <a:endParaRPr lang="en-IN" sz="800" dirty="0">
                        <a:latin typeface="+mj-lt"/>
                      </a:endParaRPr>
                    </a:p>
                  </a:txBody>
                  <a:tcPr anchor="ctr"/>
                </a:tc>
                <a:tc hMerge="1">
                  <a:txBody>
                    <a:bodyPr/>
                    <a:lstStyle/>
                    <a:p>
                      <a:pPr algn="ctr"/>
                      <a:endParaRPr lang="en-IN" sz="900" dirty="0"/>
                    </a:p>
                  </a:txBody>
                  <a:tcPr anchor="ctr"/>
                </a:tc>
                <a:tc hMerge="1">
                  <a:txBody>
                    <a:bodyPr/>
                    <a:lstStyle/>
                    <a:p>
                      <a:pPr algn="ctr">
                        <a:lnSpc>
                          <a:spcPts val="800"/>
                        </a:lnSpc>
                      </a:pPr>
                      <a:endParaRPr lang="en-IN" sz="800" dirty="0">
                        <a:latin typeface="+mj-lt"/>
                      </a:endParaRPr>
                    </a:p>
                  </a:txBody>
                  <a:tcPr anchor="ctr"/>
                </a:tc>
                <a:extLst>
                  <a:ext uri="{0D108BD9-81ED-4DB2-BD59-A6C34878D82A}">
                    <a16:rowId xmlns:a16="http://schemas.microsoft.com/office/drawing/2014/main" val="1551721918"/>
                  </a:ext>
                </a:extLst>
              </a:tr>
              <a:tr h="313102">
                <a:tc>
                  <a:txBody>
                    <a:bodyPr/>
                    <a:lstStyle/>
                    <a:p>
                      <a:endParaRPr lang="en-IN" sz="900" dirty="0">
                        <a:latin typeface="+mn-lt"/>
                      </a:endParaRPr>
                    </a:p>
                  </a:txBody>
                  <a:tcPr marT="0" marB="0" anchor="ctr"/>
                </a:tc>
                <a:tc>
                  <a:txBody>
                    <a:bodyPr/>
                    <a:lstStyle/>
                    <a:p>
                      <a:pPr algn="ctr" fontAlgn="t"/>
                      <a:r>
                        <a:rPr lang="en-IN" sz="900" b="1" kern="1200" dirty="0">
                          <a:solidFill>
                            <a:schemeClr val="tx1"/>
                          </a:solidFill>
                          <a:latin typeface="+mn-lt"/>
                          <a:ea typeface="+mn-ea"/>
                          <a:cs typeface="+mn-cs"/>
                        </a:rPr>
                        <a:t>M+C+M+T</a:t>
                      </a:r>
                    </a:p>
                  </a:txBody>
                  <a:tcPr marL="9525" marR="9525" marT="0" marB="0" anchor="ctr"/>
                </a:tc>
                <a:tc>
                  <a:txBody>
                    <a:bodyPr/>
                    <a:lstStyle/>
                    <a:p>
                      <a:pPr algn="ctr" fontAlgn="t"/>
                      <a:r>
                        <a:rPr lang="en-IN" sz="900" b="1" kern="1200" dirty="0">
                          <a:solidFill>
                            <a:schemeClr val="tx1"/>
                          </a:solidFill>
                          <a:latin typeface="+mn-lt"/>
                        </a:rPr>
                        <a:t>IT + Utilities</a:t>
                      </a:r>
                    </a:p>
                  </a:txBody>
                  <a:tcPr marL="9525" marR="9525" marT="0" marB="0" anchor="ctr"/>
                </a:tc>
                <a:tc>
                  <a:txBody>
                    <a:bodyPr/>
                    <a:lstStyle/>
                    <a:p>
                      <a:pPr algn="ctr" fontAlgn="t"/>
                      <a:r>
                        <a:rPr lang="en-IN" sz="900" b="1" kern="1200" dirty="0">
                          <a:solidFill>
                            <a:schemeClr val="tx1"/>
                          </a:solidFill>
                          <a:latin typeface="+mn-lt"/>
                        </a:rPr>
                        <a:t>F+R+P+M+A</a:t>
                      </a:r>
                    </a:p>
                  </a:txBody>
                  <a:tcPr marL="9525" marR="9525" marT="0" marB="0" anchor="ctr"/>
                </a:tc>
                <a:tc>
                  <a:txBody>
                    <a:bodyPr/>
                    <a:lstStyle/>
                    <a:p>
                      <a:pPr algn="ctr" fontAlgn="t"/>
                      <a:r>
                        <a:rPr lang="en-IN" sz="900" b="1" kern="1200" dirty="0">
                          <a:solidFill>
                            <a:schemeClr val="tx1"/>
                          </a:solidFill>
                          <a:latin typeface="+mn-lt"/>
                          <a:ea typeface="+mn-ea"/>
                          <a:cs typeface="+mn-cs"/>
                        </a:rPr>
                        <a:t>Wholesale + Retail</a:t>
                      </a:r>
                    </a:p>
                  </a:txBody>
                  <a:tcPr marL="9525" marR="9525" marT="0" marB="0" anchor="ctr"/>
                </a:tc>
                <a:tc>
                  <a:txBody>
                    <a:bodyPr/>
                    <a:lstStyle/>
                    <a:p>
                      <a:pPr algn="ctr" fontAlgn="t"/>
                      <a:r>
                        <a:rPr lang="en-IN" sz="900" b="1" kern="1200" dirty="0">
                          <a:solidFill>
                            <a:schemeClr val="tx1"/>
                          </a:solidFill>
                          <a:latin typeface="+mn-lt"/>
                          <a:ea typeface="+mn-ea"/>
                          <a:cs typeface="+mn-cs"/>
                        </a:rPr>
                        <a:t>Education</a:t>
                      </a:r>
                    </a:p>
                  </a:txBody>
                  <a:tcPr marL="9525" marR="9525" marT="0" marB="0" anchor="ctr"/>
                </a:tc>
                <a:tc>
                  <a:txBody>
                    <a:bodyPr/>
                    <a:lstStyle/>
                    <a:p>
                      <a:pPr algn="ctr" fontAlgn="t"/>
                      <a:r>
                        <a:rPr lang="en-IN" sz="900" b="1" kern="1200" dirty="0">
                          <a:solidFill>
                            <a:schemeClr val="tx1"/>
                          </a:solidFill>
                          <a:latin typeface="+mn-lt"/>
                          <a:ea typeface="+mn-ea"/>
                          <a:cs typeface="+mn-cs"/>
                        </a:rPr>
                        <a:t>Health</a:t>
                      </a:r>
                    </a:p>
                  </a:txBody>
                  <a:tcPr marL="9525" marR="9525" marT="0" marB="0" anchor="ctr"/>
                </a:tc>
                <a:tc>
                  <a:txBody>
                    <a:bodyPr/>
                    <a:lstStyle/>
                    <a:p>
                      <a:pPr algn="ctr" fontAlgn="t"/>
                      <a:r>
                        <a:rPr lang="en-IN" sz="900" b="1" kern="1200" dirty="0">
                          <a:solidFill>
                            <a:schemeClr val="tx1"/>
                          </a:solidFill>
                          <a:latin typeface="+mn-lt"/>
                          <a:ea typeface="+mn-ea"/>
                          <a:cs typeface="+mn-cs"/>
                        </a:rPr>
                        <a:t>Government</a:t>
                      </a:r>
                    </a:p>
                  </a:txBody>
                  <a:tcPr marL="9525" marR="9525" marT="0" marB="0" anchor="ctr"/>
                </a:tc>
                <a:tc>
                  <a:txBody>
                    <a:bodyPr/>
                    <a:lstStyle/>
                    <a:p>
                      <a:pPr algn="ctr" fontAlgn="t"/>
                      <a:r>
                        <a:rPr lang="en-IN" sz="900" b="1" kern="1200" dirty="0">
                          <a:solidFill>
                            <a:schemeClr val="tx1"/>
                          </a:solidFill>
                          <a:latin typeface="+mn-lt"/>
                          <a:ea typeface="+mn-ea"/>
                          <a:cs typeface="+mn-cs"/>
                        </a:rPr>
                        <a:t>Arts</a:t>
                      </a:r>
                    </a:p>
                  </a:txBody>
                  <a:tcPr marL="9525" marR="9525" marT="0" marB="0" anchor="ctr"/>
                </a:tc>
                <a:tc>
                  <a:txBody>
                    <a:bodyPr/>
                    <a:lstStyle/>
                    <a:p>
                      <a:pPr algn="ctr" fontAlgn="t"/>
                      <a:r>
                        <a:rPr lang="en-IN" sz="900" b="1" kern="1200" dirty="0">
                          <a:solidFill>
                            <a:schemeClr val="tx1"/>
                          </a:solidFill>
                          <a:latin typeface="+mn-lt"/>
                          <a:ea typeface="+mn-ea"/>
                          <a:cs typeface="+mn-cs"/>
                        </a:rPr>
                        <a:t>Accom</a:t>
                      </a:r>
                    </a:p>
                  </a:txBody>
                  <a:tcPr marL="9525" marR="9525" marT="0" marB="0" anchor="ctr"/>
                </a:tc>
                <a:tc>
                  <a:txBody>
                    <a:bodyPr/>
                    <a:lstStyle/>
                    <a:p>
                      <a:pPr algn="ctr" fontAlgn="t"/>
                      <a:r>
                        <a:rPr lang="en-IN" sz="900" b="1" kern="1200" dirty="0">
                          <a:solidFill>
                            <a:schemeClr val="tx1"/>
                          </a:solidFill>
                          <a:latin typeface="+mn-lt"/>
                          <a:ea typeface="+mn-ea"/>
                          <a:cs typeface="+mn-cs"/>
                        </a:rPr>
                        <a:t>Other</a:t>
                      </a:r>
                    </a:p>
                  </a:txBody>
                  <a:tcPr marL="9525" marR="9525" marT="0" marB="0" anchor="ctr"/>
                </a:tc>
                <a:extLst>
                  <a:ext uri="{0D108BD9-81ED-4DB2-BD59-A6C34878D82A}">
                    <a16:rowId xmlns:a16="http://schemas.microsoft.com/office/drawing/2014/main" val="260614317"/>
                  </a:ext>
                </a:extLst>
              </a:tr>
              <a:tr h="228303">
                <a:tc>
                  <a:txBody>
                    <a:bodyPr/>
                    <a:lstStyle/>
                    <a:p>
                      <a:pPr algn="l" rtl="0" fontAlgn="b">
                        <a:lnSpc>
                          <a:spcPts val="700"/>
                        </a:lnSpc>
                      </a:pPr>
                      <a:r>
                        <a:rPr lang="en-US" sz="800" b="0" i="0" u="none" strike="noStrike" dirty="0">
                          <a:solidFill>
                            <a:schemeClr val="tx1"/>
                          </a:solidFill>
                          <a:effectLst/>
                          <a:latin typeface="Calibri" panose="020F0502020204030204" pitchFamily="34" charset="0"/>
                        </a:rPr>
                        <a:t>Allow an employer to provide me with a tax free housing allowance for up to 6 months to allow me to resettle in the new location</a:t>
                      </a:r>
                    </a:p>
                  </a:txBody>
                  <a:tcPr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44% </a:t>
                      </a:r>
                    </a:p>
                  </a:txBody>
                  <a:tcPr marL="9525" marR="9525" marT="0" marB="0" anchor="ctr">
                    <a:solidFill>
                      <a:srgbClr val="FF9999"/>
                    </a:solidFill>
                  </a:tcPr>
                </a:tc>
                <a:tc>
                  <a:txBody>
                    <a:bodyPr/>
                    <a:lstStyle/>
                    <a:p>
                      <a:pPr algn="ctr" fontAlgn="ctr"/>
                      <a:r>
                        <a:rPr lang="en-IN" sz="800" b="0" i="0" u="none" strike="noStrike" dirty="0">
                          <a:solidFill>
                            <a:schemeClr val="tx1"/>
                          </a:solidFill>
                          <a:effectLst/>
                          <a:latin typeface="Calibri" panose="020F0502020204030204" pitchFamily="34" charset="0"/>
                        </a:rPr>
                        <a:t>52%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45% </a:t>
                      </a:r>
                    </a:p>
                  </a:txBody>
                  <a:tcPr marL="9525" marR="9525" marT="0" marB="0" anchor="ctr">
                    <a:solidFill>
                      <a:srgbClr val="FF9999"/>
                    </a:solidFill>
                  </a:tcPr>
                </a:tc>
                <a:tc>
                  <a:txBody>
                    <a:bodyPr/>
                    <a:lstStyle/>
                    <a:p>
                      <a:pPr algn="ctr" fontAlgn="ctr"/>
                      <a:r>
                        <a:rPr lang="en-IN" sz="800" b="0" i="0" u="none" strike="noStrike">
                          <a:solidFill>
                            <a:schemeClr val="tx1"/>
                          </a:solidFill>
                          <a:effectLst/>
                          <a:latin typeface="Calibri" panose="020F0502020204030204" pitchFamily="34" charset="0"/>
                        </a:rPr>
                        <a:t>56%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69%</a:t>
                      </a:r>
                      <a:endParaRPr lang="en-IN" sz="8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fontAlgn="ctr"/>
                      <a:r>
                        <a:rPr lang="en-IN" sz="800" b="0" i="0" u="none" strike="noStrike" dirty="0">
                          <a:solidFill>
                            <a:schemeClr val="tx1"/>
                          </a:solidFill>
                          <a:effectLst/>
                          <a:latin typeface="Calibri" panose="020F0502020204030204" pitchFamily="34" charset="0"/>
                        </a:rPr>
                        <a:t>50% </a:t>
                      </a:r>
                    </a:p>
                  </a:txBody>
                  <a:tcPr marL="9525" marR="9525" marT="0" marB="0" anchor="ctr">
                    <a:solidFill>
                      <a:srgbClr val="FF9999"/>
                    </a:solidFill>
                  </a:tcPr>
                </a:tc>
                <a:tc>
                  <a:txBody>
                    <a:bodyPr/>
                    <a:lstStyle/>
                    <a:p>
                      <a:pPr algn="ctr" fontAlgn="ctr"/>
                      <a:r>
                        <a:rPr lang="en-IN" sz="800" b="0" i="0" u="none" strike="noStrike">
                          <a:solidFill>
                            <a:schemeClr val="tx1"/>
                          </a:solidFill>
                          <a:effectLst/>
                          <a:latin typeface="Calibri" panose="020F0502020204030204" pitchFamily="34" charset="0"/>
                        </a:rPr>
                        <a:t>55%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57%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37%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56% </a:t>
                      </a:r>
                    </a:p>
                  </a:txBody>
                  <a:tcPr marL="9525" marR="9525" marT="0" marB="0" anchor="ctr"/>
                </a:tc>
                <a:extLst>
                  <a:ext uri="{0D108BD9-81ED-4DB2-BD59-A6C34878D82A}">
                    <a16:rowId xmlns:a16="http://schemas.microsoft.com/office/drawing/2014/main" val="3024385886"/>
                  </a:ext>
                </a:extLst>
              </a:tr>
              <a:tr h="228303">
                <a:tc>
                  <a:txBody>
                    <a:bodyPr/>
                    <a:lstStyle/>
                    <a:p>
                      <a:pPr algn="l" rtl="0" fontAlgn="b">
                        <a:lnSpc>
                          <a:spcPts val="700"/>
                        </a:lnSpc>
                      </a:pPr>
                      <a:r>
                        <a:rPr lang="en-US" sz="800" b="0" i="0" u="none" strike="noStrike" dirty="0">
                          <a:solidFill>
                            <a:schemeClr val="tx1"/>
                          </a:solidFill>
                          <a:effectLst/>
                          <a:latin typeface="Calibri" panose="020F0502020204030204" pitchFamily="34" charset="0"/>
                        </a:rPr>
                        <a:t>Ability for my employer to provide a non-taxable interest free loan of up to $100,000 for the purchase of a home in the new location</a:t>
                      </a:r>
                    </a:p>
                  </a:txBody>
                  <a:tcPr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42%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47%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35%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37%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39%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32%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44%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40%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29%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42% </a:t>
                      </a:r>
                    </a:p>
                  </a:txBody>
                  <a:tcPr marL="9525" marR="9525" marT="0" marB="0" anchor="ctr"/>
                </a:tc>
                <a:extLst>
                  <a:ext uri="{0D108BD9-81ED-4DB2-BD59-A6C34878D82A}">
                    <a16:rowId xmlns:a16="http://schemas.microsoft.com/office/drawing/2014/main" val="1434819140"/>
                  </a:ext>
                </a:extLst>
              </a:tr>
              <a:tr h="152202">
                <a:tc>
                  <a:txBody>
                    <a:bodyPr/>
                    <a:lstStyle/>
                    <a:p>
                      <a:pPr algn="l" rtl="0" fontAlgn="b">
                        <a:lnSpc>
                          <a:spcPts val="700"/>
                        </a:lnSpc>
                      </a:pPr>
                      <a:r>
                        <a:rPr lang="en-US" sz="800" b="0" i="0" u="none" strike="noStrike" dirty="0">
                          <a:solidFill>
                            <a:schemeClr val="tx1"/>
                          </a:solidFill>
                          <a:effectLst/>
                          <a:latin typeface="Calibri" panose="020F0502020204030204" pitchFamily="34" charset="0"/>
                        </a:rPr>
                        <a:t>Provide a tax credit for the costs incurred in traveling to a location in order to obtain employment</a:t>
                      </a:r>
                    </a:p>
                  </a:txBody>
                  <a:tcPr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32% </a:t>
                      </a:r>
                    </a:p>
                  </a:txBody>
                  <a:tcPr marL="9525" marR="9525" marT="0" marB="0" anchor="ctr">
                    <a:solidFill>
                      <a:srgbClr val="FF9999"/>
                    </a:solidFill>
                  </a:tcPr>
                </a:tc>
                <a:tc>
                  <a:txBody>
                    <a:bodyPr/>
                    <a:lstStyle/>
                    <a:p>
                      <a:pPr algn="ctr" fontAlgn="ctr"/>
                      <a:r>
                        <a:rPr lang="en-IN" sz="800" b="0" i="0" u="none" strike="noStrike" dirty="0">
                          <a:solidFill>
                            <a:schemeClr val="tx1"/>
                          </a:solidFill>
                          <a:effectLst/>
                          <a:latin typeface="Calibri" panose="020F0502020204030204" pitchFamily="34" charset="0"/>
                        </a:rPr>
                        <a:t>30% </a:t>
                      </a:r>
                    </a:p>
                  </a:txBody>
                  <a:tcPr marL="9525" marR="9525" marT="0" marB="0" anchor="ctr">
                    <a:solidFill>
                      <a:srgbClr val="FF9999"/>
                    </a:solidFill>
                  </a:tcPr>
                </a:tc>
                <a:tc>
                  <a:txBody>
                    <a:bodyPr/>
                    <a:lstStyle/>
                    <a:p>
                      <a:pPr algn="ctr" fontAlgn="ctr"/>
                      <a:r>
                        <a:rPr lang="en-IN" sz="800" b="0" i="0" u="none" strike="noStrike" dirty="0">
                          <a:solidFill>
                            <a:schemeClr val="tx1"/>
                          </a:solidFill>
                          <a:effectLst/>
                          <a:latin typeface="Calibri" panose="020F0502020204030204" pitchFamily="34" charset="0"/>
                        </a:rPr>
                        <a:t>39%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36%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32% </a:t>
                      </a:r>
                    </a:p>
                  </a:txBody>
                  <a:tcPr marL="9525" marR="9525" marT="0" marB="0" anchor="ctr">
                    <a:solidFill>
                      <a:srgbClr val="FF9999"/>
                    </a:solidFill>
                  </a:tcPr>
                </a:tc>
                <a:tc>
                  <a:txBody>
                    <a:bodyPr/>
                    <a:lstStyle/>
                    <a:p>
                      <a:pPr algn="ctr" fontAlgn="ctr"/>
                      <a:r>
                        <a:rPr lang="en-IN" sz="800" b="0" i="0" u="none" strike="noStrike" dirty="0">
                          <a:solidFill>
                            <a:schemeClr val="tx1"/>
                          </a:solidFill>
                          <a:effectLst/>
                          <a:latin typeface="Calibri" panose="020F0502020204030204" pitchFamily="34" charset="0"/>
                        </a:rPr>
                        <a:t>50% </a:t>
                      </a:r>
                      <a:endParaRPr lang="en-IN" sz="8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fontAlgn="ctr"/>
                      <a:r>
                        <a:rPr lang="en-IN" sz="800" b="0" i="0" u="none" strike="noStrike" dirty="0">
                          <a:solidFill>
                            <a:schemeClr val="tx1"/>
                          </a:solidFill>
                          <a:effectLst/>
                          <a:latin typeface="Calibri" panose="020F0502020204030204" pitchFamily="34" charset="0"/>
                        </a:rPr>
                        <a:t>53% </a:t>
                      </a:r>
                      <a:endParaRPr lang="en-IN" sz="8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fontAlgn="ctr"/>
                      <a:r>
                        <a:rPr lang="en-IN" sz="800" b="0" i="0" u="none" strike="noStrike">
                          <a:solidFill>
                            <a:schemeClr val="tx1"/>
                          </a:solidFill>
                          <a:effectLst/>
                          <a:latin typeface="Calibri" panose="020F0502020204030204" pitchFamily="34" charset="0"/>
                        </a:rPr>
                        <a:t>30%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43%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37% </a:t>
                      </a:r>
                    </a:p>
                  </a:txBody>
                  <a:tcPr marL="9525" marR="9525" marT="0" marB="0" anchor="ctr"/>
                </a:tc>
                <a:extLst>
                  <a:ext uri="{0D108BD9-81ED-4DB2-BD59-A6C34878D82A}">
                    <a16:rowId xmlns:a16="http://schemas.microsoft.com/office/drawing/2014/main" val="300919381"/>
                  </a:ext>
                </a:extLst>
              </a:tr>
              <a:tr h="304405">
                <a:tc>
                  <a:txBody>
                    <a:bodyPr/>
                    <a:lstStyle/>
                    <a:p>
                      <a:pPr algn="l" rtl="0" fontAlgn="b">
                        <a:lnSpc>
                          <a:spcPts val="700"/>
                        </a:lnSpc>
                      </a:pPr>
                      <a:r>
                        <a:rPr lang="en-US" sz="800" b="0" i="0" u="none" strike="noStrike" dirty="0">
                          <a:solidFill>
                            <a:schemeClr val="tx1"/>
                          </a:solidFill>
                          <a:effectLst/>
                          <a:latin typeface="Calibri" panose="020F0502020204030204" pitchFamily="34" charset="0"/>
                        </a:rPr>
                        <a:t>Provide the ability to write off mortgage interest for up to 24 months on the housing cost differential between the home in the new location (that is of equivalent size and quality to my current home) and your current home</a:t>
                      </a:r>
                    </a:p>
                  </a:txBody>
                  <a:tcPr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43% </a:t>
                      </a:r>
                      <a:endParaRPr lang="en-IN" sz="8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fontAlgn="ctr"/>
                      <a:r>
                        <a:rPr lang="en-IN" sz="800" b="0" i="0" u="none" strike="noStrike">
                          <a:solidFill>
                            <a:schemeClr val="tx1"/>
                          </a:solidFill>
                          <a:effectLst/>
                          <a:latin typeface="Calibri" panose="020F0502020204030204" pitchFamily="34" charset="0"/>
                        </a:rPr>
                        <a:t>42%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33%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39%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36%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28%</a:t>
                      </a:r>
                    </a:p>
                  </a:txBody>
                  <a:tcPr marL="9525" marR="9525" marT="0" marB="0" anchor="ctr">
                    <a:solidFill>
                      <a:srgbClr val="FF9999"/>
                    </a:solidFill>
                  </a:tcPr>
                </a:tc>
                <a:tc>
                  <a:txBody>
                    <a:bodyPr/>
                    <a:lstStyle/>
                    <a:p>
                      <a:pPr algn="ctr" fontAlgn="ctr"/>
                      <a:r>
                        <a:rPr lang="en-IN" sz="800" b="0" i="0" u="none" strike="noStrike" dirty="0">
                          <a:solidFill>
                            <a:schemeClr val="tx1"/>
                          </a:solidFill>
                          <a:effectLst/>
                          <a:latin typeface="Calibri" panose="020F0502020204030204" pitchFamily="34" charset="0"/>
                        </a:rPr>
                        <a:t>34%</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38%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39%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36% </a:t>
                      </a:r>
                    </a:p>
                  </a:txBody>
                  <a:tcPr marL="9525" marR="9525" marT="0" marB="0" anchor="ctr"/>
                </a:tc>
                <a:extLst>
                  <a:ext uri="{0D108BD9-81ED-4DB2-BD59-A6C34878D82A}">
                    <a16:rowId xmlns:a16="http://schemas.microsoft.com/office/drawing/2014/main" val="1364819384"/>
                  </a:ext>
                </a:extLst>
              </a:tr>
              <a:tr h="152202">
                <a:tc>
                  <a:txBody>
                    <a:bodyPr/>
                    <a:lstStyle/>
                    <a:p>
                      <a:pPr algn="l" rtl="0" fontAlgn="b">
                        <a:lnSpc>
                          <a:spcPts val="700"/>
                        </a:lnSpc>
                      </a:pPr>
                      <a:r>
                        <a:rPr lang="en-US" sz="800" b="0" i="0" u="none" strike="noStrike" dirty="0">
                          <a:solidFill>
                            <a:schemeClr val="tx1"/>
                          </a:solidFill>
                          <a:effectLst/>
                          <a:latin typeface="Calibri" panose="020F0502020204030204" pitchFamily="34" charset="0"/>
                        </a:rPr>
                        <a:t>Allow a tax deduction for duplicate housing costs to a maximum of $10,000 per year for up to two years</a:t>
                      </a:r>
                    </a:p>
                  </a:txBody>
                  <a:tcPr marR="9525" marT="0" marB="0" anchor="ctr"/>
                </a:tc>
                <a:tc>
                  <a:txBody>
                    <a:bodyPr/>
                    <a:lstStyle/>
                    <a:p>
                      <a:pPr algn="ctr" fontAlgn="ctr"/>
                      <a:r>
                        <a:rPr lang="en-IN" sz="800" b="0" i="0" u="none" strike="noStrike">
                          <a:solidFill>
                            <a:schemeClr val="tx1"/>
                          </a:solidFill>
                          <a:effectLst/>
                          <a:latin typeface="Calibri" panose="020F0502020204030204" pitchFamily="34" charset="0"/>
                        </a:rPr>
                        <a:t>39%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35%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41%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28%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35%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38%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33%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20%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45%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36% </a:t>
                      </a:r>
                    </a:p>
                  </a:txBody>
                  <a:tcPr marL="9525" marR="9525" marT="0" marB="0" anchor="ctr"/>
                </a:tc>
                <a:extLst>
                  <a:ext uri="{0D108BD9-81ED-4DB2-BD59-A6C34878D82A}">
                    <a16:rowId xmlns:a16="http://schemas.microsoft.com/office/drawing/2014/main" val="2255758183"/>
                  </a:ext>
                </a:extLst>
              </a:tr>
              <a:tr h="228303">
                <a:tc>
                  <a:txBody>
                    <a:bodyPr/>
                    <a:lstStyle/>
                    <a:p>
                      <a:pPr algn="l" rtl="0" fontAlgn="b">
                        <a:lnSpc>
                          <a:spcPts val="700"/>
                        </a:lnSpc>
                      </a:pPr>
                      <a:r>
                        <a:rPr lang="en-US" sz="800" b="0" i="0" u="none" strike="noStrike" dirty="0">
                          <a:solidFill>
                            <a:schemeClr val="tx1"/>
                          </a:solidFill>
                          <a:effectLst/>
                          <a:latin typeface="Calibri" panose="020F0502020204030204" pitchFamily="34" charset="0"/>
                        </a:rPr>
                        <a:t>Increase the level of the non-taxable allowance for incidental moving expenses from $650 to at least one month of my salary</a:t>
                      </a:r>
                    </a:p>
                  </a:txBody>
                  <a:tcPr marR="9525" marT="0" marB="0" anchor="ctr"/>
                </a:tc>
                <a:tc>
                  <a:txBody>
                    <a:bodyPr/>
                    <a:lstStyle/>
                    <a:p>
                      <a:pPr algn="ctr" fontAlgn="ctr"/>
                      <a:r>
                        <a:rPr lang="en-IN" sz="800" b="0" i="0" u="none" strike="noStrike">
                          <a:solidFill>
                            <a:schemeClr val="tx1"/>
                          </a:solidFill>
                          <a:effectLst/>
                          <a:latin typeface="Calibri" panose="020F0502020204030204" pitchFamily="34" charset="0"/>
                        </a:rPr>
                        <a:t>34%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38%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28%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31%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32%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30%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26%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25%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21%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34% </a:t>
                      </a:r>
                    </a:p>
                  </a:txBody>
                  <a:tcPr marL="9525" marR="9525" marT="0" marB="0" anchor="ctr"/>
                </a:tc>
                <a:extLst>
                  <a:ext uri="{0D108BD9-81ED-4DB2-BD59-A6C34878D82A}">
                    <a16:rowId xmlns:a16="http://schemas.microsoft.com/office/drawing/2014/main" val="39708457"/>
                  </a:ext>
                </a:extLst>
              </a:tr>
              <a:tr h="228303">
                <a:tc>
                  <a:txBody>
                    <a:bodyPr/>
                    <a:lstStyle/>
                    <a:p>
                      <a:pPr algn="l" rtl="0" fontAlgn="b">
                        <a:lnSpc>
                          <a:spcPts val="700"/>
                        </a:lnSpc>
                      </a:pPr>
                      <a:r>
                        <a:rPr lang="en-US" sz="800" b="0" i="0" u="none" strike="noStrike" dirty="0">
                          <a:solidFill>
                            <a:schemeClr val="tx1"/>
                          </a:solidFill>
                          <a:effectLst/>
                          <a:latin typeface="Calibri" panose="020F0502020204030204" pitchFamily="34" charset="0"/>
                        </a:rPr>
                        <a:t>Provide a tax deduction for the full costs incurred in retraining for a spouse/partner to obtain employment in the new location for up to one year</a:t>
                      </a:r>
                    </a:p>
                  </a:txBody>
                  <a:tcPr marR="9525" marT="0" marB="0" anchor="ctr"/>
                </a:tc>
                <a:tc>
                  <a:txBody>
                    <a:bodyPr/>
                    <a:lstStyle/>
                    <a:p>
                      <a:pPr algn="ctr" fontAlgn="ctr"/>
                      <a:r>
                        <a:rPr lang="en-IN" sz="800" b="0" i="0" u="none" strike="noStrike">
                          <a:solidFill>
                            <a:schemeClr val="tx1"/>
                          </a:solidFill>
                          <a:effectLst/>
                          <a:latin typeface="Calibri" panose="020F0502020204030204" pitchFamily="34" charset="0"/>
                        </a:rPr>
                        <a:t>29%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27%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36%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29%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26%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25%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23%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47%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24%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26% </a:t>
                      </a:r>
                    </a:p>
                  </a:txBody>
                  <a:tcPr marL="9525" marR="9525" marT="0" marB="0" anchor="ctr"/>
                </a:tc>
                <a:extLst>
                  <a:ext uri="{0D108BD9-81ED-4DB2-BD59-A6C34878D82A}">
                    <a16:rowId xmlns:a16="http://schemas.microsoft.com/office/drawing/2014/main" val="1234898349"/>
                  </a:ext>
                </a:extLst>
              </a:tr>
              <a:tr h="152202">
                <a:tc>
                  <a:txBody>
                    <a:bodyPr/>
                    <a:lstStyle/>
                    <a:p>
                      <a:pPr algn="l" rtl="0" fontAlgn="b">
                        <a:lnSpc>
                          <a:spcPts val="700"/>
                        </a:lnSpc>
                      </a:pPr>
                      <a:r>
                        <a:rPr lang="en-US" sz="800" b="0" i="0" u="none" strike="noStrike" dirty="0">
                          <a:solidFill>
                            <a:schemeClr val="tx1"/>
                          </a:solidFill>
                          <a:effectLst/>
                          <a:latin typeface="Calibri" panose="020F0502020204030204" pitchFamily="34" charset="0"/>
                        </a:rPr>
                        <a:t>Provide a tax deduction in order to obtain professional licensing/certification in an occupation in the new location</a:t>
                      </a:r>
                    </a:p>
                  </a:txBody>
                  <a:tcPr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17% </a:t>
                      </a:r>
                    </a:p>
                  </a:txBody>
                  <a:tcPr marL="9525" marR="9525" marT="0" marB="0" anchor="ctr">
                    <a:solidFill>
                      <a:srgbClr val="FF9999"/>
                    </a:solidFill>
                  </a:tcPr>
                </a:tc>
                <a:tc>
                  <a:txBody>
                    <a:bodyPr/>
                    <a:lstStyle/>
                    <a:p>
                      <a:pPr algn="ctr" fontAlgn="ctr"/>
                      <a:r>
                        <a:rPr lang="en-IN" sz="800" b="0" i="0" u="none" strike="noStrike" dirty="0">
                          <a:solidFill>
                            <a:schemeClr val="tx1"/>
                          </a:solidFill>
                          <a:effectLst/>
                          <a:latin typeface="Calibri" panose="020F0502020204030204" pitchFamily="34" charset="0"/>
                        </a:rPr>
                        <a:t>14% </a:t>
                      </a:r>
                    </a:p>
                  </a:txBody>
                  <a:tcPr marL="9525" marR="9525" marT="0" marB="0" anchor="ctr">
                    <a:solidFill>
                      <a:srgbClr val="FF9999"/>
                    </a:solidFill>
                  </a:tcPr>
                </a:tc>
                <a:tc>
                  <a:txBody>
                    <a:bodyPr/>
                    <a:lstStyle/>
                    <a:p>
                      <a:pPr algn="ctr" fontAlgn="ctr"/>
                      <a:r>
                        <a:rPr lang="en-IN" sz="800" b="0" i="0" u="none" strike="noStrike" dirty="0">
                          <a:solidFill>
                            <a:schemeClr val="tx1"/>
                          </a:solidFill>
                          <a:effectLst/>
                          <a:latin typeface="Calibri" panose="020F0502020204030204" pitchFamily="34" charset="0"/>
                        </a:rPr>
                        <a:t>20% </a:t>
                      </a:r>
                    </a:p>
                  </a:txBody>
                  <a:tcPr marL="9525" marR="9525" marT="0" marB="0" anchor="ctr">
                    <a:solidFill>
                      <a:srgbClr val="FF9999"/>
                    </a:solidFill>
                  </a:tcPr>
                </a:tc>
                <a:tc>
                  <a:txBody>
                    <a:bodyPr/>
                    <a:lstStyle/>
                    <a:p>
                      <a:pPr algn="ctr" fontAlgn="ctr"/>
                      <a:r>
                        <a:rPr lang="en-IN" sz="800" b="0" i="0" u="none" strike="noStrike">
                          <a:solidFill>
                            <a:schemeClr val="tx1"/>
                          </a:solidFill>
                          <a:effectLst/>
                          <a:latin typeface="Calibri" panose="020F0502020204030204" pitchFamily="34" charset="0"/>
                        </a:rPr>
                        <a:t>26%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16% </a:t>
                      </a:r>
                    </a:p>
                  </a:txBody>
                  <a:tcPr marL="9525" marR="9525" marT="0" marB="0" anchor="ctr">
                    <a:solidFill>
                      <a:srgbClr val="FF9999"/>
                    </a:solidFill>
                  </a:tcPr>
                </a:tc>
                <a:tc>
                  <a:txBody>
                    <a:bodyPr/>
                    <a:lstStyle/>
                    <a:p>
                      <a:pPr algn="ctr" fontAlgn="ctr"/>
                      <a:r>
                        <a:rPr lang="en-IN" sz="800" b="0" i="0" u="none" strike="noStrike" dirty="0">
                          <a:solidFill>
                            <a:schemeClr val="tx1"/>
                          </a:solidFill>
                          <a:effectLst/>
                          <a:latin typeface="Calibri" panose="020F0502020204030204" pitchFamily="34" charset="0"/>
                        </a:rPr>
                        <a:t>34%</a:t>
                      </a:r>
                      <a:endParaRPr lang="en-IN" sz="8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fontAlgn="ctr"/>
                      <a:r>
                        <a:rPr lang="en-IN" sz="800" b="0" i="0" u="none" strike="noStrike" dirty="0">
                          <a:solidFill>
                            <a:schemeClr val="tx1"/>
                          </a:solidFill>
                          <a:effectLst/>
                          <a:latin typeface="Calibri" panose="020F0502020204030204" pitchFamily="34" charset="0"/>
                        </a:rPr>
                        <a:t>16% </a:t>
                      </a:r>
                    </a:p>
                  </a:txBody>
                  <a:tcPr marL="9525" marR="9525" marT="0" marB="0" anchor="ctr">
                    <a:solidFill>
                      <a:srgbClr val="FF9999"/>
                    </a:solidFill>
                  </a:tcPr>
                </a:tc>
                <a:tc>
                  <a:txBody>
                    <a:bodyPr/>
                    <a:lstStyle/>
                    <a:p>
                      <a:pPr algn="ctr" fontAlgn="ctr"/>
                      <a:r>
                        <a:rPr lang="en-IN" sz="800" b="0" i="0" u="none" strike="noStrike">
                          <a:solidFill>
                            <a:schemeClr val="tx1"/>
                          </a:solidFill>
                          <a:effectLst/>
                          <a:latin typeface="Calibri" panose="020F0502020204030204" pitchFamily="34" charset="0"/>
                        </a:rPr>
                        <a:t>32%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30%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15% </a:t>
                      </a:r>
                    </a:p>
                  </a:txBody>
                  <a:tcPr marL="9525" marR="9525" marT="0" marB="0" anchor="ctr">
                    <a:solidFill>
                      <a:srgbClr val="FF9999"/>
                    </a:solidFill>
                  </a:tcPr>
                </a:tc>
                <a:extLst>
                  <a:ext uri="{0D108BD9-81ED-4DB2-BD59-A6C34878D82A}">
                    <a16:rowId xmlns:a16="http://schemas.microsoft.com/office/drawing/2014/main" val="3837650777"/>
                  </a:ext>
                </a:extLst>
              </a:tr>
              <a:tr h="228303">
                <a:tc>
                  <a:txBody>
                    <a:bodyPr/>
                    <a:lstStyle/>
                    <a:p>
                      <a:pPr algn="l" rtl="0" fontAlgn="b">
                        <a:lnSpc>
                          <a:spcPts val="700"/>
                        </a:lnSpc>
                      </a:pPr>
                      <a:r>
                        <a:rPr lang="en-US" sz="800" b="0" i="0" u="none" strike="noStrike" dirty="0">
                          <a:solidFill>
                            <a:schemeClr val="tx1"/>
                          </a:solidFill>
                          <a:effectLst/>
                          <a:latin typeface="Calibri" panose="020F0502020204030204" pitchFamily="34" charset="0"/>
                        </a:rPr>
                        <a:t>Provide a tax deduction for the full cost of child and elder care for up to one year from the date of the transfer to the new location</a:t>
                      </a:r>
                    </a:p>
                  </a:txBody>
                  <a:tcPr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20%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15%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22%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18%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16%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14% </a:t>
                      </a:r>
                    </a:p>
                  </a:txBody>
                  <a:tcPr marL="9525" marR="9525" marT="0" marB="0" anchor="ctr"/>
                </a:tc>
                <a:tc>
                  <a:txBody>
                    <a:bodyPr/>
                    <a:lstStyle/>
                    <a:p>
                      <a:pPr algn="ctr" fontAlgn="ctr"/>
                      <a:r>
                        <a:rPr lang="en-IN" sz="800" b="0" i="0" u="none" strike="noStrike">
                          <a:solidFill>
                            <a:schemeClr val="tx1"/>
                          </a:solidFill>
                          <a:effectLst/>
                          <a:latin typeface="Calibri" panose="020F0502020204030204" pitchFamily="34" charset="0"/>
                        </a:rPr>
                        <a:t>17%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12%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33% </a:t>
                      </a:r>
                    </a:p>
                  </a:txBody>
                  <a:tcPr marL="9525" marR="9525" marT="0" marB="0" anchor="ctr"/>
                </a:tc>
                <a:tc>
                  <a:txBody>
                    <a:bodyPr/>
                    <a:lstStyle/>
                    <a:p>
                      <a:pPr algn="ctr" fontAlgn="ctr"/>
                      <a:r>
                        <a:rPr lang="en-IN" sz="800" b="0" i="0" u="none" strike="noStrike" dirty="0">
                          <a:solidFill>
                            <a:schemeClr val="tx1"/>
                          </a:solidFill>
                          <a:effectLst/>
                          <a:latin typeface="Calibri" panose="020F0502020204030204" pitchFamily="34" charset="0"/>
                        </a:rPr>
                        <a:t>17% </a:t>
                      </a:r>
                    </a:p>
                  </a:txBody>
                  <a:tcPr marL="9525" marR="9525" marT="0" marB="0" anchor="ctr"/>
                </a:tc>
                <a:extLst>
                  <a:ext uri="{0D108BD9-81ED-4DB2-BD59-A6C34878D82A}">
                    <a16:rowId xmlns:a16="http://schemas.microsoft.com/office/drawing/2014/main" val="3501173857"/>
                  </a:ext>
                </a:extLst>
              </a:tr>
            </a:tbl>
          </a:graphicData>
        </a:graphic>
      </p:graphicFrame>
    </p:spTree>
    <p:extLst>
      <p:ext uri="{BB962C8B-B14F-4D97-AF65-F5344CB8AC3E}">
        <p14:creationId xmlns:p14="http://schemas.microsoft.com/office/powerpoint/2010/main" val="10677581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E2D88D-B004-412B-989C-871BE36D3698}"/>
              </a:ext>
            </a:extLst>
          </p:cNvPr>
          <p:cNvSpPr>
            <a:spLocks noGrp="1"/>
          </p:cNvSpPr>
          <p:nvPr>
            <p:ph type="body" sz="quarter" idx="17"/>
          </p:nvPr>
        </p:nvSpPr>
        <p:spPr>
          <a:xfrm>
            <a:off x="922725" y="4795112"/>
            <a:ext cx="7462662" cy="215444"/>
          </a:xfrm>
        </p:spPr>
        <p:txBody>
          <a:bodyPr/>
          <a:lstStyle/>
          <a:p>
            <a:r>
              <a:rPr lang="en-GB" sz="700" dirty="0"/>
              <a:t>ZA4. And of all of the incentives listed, if you had to choose just one to take advantage of for a job relocation, which would it be? Select only one item for each column.</a:t>
            </a:r>
            <a:r>
              <a:rPr lang="en-US" sz="700" dirty="0"/>
              <a:t> Base: At least Interested &amp; employed 2018 (n=714); 2014 (n=590) </a:t>
            </a:r>
          </a:p>
        </p:txBody>
      </p:sp>
      <p:sp>
        <p:nvSpPr>
          <p:cNvPr id="3" name="Title 2">
            <a:extLst>
              <a:ext uri="{FF2B5EF4-FFF2-40B4-BE49-F238E27FC236}">
                <a16:creationId xmlns:a16="http://schemas.microsoft.com/office/drawing/2014/main" id="{6CC28238-CF22-4EF1-9852-840A039CCA5C}"/>
              </a:ext>
            </a:extLst>
          </p:cNvPr>
          <p:cNvSpPr>
            <a:spLocks noGrp="1"/>
          </p:cNvSpPr>
          <p:nvPr>
            <p:ph type="title"/>
          </p:nvPr>
        </p:nvSpPr>
        <p:spPr>
          <a:xfrm>
            <a:off x="232376" y="171113"/>
            <a:ext cx="8010771" cy="387798"/>
          </a:xfrm>
        </p:spPr>
        <p:txBody>
          <a:bodyPr/>
          <a:lstStyle/>
          <a:p>
            <a:r>
              <a:rPr lang="en-US" dirty="0"/>
              <a:t>Full-Time Job Out-of-Province: Top Incentives</a:t>
            </a:r>
          </a:p>
        </p:txBody>
      </p:sp>
      <p:sp>
        <p:nvSpPr>
          <p:cNvPr id="4" name="Text Placeholder 3">
            <a:extLst>
              <a:ext uri="{FF2B5EF4-FFF2-40B4-BE49-F238E27FC236}">
                <a16:creationId xmlns:a16="http://schemas.microsoft.com/office/drawing/2014/main" id="{6766DD37-9C24-4504-8DA2-71D093FA7D29}"/>
              </a:ext>
            </a:extLst>
          </p:cNvPr>
          <p:cNvSpPr>
            <a:spLocks noGrp="1"/>
          </p:cNvSpPr>
          <p:nvPr>
            <p:ph type="body" sz="quarter" idx="19"/>
          </p:nvPr>
        </p:nvSpPr>
        <p:spPr>
          <a:xfrm>
            <a:off x="232375" y="750889"/>
            <a:ext cx="8654449" cy="447596"/>
          </a:xfrm>
        </p:spPr>
        <p:txBody>
          <a:bodyPr/>
          <a:lstStyle/>
          <a:p>
            <a:pPr marL="171450" indent="-171450" algn="just">
              <a:buFont typeface="Arial" panose="020B0604020202020204" pitchFamily="34" charset="0"/>
              <a:buChar char="•"/>
            </a:pPr>
            <a:r>
              <a:rPr lang="en-US" sz="1100" dirty="0"/>
              <a:t>Among those who would be willing to take a full-time job out-of-province, one in five cite a tax-free housing allowance (20%) or a non-taxable interest free loan of up to $100k for the purchase of a home in the new location (20%) as primary factors that would entice them to move.</a:t>
            </a:r>
          </a:p>
        </p:txBody>
      </p:sp>
      <p:graphicFrame>
        <p:nvGraphicFramePr>
          <p:cNvPr id="9" name="Chart 8">
            <a:extLst>
              <a:ext uri="{FF2B5EF4-FFF2-40B4-BE49-F238E27FC236}">
                <a16:creationId xmlns:a16="http://schemas.microsoft.com/office/drawing/2014/main" id="{030974CB-3EDF-4B97-9762-4C84083605AC}"/>
              </a:ext>
            </a:extLst>
          </p:cNvPr>
          <p:cNvGraphicFramePr/>
          <p:nvPr>
            <p:extLst>
              <p:ext uri="{D42A27DB-BD31-4B8C-83A1-F6EECF244321}">
                <p14:modId xmlns:p14="http://schemas.microsoft.com/office/powerpoint/2010/main" val="3993520052"/>
              </p:ext>
            </p:extLst>
          </p:nvPr>
        </p:nvGraphicFramePr>
        <p:xfrm>
          <a:off x="6657974" y="1429857"/>
          <a:ext cx="2105025" cy="33897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a:extLst>
              <a:ext uri="{FF2B5EF4-FFF2-40B4-BE49-F238E27FC236}">
                <a16:creationId xmlns:a16="http://schemas.microsoft.com/office/drawing/2014/main" id="{C0121083-92F8-44A3-BFA8-FE56A8C7C149}"/>
              </a:ext>
            </a:extLst>
          </p:cNvPr>
          <p:cNvGraphicFramePr>
            <a:graphicFrameLocks noGrp="1"/>
          </p:cNvGraphicFramePr>
          <p:nvPr>
            <p:extLst>
              <p:ext uri="{D42A27DB-BD31-4B8C-83A1-F6EECF244321}">
                <p14:modId xmlns:p14="http://schemas.microsoft.com/office/powerpoint/2010/main" val="3735470208"/>
              </p:ext>
            </p:extLst>
          </p:nvPr>
        </p:nvGraphicFramePr>
        <p:xfrm>
          <a:off x="8484117" y="1283793"/>
          <a:ext cx="612258" cy="3239759"/>
        </p:xfrm>
        <a:graphic>
          <a:graphicData uri="http://schemas.openxmlformats.org/drawingml/2006/table">
            <a:tbl>
              <a:tblPr firstRow="1" bandRow="1">
                <a:tableStyleId>{5C22544A-7EE6-4342-B048-85BDC9FD1C3A}</a:tableStyleId>
              </a:tblPr>
              <a:tblGrid>
                <a:gridCol w="612258">
                  <a:extLst>
                    <a:ext uri="{9D8B030D-6E8A-4147-A177-3AD203B41FA5}">
                      <a16:colId xmlns:a16="http://schemas.microsoft.com/office/drawing/2014/main" val="452994012"/>
                    </a:ext>
                  </a:extLst>
                </a:gridCol>
              </a:tblGrid>
              <a:tr h="169058">
                <a:tc>
                  <a:txBody>
                    <a:bodyPr/>
                    <a:lstStyle/>
                    <a:p>
                      <a:pPr marL="0" algn="ctr" defTabSz="924282" rtl="0" eaLnBrk="1" latinLnBrk="0" hangingPunct="1"/>
                      <a:r>
                        <a:rPr lang="en-US" sz="1100" b="1" kern="1200" dirty="0">
                          <a:solidFill>
                            <a:srgbClr val="3C4B82"/>
                          </a:solidFill>
                          <a:latin typeface="+mn-lt"/>
                          <a:ea typeface="+mn-ea"/>
                          <a:cs typeface="+mn-cs"/>
                        </a:rPr>
                        <a:t>2014</a:t>
                      </a:r>
                    </a:p>
                  </a:txBody>
                  <a:tcPr marL="0" marR="0" marT="0" marB="0" anchor="ctr">
                    <a:lnL w="12700" cmpd="sng">
                      <a:noFill/>
                    </a:lnL>
                    <a:lnR w="12700" cmpd="sng">
                      <a:noFill/>
                    </a:lnR>
                    <a:lnT w="381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0176590"/>
                  </a:ext>
                </a:extLst>
              </a:tr>
              <a:tr h="341189">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23%</a:t>
                      </a:r>
                    </a:p>
                  </a:txBody>
                  <a:tcPr marL="9525" marR="9525" marT="9525"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95083085"/>
                  </a:ext>
                </a:extLst>
              </a:tr>
              <a:tr h="341189">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20%</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41189">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10%</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41189">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13%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12405229"/>
                  </a:ext>
                </a:extLst>
              </a:tr>
              <a:tr h="341189">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3349061"/>
                  </a:ext>
                </a:extLst>
              </a:tr>
              <a:tr h="341189">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9188425"/>
                  </a:ext>
                </a:extLst>
              </a:tr>
              <a:tr h="341189">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145127"/>
                  </a:ext>
                </a:extLst>
              </a:tr>
              <a:tr h="341189">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9135976"/>
                  </a:ext>
                </a:extLst>
              </a:tr>
              <a:tr h="341189">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91029457"/>
                  </a:ext>
                </a:extLst>
              </a:tr>
            </a:tbl>
          </a:graphicData>
        </a:graphic>
      </p:graphicFrame>
      <p:graphicFrame>
        <p:nvGraphicFramePr>
          <p:cNvPr id="11" name="Table 10">
            <a:extLst>
              <a:ext uri="{FF2B5EF4-FFF2-40B4-BE49-F238E27FC236}">
                <a16:creationId xmlns:a16="http://schemas.microsoft.com/office/drawing/2014/main" id="{029215DA-4AE3-4862-841E-D702C34A3118}"/>
              </a:ext>
            </a:extLst>
          </p:cNvPr>
          <p:cNvGraphicFramePr>
            <a:graphicFrameLocks noGrp="1"/>
          </p:cNvGraphicFramePr>
          <p:nvPr>
            <p:extLst>
              <p:ext uri="{D42A27DB-BD31-4B8C-83A1-F6EECF244321}">
                <p14:modId xmlns:p14="http://schemas.microsoft.com/office/powerpoint/2010/main" val="521929878"/>
              </p:ext>
            </p:extLst>
          </p:nvPr>
        </p:nvGraphicFramePr>
        <p:xfrm>
          <a:off x="53260" y="1533440"/>
          <a:ext cx="6653212" cy="3044952"/>
        </p:xfrm>
        <a:graphic>
          <a:graphicData uri="http://schemas.openxmlformats.org/drawingml/2006/table">
            <a:tbl>
              <a:tblPr firstRow="1" bandRow="1">
                <a:tableStyleId>{5C22544A-7EE6-4342-B048-85BDC9FD1C3A}</a:tableStyleId>
              </a:tblPr>
              <a:tblGrid>
                <a:gridCol w="6653212">
                  <a:extLst>
                    <a:ext uri="{9D8B030D-6E8A-4147-A177-3AD203B41FA5}">
                      <a16:colId xmlns:a16="http://schemas.microsoft.com/office/drawing/2014/main" val="968827351"/>
                    </a:ext>
                  </a:extLst>
                </a:gridCol>
              </a:tblGrid>
              <a:tr h="338328">
                <a:tc>
                  <a:txBody>
                    <a:bodyPr/>
                    <a:lstStyle/>
                    <a:p>
                      <a:pPr marL="0" algn="r" defTabSz="924282" rtl="0" eaLnBrk="1" fontAlgn="ctr" latinLnBrk="0" hangingPunct="1">
                        <a:defRPr sz="1197" b="0" i="0" u="none" strike="noStrike" kern="1200" baseline="0">
                          <a:solidFill>
                            <a:schemeClr val="tx1">
                              <a:lumMod val="65000"/>
                              <a:lumOff val="35000"/>
                            </a:schemeClr>
                          </a:solidFill>
                          <a:latin typeface="+mn-lt"/>
                          <a:ea typeface="+mn-ea"/>
                          <a:cs typeface="+mn-cs"/>
                        </a:defRPr>
                      </a:pPr>
                      <a:r>
                        <a:rPr lang="en-US" sz="900" b="0" i="0" u="none" strike="noStrike" kern="1200" baseline="0" dirty="0">
                          <a:solidFill>
                            <a:schemeClr val="tx1">
                              <a:lumMod val="65000"/>
                              <a:lumOff val="35000"/>
                            </a:schemeClr>
                          </a:solidFill>
                          <a:latin typeface="+mn-lt"/>
                          <a:ea typeface="+mn-ea"/>
                          <a:cs typeface="+mn-cs"/>
                        </a:rPr>
                        <a:t>Ability for my employer to provide a non-taxable interest free loan of up to $100,000 for the purchase of a home in the new location</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6965825"/>
                  </a:ext>
                </a:extLst>
              </a:tr>
              <a:tr h="338328">
                <a:tc>
                  <a:txBody>
                    <a:bodyPr/>
                    <a:lstStyle/>
                    <a:p>
                      <a:pPr marL="0" algn="r" defTabSz="924282" rtl="0" eaLnBrk="1" fontAlgn="ctr" latinLnBrk="0" hangingPunct="1">
                        <a:defRPr sz="1197" b="0" i="0" u="none" strike="noStrike" kern="1200" baseline="0">
                          <a:solidFill>
                            <a:schemeClr val="tx1">
                              <a:lumMod val="65000"/>
                              <a:lumOff val="35000"/>
                            </a:schemeClr>
                          </a:solidFill>
                          <a:latin typeface="+mn-lt"/>
                          <a:ea typeface="+mn-ea"/>
                          <a:cs typeface="+mn-cs"/>
                        </a:defRPr>
                      </a:pPr>
                      <a:r>
                        <a:rPr lang="en-US" sz="900" b="0" i="0" u="none" strike="noStrike" kern="1200" baseline="0" dirty="0">
                          <a:solidFill>
                            <a:schemeClr val="tx1">
                              <a:lumMod val="65000"/>
                              <a:lumOff val="35000"/>
                            </a:schemeClr>
                          </a:solidFill>
                          <a:latin typeface="+mn-lt"/>
                          <a:ea typeface="+mn-ea"/>
                          <a:cs typeface="+mn-cs"/>
                        </a:rPr>
                        <a:t>Allow an employer to provide me with a tax-free housing allowance for up to 6 months to me to resettle in the new location</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8328">
                <a:tc>
                  <a:txBody>
                    <a:bodyPr/>
                    <a:lstStyle/>
                    <a:p>
                      <a:pPr marL="0" algn="r" defTabSz="924282" rtl="0" eaLnBrk="1" fontAlgn="ctr" latinLnBrk="0" hangingPunct="1">
                        <a:defRPr sz="1197" b="0" i="0" u="none" strike="noStrike" kern="1200" baseline="0">
                          <a:solidFill>
                            <a:schemeClr val="tx1">
                              <a:lumMod val="65000"/>
                              <a:lumOff val="35000"/>
                            </a:schemeClr>
                          </a:solidFill>
                          <a:latin typeface="+mn-lt"/>
                          <a:ea typeface="+mn-ea"/>
                          <a:cs typeface="+mn-cs"/>
                        </a:defRPr>
                      </a:pPr>
                      <a:r>
                        <a:rPr lang="en-US" sz="900" b="0" i="0" u="none" strike="noStrike" kern="1200" baseline="0" dirty="0">
                          <a:solidFill>
                            <a:schemeClr val="tx1">
                              <a:lumMod val="65000"/>
                              <a:lumOff val="35000"/>
                            </a:schemeClr>
                          </a:solidFill>
                          <a:latin typeface="+mn-lt"/>
                          <a:ea typeface="+mn-ea"/>
                          <a:cs typeface="+mn-cs"/>
                        </a:rPr>
                        <a:t>Allow a tax deduction for duplicate housing costs to a maximum of $10,000 per year for up to two years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8328">
                <a:tc>
                  <a:txBody>
                    <a:bodyPr/>
                    <a:lstStyle/>
                    <a:p>
                      <a:pPr marL="0" algn="r" defTabSz="924282" rtl="0" eaLnBrk="1" fontAlgn="ctr" latinLnBrk="0" hangingPunct="1">
                        <a:defRPr sz="1197" b="0" i="0" u="none" strike="noStrike" kern="1200" baseline="0">
                          <a:solidFill>
                            <a:schemeClr val="tx1">
                              <a:lumMod val="65000"/>
                              <a:lumOff val="35000"/>
                            </a:schemeClr>
                          </a:solidFill>
                          <a:latin typeface="+mn-lt"/>
                          <a:ea typeface="+mn-ea"/>
                          <a:cs typeface="+mn-cs"/>
                        </a:defRPr>
                      </a:pPr>
                      <a:r>
                        <a:rPr lang="en-US" sz="900" b="0" i="0" u="none" strike="noStrike" kern="1200" baseline="0" dirty="0">
                          <a:solidFill>
                            <a:schemeClr val="tx1">
                              <a:lumMod val="65000"/>
                              <a:lumOff val="35000"/>
                            </a:schemeClr>
                          </a:solidFill>
                          <a:latin typeface="+mn-lt"/>
                          <a:ea typeface="+mn-ea"/>
                          <a:cs typeface="+mn-cs"/>
                        </a:rPr>
                        <a:t>Provide the ability to write off mortgage interest for up to 24 months on the housing cost differential between the home in the new location (that is of equivalent size and quality to my current home) and your current home</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5815096"/>
                  </a:ext>
                </a:extLst>
              </a:tr>
              <a:tr h="338328">
                <a:tc>
                  <a:txBody>
                    <a:bodyPr/>
                    <a:lstStyle/>
                    <a:p>
                      <a:pPr marL="0" algn="r" defTabSz="924282" rtl="0" eaLnBrk="1" fontAlgn="ctr" latinLnBrk="0" hangingPunct="1">
                        <a:defRPr sz="1197" b="0" i="0" u="none" strike="noStrike" kern="1200" baseline="0">
                          <a:solidFill>
                            <a:schemeClr val="tx1">
                              <a:lumMod val="65000"/>
                              <a:lumOff val="35000"/>
                            </a:schemeClr>
                          </a:solidFill>
                          <a:latin typeface="+mn-lt"/>
                          <a:ea typeface="+mn-ea"/>
                          <a:cs typeface="+mn-cs"/>
                        </a:defRPr>
                      </a:pPr>
                      <a:r>
                        <a:rPr lang="en-US" sz="900" b="0" i="0" u="none" strike="noStrike" kern="1200" baseline="0" dirty="0">
                          <a:solidFill>
                            <a:schemeClr val="tx1">
                              <a:lumMod val="65000"/>
                              <a:lumOff val="35000"/>
                            </a:schemeClr>
                          </a:solidFill>
                          <a:latin typeface="+mn-lt"/>
                          <a:ea typeface="+mn-ea"/>
                          <a:cs typeface="+mn-cs"/>
                        </a:rPr>
                        <a:t>Provide a tax deduction for the full costs incurred in retraining for a spouse/partner to obtain employment in the new location for up to one year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4289277"/>
                  </a:ext>
                </a:extLst>
              </a:tr>
              <a:tr h="338328">
                <a:tc>
                  <a:txBody>
                    <a:bodyPr/>
                    <a:lstStyle/>
                    <a:p>
                      <a:pPr marL="0" algn="r" defTabSz="924282" rtl="0" eaLnBrk="1" fontAlgn="ctr" latinLnBrk="0" hangingPunct="1">
                        <a:defRPr sz="1197" b="0" i="0" u="none" strike="noStrike" kern="1200" baseline="0">
                          <a:solidFill>
                            <a:schemeClr val="tx1">
                              <a:lumMod val="65000"/>
                              <a:lumOff val="35000"/>
                            </a:schemeClr>
                          </a:solidFill>
                          <a:latin typeface="+mn-lt"/>
                          <a:ea typeface="+mn-ea"/>
                          <a:cs typeface="+mn-cs"/>
                        </a:defRPr>
                      </a:pPr>
                      <a:r>
                        <a:rPr lang="en-US" sz="900" b="0" i="0" u="none" strike="noStrike" kern="1200" baseline="0" dirty="0">
                          <a:solidFill>
                            <a:schemeClr val="tx1">
                              <a:lumMod val="65000"/>
                              <a:lumOff val="35000"/>
                            </a:schemeClr>
                          </a:solidFill>
                          <a:latin typeface="+mn-lt"/>
                          <a:ea typeface="+mn-ea"/>
                          <a:cs typeface="+mn-cs"/>
                        </a:rPr>
                        <a:t>Provide a tax credit for the costs incurred in traveling to a location in order to obtain employment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6455218"/>
                  </a:ext>
                </a:extLst>
              </a:tr>
              <a:tr h="338328">
                <a:tc>
                  <a:txBody>
                    <a:bodyPr/>
                    <a:lstStyle/>
                    <a:p>
                      <a:pPr marL="0" algn="r" defTabSz="924282" rtl="0" eaLnBrk="1" fontAlgn="ctr" latinLnBrk="0" hangingPunct="1">
                        <a:defRPr sz="1197" b="0" i="0" u="none" strike="noStrike" kern="1200" baseline="0">
                          <a:solidFill>
                            <a:schemeClr val="tx1">
                              <a:lumMod val="65000"/>
                              <a:lumOff val="35000"/>
                            </a:schemeClr>
                          </a:solidFill>
                          <a:latin typeface="+mn-lt"/>
                          <a:ea typeface="+mn-ea"/>
                          <a:cs typeface="+mn-cs"/>
                        </a:defRPr>
                      </a:pPr>
                      <a:r>
                        <a:rPr lang="en-US" sz="900" b="0" i="0" u="none" strike="noStrike" kern="1200" baseline="0" dirty="0">
                          <a:solidFill>
                            <a:schemeClr val="tx1">
                              <a:lumMod val="65000"/>
                              <a:lumOff val="35000"/>
                            </a:schemeClr>
                          </a:solidFill>
                          <a:latin typeface="+mn-lt"/>
                          <a:ea typeface="+mn-ea"/>
                          <a:cs typeface="+mn-cs"/>
                        </a:rPr>
                        <a:t>Increase the level of the non-taxable allowance for incidental moving expenses from $650 to at least one month of my salary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0949029"/>
                  </a:ext>
                </a:extLst>
              </a:tr>
              <a:tr h="338328">
                <a:tc>
                  <a:txBody>
                    <a:bodyPr/>
                    <a:lstStyle/>
                    <a:p>
                      <a:pPr marL="0" algn="r" defTabSz="924282" rtl="0" eaLnBrk="1" fontAlgn="ctr" latinLnBrk="0" hangingPunct="1">
                        <a:defRPr sz="1197" b="0" i="0" u="none" strike="noStrike" kern="1200" baseline="0">
                          <a:solidFill>
                            <a:schemeClr val="tx1">
                              <a:lumMod val="65000"/>
                              <a:lumOff val="35000"/>
                            </a:schemeClr>
                          </a:solidFill>
                          <a:latin typeface="+mn-lt"/>
                          <a:ea typeface="+mn-ea"/>
                          <a:cs typeface="+mn-cs"/>
                        </a:defRPr>
                      </a:pPr>
                      <a:r>
                        <a:rPr lang="en-US" sz="900" b="0" i="0" u="none" strike="noStrike" kern="1200" baseline="0" dirty="0">
                          <a:solidFill>
                            <a:schemeClr val="tx1">
                              <a:lumMod val="65000"/>
                              <a:lumOff val="35000"/>
                            </a:schemeClr>
                          </a:solidFill>
                          <a:latin typeface="+mn-lt"/>
                          <a:ea typeface="+mn-ea"/>
                          <a:cs typeface="+mn-cs"/>
                        </a:rPr>
                        <a:t>Provide a tax deduction for the full cost of child and elder care for up to one year from the date of the transfer to the new location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9716059"/>
                  </a:ext>
                </a:extLst>
              </a:tr>
              <a:tr h="338328">
                <a:tc>
                  <a:txBody>
                    <a:bodyPr/>
                    <a:lstStyle/>
                    <a:p>
                      <a:pPr marL="0" algn="r" defTabSz="924282" rtl="0" eaLnBrk="1" fontAlgn="ctr" latinLnBrk="0" hangingPunct="1">
                        <a:defRPr sz="1197" b="0" i="0" u="none" strike="noStrike" kern="1200" baseline="0">
                          <a:solidFill>
                            <a:schemeClr val="tx1">
                              <a:lumMod val="65000"/>
                              <a:lumOff val="35000"/>
                            </a:schemeClr>
                          </a:solidFill>
                          <a:latin typeface="+mn-lt"/>
                          <a:ea typeface="+mn-ea"/>
                          <a:cs typeface="+mn-cs"/>
                        </a:defRPr>
                      </a:pPr>
                      <a:r>
                        <a:rPr lang="en-US" sz="900" b="0" i="0" u="none" strike="noStrike" kern="1200" baseline="0" dirty="0">
                          <a:solidFill>
                            <a:schemeClr val="tx1">
                              <a:lumMod val="65000"/>
                              <a:lumOff val="35000"/>
                            </a:schemeClr>
                          </a:solidFill>
                          <a:latin typeface="+mn-lt"/>
                          <a:ea typeface="+mn-ea"/>
                          <a:cs typeface="+mn-cs"/>
                        </a:rPr>
                        <a:t>Provide a tax deduction in order to obtain professional licensing/certification in an occupation in the new location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0596608"/>
                  </a:ext>
                </a:extLst>
              </a:tr>
            </a:tbl>
          </a:graphicData>
        </a:graphic>
      </p:graphicFrame>
    </p:spTree>
    <p:extLst>
      <p:ext uri="{BB962C8B-B14F-4D97-AF65-F5344CB8AC3E}">
        <p14:creationId xmlns:p14="http://schemas.microsoft.com/office/powerpoint/2010/main" val="2054960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E2D88D-B004-412B-989C-871BE36D3698}"/>
              </a:ext>
            </a:extLst>
          </p:cNvPr>
          <p:cNvSpPr>
            <a:spLocks noGrp="1"/>
          </p:cNvSpPr>
          <p:nvPr>
            <p:ph type="body" sz="quarter" idx="17"/>
          </p:nvPr>
        </p:nvSpPr>
        <p:spPr>
          <a:xfrm>
            <a:off x="922725" y="4795112"/>
            <a:ext cx="7462662" cy="215444"/>
          </a:xfrm>
        </p:spPr>
        <p:txBody>
          <a:bodyPr/>
          <a:lstStyle/>
          <a:p>
            <a:r>
              <a:rPr lang="en-GB" sz="700" dirty="0"/>
              <a:t>ZA4. And of all of the incentives listed, if you had to choose just one to take advantage of for a job relocation, which would it be? Select only one item for each column.</a:t>
            </a:r>
            <a:r>
              <a:rPr lang="en-US" sz="700" dirty="0"/>
              <a:t> Base: At least Interested &amp; employed 2018 (n=800); 2014 (n=684) </a:t>
            </a:r>
          </a:p>
        </p:txBody>
      </p:sp>
      <p:sp>
        <p:nvSpPr>
          <p:cNvPr id="3" name="Title 2">
            <a:extLst>
              <a:ext uri="{FF2B5EF4-FFF2-40B4-BE49-F238E27FC236}">
                <a16:creationId xmlns:a16="http://schemas.microsoft.com/office/drawing/2014/main" id="{6CC28238-CF22-4EF1-9852-840A039CCA5C}"/>
              </a:ext>
            </a:extLst>
          </p:cNvPr>
          <p:cNvSpPr>
            <a:spLocks noGrp="1"/>
          </p:cNvSpPr>
          <p:nvPr>
            <p:ph type="title"/>
          </p:nvPr>
        </p:nvSpPr>
        <p:spPr>
          <a:xfrm>
            <a:off x="232376" y="171113"/>
            <a:ext cx="8010771" cy="387798"/>
          </a:xfrm>
        </p:spPr>
        <p:txBody>
          <a:bodyPr/>
          <a:lstStyle/>
          <a:p>
            <a:r>
              <a:rPr lang="en-US" dirty="0"/>
              <a:t>Full-Time Job In-Province: Top Incentives</a:t>
            </a:r>
          </a:p>
        </p:txBody>
      </p:sp>
      <p:sp>
        <p:nvSpPr>
          <p:cNvPr id="4" name="Text Placeholder 3">
            <a:extLst>
              <a:ext uri="{FF2B5EF4-FFF2-40B4-BE49-F238E27FC236}">
                <a16:creationId xmlns:a16="http://schemas.microsoft.com/office/drawing/2014/main" id="{6766DD37-9C24-4504-8DA2-71D093FA7D29}"/>
              </a:ext>
            </a:extLst>
          </p:cNvPr>
          <p:cNvSpPr>
            <a:spLocks noGrp="1"/>
          </p:cNvSpPr>
          <p:nvPr>
            <p:ph type="body" sz="quarter" idx="19"/>
          </p:nvPr>
        </p:nvSpPr>
        <p:spPr>
          <a:xfrm>
            <a:off x="232375" y="750889"/>
            <a:ext cx="8654449" cy="447596"/>
          </a:xfrm>
        </p:spPr>
        <p:txBody>
          <a:bodyPr/>
          <a:lstStyle/>
          <a:p>
            <a:pPr marL="171450" indent="-171450" algn="just">
              <a:buFont typeface="Arial" panose="020B0604020202020204" pitchFamily="34" charset="0"/>
              <a:buChar char="•"/>
            </a:pPr>
            <a:r>
              <a:rPr lang="en-US" sz="1100" dirty="0"/>
              <a:t>When asked what would entice them most to take a full-time assignment in another city within their province, the highest proportion list a tax-free housing allowance (19%), followed closely by a non-taxable interest free loan of up to $100k for the purchase of a home in the new location (17%).</a:t>
            </a:r>
          </a:p>
        </p:txBody>
      </p:sp>
      <p:graphicFrame>
        <p:nvGraphicFramePr>
          <p:cNvPr id="9" name="Chart 8">
            <a:extLst>
              <a:ext uri="{FF2B5EF4-FFF2-40B4-BE49-F238E27FC236}">
                <a16:creationId xmlns:a16="http://schemas.microsoft.com/office/drawing/2014/main" id="{030974CB-3EDF-4B97-9762-4C84083605AC}"/>
              </a:ext>
            </a:extLst>
          </p:cNvPr>
          <p:cNvGraphicFramePr/>
          <p:nvPr>
            <p:extLst>
              <p:ext uri="{D42A27DB-BD31-4B8C-83A1-F6EECF244321}">
                <p14:modId xmlns:p14="http://schemas.microsoft.com/office/powerpoint/2010/main" val="1553083197"/>
              </p:ext>
            </p:extLst>
          </p:nvPr>
        </p:nvGraphicFramePr>
        <p:xfrm>
          <a:off x="6657974" y="1429857"/>
          <a:ext cx="2105025" cy="33897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a:extLst>
              <a:ext uri="{FF2B5EF4-FFF2-40B4-BE49-F238E27FC236}">
                <a16:creationId xmlns:a16="http://schemas.microsoft.com/office/drawing/2014/main" id="{C0121083-92F8-44A3-BFA8-FE56A8C7C149}"/>
              </a:ext>
            </a:extLst>
          </p:cNvPr>
          <p:cNvGraphicFramePr>
            <a:graphicFrameLocks noGrp="1"/>
          </p:cNvGraphicFramePr>
          <p:nvPr>
            <p:extLst>
              <p:ext uri="{D42A27DB-BD31-4B8C-83A1-F6EECF244321}">
                <p14:modId xmlns:p14="http://schemas.microsoft.com/office/powerpoint/2010/main" val="379505037"/>
              </p:ext>
            </p:extLst>
          </p:nvPr>
        </p:nvGraphicFramePr>
        <p:xfrm>
          <a:off x="8484117" y="1320127"/>
          <a:ext cx="612258" cy="3198165"/>
        </p:xfrm>
        <a:graphic>
          <a:graphicData uri="http://schemas.openxmlformats.org/drawingml/2006/table">
            <a:tbl>
              <a:tblPr firstRow="1" bandRow="1">
                <a:tableStyleId>{5C22544A-7EE6-4342-B048-85BDC9FD1C3A}</a:tableStyleId>
              </a:tblPr>
              <a:tblGrid>
                <a:gridCol w="612258">
                  <a:extLst>
                    <a:ext uri="{9D8B030D-6E8A-4147-A177-3AD203B41FA5}">
                      <a16:colId xmlns:a16="http://schemas.microsoft.com/office/drawing/2014/main" val="452994012"/>
                    </a:ext>
                  </a:extLst>
                </a:gridCol>
              </a:tblGrid>
              <a:tr h="166846">
                <a:tc>
                  <a:txBody>
                    <a:bodyPr/>
                    <a:lstStyle/>
                    <a:p>
                      <a:pPr marL="0" algn="ctr" defTabSz="924282" rtl="0" eaLnBrk="1" latinLnBrk="0" hangingPunct="1"/>
                      <a:r>
                        <a:rPr lang="en-US" sz="1100" b="1" kern="1200" dirty="0">
                          <a:solidFill>
                            <a:srgbClr val="3C4B82"/>
                          </a:solidFill>
                          <a:latin typeface="+mn-lt"/>
                          <a:ea typeface="+mn-ea"/>
                          <a:cs typeface="+mn-cs"/>
                        </a:rPr>
                        <a:t>2014</a:t>
                      </a:r>
                    </a:p>
                  </a:txBody>
                  <a:tcPr marL="0" marR="0" marT="0" marB="0" anchor="ctr">
                    <a:lnL w="12700" cmpd="sng">
                      <a:noFill/>
                    </a:lnL>
                    <a:lnR w="12700" cmpd="sng">
                      <a:noFill/>
                    </a:lnR>
                    <a:lnT w="381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0176590"/>
                  </a:ext>
                </a:extLst>
              </a:tr>
              <a:tr h="336725">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21%</a:t>
                      </a:r>
                    </a:p>
                  </a:txBody>
                  <a:tcPr marL="9525" marR="9525" marT="9525"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95083085"/>
                  </a:ext>
                </a:extLst>
              </a:tr>
              <a:tr h="336725">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17%</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36725">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13%</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36725">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13%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12405229"/>
                  </a:ext>
                </a:extLst>
              </a:tr>
              <a:tr h="336725">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10%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3349061"/>
                  </a:ext>
                </a:extLst>
              </a:tr>
              <a:tr h="336725">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10%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9188425"/>
                  </a:ext>
                </a:extLst>
              </a:tr>
              <a:tr h="336725">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145127"/>
                  </a:ext>
                </a:extLst>
              </a:tr>
              <a:tr h="336725">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9135976"/>
                  </a:ext>
                </a:extLst>
              </a:tr>
              <a:tr h="336725">
                <a:tc>
                  <a:txBody>
                    <a:bodyPr/>
                    <a:lstStyle/>
                    <a:p>
                      <a:pPr marL="0" algn="ctr" defTabSz="924282" rtl="0" eaLnBrk="1" fontAlgn="b" latinLnBrk="0" hangingPunct="1"/>
                      <a:r>
                        <a:rPr lang="en-US" sz="1100" b="1" kern="1200" dirty="0">
                          <a:solidFill>
                            <a:schemeClr val="tx1">
                              <a:lumMod val="90000"/>
                              <a:lumOff val="10000"/>
                            </a:schemeClr>
                          </a:solidFill>
                          <a:latin typeface="+mn-lt"/>
                          <a:ea typeface="+mn-ea"/>
                          <a:cs typeface="+mn-cs"/>
                        </a:rPr>
                        <a:t>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91029457"/>
                  </a:ext>
                </a:extLst>
              </a:tr>
            </a:tbl>
          </a:graphicData>
        </a:graphic>
      </p:graphicFrame>
      <p:graphicFrame>
        <p:nvGraphicFramePr>
          <p:cNvPr id="11" name="Table 10">
            <a:extLst>
              <a:ext uri="{FF2B5EF4-FFF2-40B4-BE49-F238E27FC236}">
                <a16:creationId xmlns:a16="http://schemas.microsoft.com/office/drawing/2014/main" id="{029215DA-4AE3-4862-841E-D702C34A3118}"/>
              </a:ext>
            </a:extLst>
          </p:cNvPr>
          <p:cNvGraphicFramePr>
            <a:graphicFrameLocks noGrp="1"/>
          </p:cNvGraphicFramePr>
          <p:nvPr>
            <p:extLst>
              <p:ext uri="{D42A27DB-BD31-4B8C-83A1-F6EECF244321}">
                <p14:modId xmlns:p14="http://schemas.microsoft.com/office/powerpoint/2010/main" val="1668374129"/>
              </p:ext>
            </p:extLst>
          </p:nvPr>
        </p:nvGraphicFramePr>
        <p:xfrm>
          <a:off x="53260" y="1533440"/>
          <a:ext cx="6653212" cy="3044952"/>
        </p:xfrm>
        <a:graphic>
          <a:graphicData uri="http://schemas.openxmlformats.org/drawingml/2006/table">
            <a:tbl>
              <a:tblPr firstRow="1" bandRow="1">
                <a:tableStyleId>{5C22544A-7EE6-4342-B048-85BDC9FD1C3A}</a:tableStyleId>
              </a:tblPr>
              <a:tblGrid>
                <a:gridCol w="6653212">
                  <a:extLst>
                    <a:ext uri="{9D8B030D-6E8A-4147-A177-3AD203B41FA5}">
                      <a16:colId xmlns:a16="http://schemas.microsoft.com/office/drawing/2014/main" val="968827351"/>
                    </a:ext>
                  </a:extLst>
                </a:gridCol>
              </a:tblGrid>
              <a:tr h="338328">
                <a:tc>
                  <a:txBody>
                    <a:bodyPr/>
                    <a:lstStyle/>
                    <a:p>
                      <a:pPr marL="0" algn="r" defTabSz="924282" rtl="0" eaLnBrk="1" fontAlgn="ctr" latinLnBrk="0" hangingPunct="1">
                        <a:defRPr sz="1197" b="0" i="0" u="none" strike="noStrike" kern="1200" baseline="0">
                          <a:solidFill>
                            <a:schemeClr val="tx1">
                              <a:lumMod val="65000"/>
                              <a:lumOff val="35000"/>
                            </a:schemeClr>
                          </a:solidFill>
                          <a:latin typeface="+mn-lt"/>
                          <a:ea typeface="+mn-ea"/>
                          <a:cs typeface="+mn-cs"/>
                        </a:defRPr>
                      </a:pPr>
                      <a:r>
                        <a:rPr lang="en-US" sz="900" b="0" i="0" u="none" strike="noStrike" kern="1200" baseline="0" dirty="0">
                          <a:solidFill>
                            <a:schemeClr val="tx1">
                              <a:lumMod val="65000"/>
                              <a:lumOff val="35000"/>
                            </a:schemeClr>
                          </a:solidFill>
                          <a:latin typeface="+mn-lt"/>
                          <a:ea typeface="+mn-ea"/>
                          <a:cs typeface="+mn-cs"/>
                        </a:rPr>
                        <a:t>Allow an employer to provide me with a tax-free housing allowance for up to 6 months to me to resettle in the new location</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6965825"/>
                  </a:ext>
                </a:extLst>
              </a:tr>
              <a:tr h="338328">
                <a:tc>
                  <a:txBody>
                    <a:bodyPr/>
                    <a:lstStyle/>
                    <a:p>
                      <a:pPr marL="0" algn="r" defTabSz="924282" rtl="0" eaLnBrk="1" fontAlgn="ctr" latinLnBrk="0" hangingPunct="1">
                        <a:defRPr sz="1197" b="0" i="0" u="none" strike="noStrike" kern="1200" baseline="0">
                          <a:solidFill>
                            <a:schemeClr val="tx1">
                              <a:lumMod val="65000"/>
                              <a:lumOff val="35000"/>
                            </a:schemeClr>
                          </a:solidFill>
                          <a:latin typeface="+mn-lt"/>
                          <a:ea typeface="+mn-ea"/>
                          <a:cs typeface="+mn-cs"/>
                        </a:defRPr>
                      </a:pPr>
                      <a:r>
                        <a:rPr lang="en-US" sz="900" b="0" i="0" u="none" strike="noStrike" kern="1200" baseline="0">
                          <a:solidFill>
                            <a:schemeClr val="tx1">
                              <a:lumMod val="65000"/>
                              <a:lumOff val="35000"/>
                            </a:schemeClr>
                          </a:solidFill>
                          <a:latin typeface="+mn-lt"/>
                          <a:ea typeface="+mn-ea"/>
                          <a:cs typeface="+mn-cs"/>
                        </a:rPr>
                        <a:t>Ability for my employer to provide a non-taxable interest free loan of up to $100,000 for the purchase of a home in the new location</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8328">
                <a:tc>
                  <a:txBody>
                    <a:bodyPr/>
                    <a:lstStyle/>
                    <a:p>
                      <a:pPr marL="0" algn="r" defTabSz="924282" rtl="0" eaLnBrk="1" fontAlgn="ctr" latinLnBrk="0" hangingPunct="1">
                        <a:defRPr sz="1197" b="0" i="0" u="none" strike="noStrike" kern="1200" baseline="0">
                          <a:solidFill>
                            <a:schemeClr val="tx1">
                              <a:lumMod val="65000"/>
                              <a:lumOff val="35000"/>
                            </a:schemeClr>
                          </a:solidFill>
                          <a:latin typeface="+mn-lt"/>
                          <a:ea typeface="+mn-ea"/>
                          <a:cs typeface="+mn-cs"/>
                        </a:defRPr>
                      </a:pPr>
                      <a:r>
                        <a:rPr lang="en-US" sz="900" b="0" i="0" u="none" strike="noStrike" kern="1200" baseline="0" dirty="0">
                          <a:solidFill>
                            <a:schemeClr val="tx1">
                              <a:lumMod val="65000"/>
                              <a:lumOff val="35000"/>
                            </a:schemeClr>
                          </a:solidFill>
                          <a:latin typeface="+mn-lt"/>
                          <a:ea typeface="+mn-ea"/>
                          <a:cs typeface="+mn-cs"/>
                        </a:rPr>
                        <a:t>Provide the ability to write off mortgage interest for up to 24 months on the housing cost differential between the home in the new location (that is of equivalent size and quality to my current home) and your current home</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8328">
                <a:tc>
                  <a:txBody>
                    <a:bodyPr/>
                    <a:lstStyle/>
                    <a:p>
                      <a:pPr marL="0" algn="r" defTabSz="924282" rtl="0" eaLnBrk="1" fontAlgn="ctr" latinLnBrk="0" hangingPunct="1">
                        <a:defRPr sz="1197" b="0" i="0" u="none" strike="noStrike" kern="1200" baseline="0">
                          <a:solidFill>
                            <a:schemeClr val="tx1">
                              <a:lumMod val="65000"/>
                              <a:lumOff val="35000"/>
                            </a:schemeClr>
                          </a:solidFill>
                          <a:latin typeface="+mn-lt"/>
                          <a:ea typeface="+mn-ea"/>
                          <a:cs typeface="+mn-cs"/>
                        </a:defRPr>
                      </a:pPr>
                      <a:r>
                        <a:rPr lang="en-US" sz="900" b="0" i="0" u="none" strike="noStrike" kern="1200" baseline="0" dirty="0">
                          <a:solidFill>
                            <a:schemeClr val="tx1">
                              <a:lumMod val="65000"/>
                              <a:lumOff val="35000"/>
                            </a:schemeClr>
                          </a:solidFill>
                          <a:latin typeface="+mn-lt"/>
                          <a:ea typeface="+mn-ea"/>
                          <a:cs typeface="+mn-cs"/>
                        </a:rPr>
                        <a:t>Allow a tax deduction for duplicate housing costs to a maximum of $10,000 per year for up to two years</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5815096"/>
                  </a:ext>
                </a:extLst>
              </a:tr>
              <a:tr h="338328">
                <a:tc>
                  <a:txBody>
                    <a:bodyPr/>
                    <a:lstStyle/>
                    <a:p>
                      <a:pPr marL="0" algn="r" defTabSz="924282" rtl="0" eaLnBrk="1" fontAlgn="ctr" latinLnBrk="0" hangingPunct="1">
                        <a:defRPr sz="1197" b="0" i="0" u="none" strike="noStrike" kern="1200" baseline="0">
                          <a:solidFill>
                            <a:schemeClr val="tx1">
                              <a:lumMod val="65000"/>
                              <a:lumOff val="35000"/>
                            </a:schemeClr>
                          </a:solidFill>
                          <a:latin typeface="+mn-lt"/>
                          <a:ea typeface="+mn-ea"/>
                          <a:cs typeface="+mn-cs"/>
                        </a:defRPr>
                      </a:pPr>
                      <a:r>
                        <a:rPr lang="en-US" sz="900" b="0" i="0" u="none" strike="noStrike" kern="1200" baseline="0" dirty="0">
                          <a:solidFill>
                            <a:schemeClr val="tx1">
                              <a:lumMod val="65000"/>
                              <a:lumOff val="35000"/>
                            </a:schemeClr>
                          </a:solidFill>
                          <a:latin typeface="+mn-lt"/>
                          <a:ea typeface="+mn-ea"/>
                          <a:cs typeface="+mn-cs"/>
                        </a:rPr>
                        <a:t>Provide a tax deduction for the full costs incurred in retraining for a spouse/partner to obtain employment in the new location for up to one year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4289277"/>
                  </a:ext>
                </a:extLst>
              </a:tr>
              <a:tr h="338328">
                <a:tc>
                  <a:txBody>
                    <a:bodyPr/>
                    <a:lstStyle/>
                    <a:p>
                      <a:pPr marL="0" algn="r" defTabSz="924282" rtl="0" eaLnBrk="1" fontAlgn="ctr" latinLnBrk="0" hangingPunct="1">
                        <a:defRPr sz="1197" b="0" i="0" u="none" strike="noStrike" kern="1200" baseline="0">
                          <a:solidFill>
                            <a:schemeClr val="tx1">
                              <a:lumMod val="65000"/>
                              <a:lumOff val="35000"/>
                            </a:schemeClr>
                          </a:solidFill>
                          <a:latin typeface="+mn-lt"/>
                          <a:ea typeface="+mn-ea"/>
                          <a:cs typeface="+mn-cs"/>
                        </a:defRPr>
                      </a:pPr>
                      <a:r>
                        <a:rPr lang="en-US" sz="900" b="0" i="0" u="none" strike="noStrike" kern="1200" baseline="0" dirty="0">
                          <a:solidFill>
                            <a:schemeClr val="tx1">
                              <a:lumMod val="65000"/>
                              <a:lumOff val="35000"/>
                            </a:schemeClr>
                          </a:solidFill>
                          <a:latin typeface="+mn-lt"/>
                          <a:ea typeface="+mn-ea"/>
                          <a:cs typeface="+mn-cs"/>
                        </a:rPr>
                        <a:t>Increase the level of the non-taxable allowance for incidental moving expenses from $650 to at least one month of my salary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6455218"/>
                  </a:ext>
                </a:extLst>
              </a:tr>
              <a:tr h="338328">
                <a:tc>
                  <a:txBody>
                    <a:bodyPr/>
                    <a:lstStyle/>
                    <a:p>
                      <a:pPr marL="0" algn="r" defTabSz="924282" rtl="0" eaLnBrk="1" fontAlgn="ctr" latinLnBrk="0" hangingPunct="1">
                        <a:defRPr sz="1197" b="0" i="0" u="none" strike="noStrike" kern="1200" baseline="0">
                          <a:solidFill>
                            <a:schemeClr val="tx1">
                              <a:lumMod val="65000"/>
                              <a:lumOff val="35000"/>
                            </a:schemeClr>
                          </a:solidFill>
                          <a:latin typeface="+mn-lt"/>
                          <a:ea typeface="+mn-ea"/>
                          <a:cs typeface="+mn-cs"/>
                        </a:defRPr>
                      </a:pPr>
                      <a:r>
                        <a:rPr lang="en-US" sz="900" b="0" i="0" u="none" strike="noStrike" kern="1200" baseline="0" dirty="0">
                          <a:solidFill>
                            <a:schemeClr val="tx1">
                              <a:lumMod val="65000"/>
                              <a:lumOff val="35000"/>
                            </a:schemeClr>
                          </a:solidFill>
                          <a:latin typeface="+mn-lt"/>
                          <a:ea typeface="+mn-ea"/>
                          <a:cs typeface="+mn-cs"/>
                        </a:rPr>
                        <a:t>Provide a tax credit for the costs incurred in traveling to a location in order to obtain employment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0949029"/>
                  </a:ext>
                </a:extLst>
              </a:tr>
              <a:tr h="338328">
                <a:tc>
                  <a:txBody>
                    <a:bodyPr/>
                    <a:lstStyle/>
                    <a:p>
                      <a:pPr marL="0" algn="r" defTabSz="924282" rtl="0" eaLnBrk="1" fontAlgn="ctr" latinLnBrk="0" hangingPunct="1">
                        <a:defRPr sz="1197" b="0" i="0" u="none" strike="noStrike" kern="1200" baseline="0">
                          <a:solidFill>
                            <a:schemeClr val="tx1">
                              <a:lumMod val="65000"/>
                              <a:lumOff val="35000"/>
                            </a:schemeClr>
                          </a:solidFill>
                          <a:latin typeface="+mn-lt"/>
                          <a:ea typeface="+mn-ea"/>
                          <a:cs typeface="+mn-cs"/>
                        </a:defRPr>
                      </a:pPr>
                      <a:r>
                        <a:rPr lang="en-US" sz="900" b="0" i="0" u="none" strike="noStrike" kern="1200" baseline="0" dirty="0">
                          <a:solidFill>
                            <a:schemeClr val="tx1">
                              <a:lumMod val="65000"/>
                              <a:lumOff val="35000"/>
                            </a:schemeClr>
                          </a:solidFill>
                          <a:latin typeface="+mn-lt"/>
                          <a:ea typeface="+mn-ea"/>
                          <a:cs typeface="+mn-cs"/>
                        </a:rPr>
                        <a:t>Provide a tax deduction for the full cost of child and elder care for up to one year from the date of the transfer to the new location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9716059"/>
                  </a:ext>
                </a:extLst>
              </a:tr>
              <a:tr h="338328">
                <a:tc>
                  <a:txBody>
                    <a:bodyPr/>
                    <a:lstStyle/>
                    <a:p>
                      <a:pPr marL="0" algn="r" defTabSz="924282" rtl="0" eaLnBrk="1" fontAlgn="ctr" latinLnBrk="0" hangingPunct="1">
                        <a:defRPr sz="1197" b="0" i="0" u="none" strike="noStrike" kern="1200" baseline="0">
                          <a:solidFill>
                            <a:schemeClr val="tx1">
                              <a:lumMod val="65000"/>
                              <a:lumOff val="35000"/>
                            </a:schemeClr>
                          </a:solidFill>
                          <a:latin typeface="+mn-lt"/>
                          <a:ea typeface="+mn-ea"/>
                          <a:cs typeface="+mn-cs"/>
                        </a:defRPr>
                      </a:pPr>
                      <a:r>
                        <a:rPr lang="en-US" sz="900" b="0" i="0" u="none" strike="noStrike" kern="1200" baseline="0" dirty="0">
                          <a:solidFill>
                            <a:schemeClr val="tx1">
                              <a:lumMod val="65000"/>
                              <a:lumOff val="35000"/>
                            </a:schemeClr>
                          </a:solidFill>
                          <a:latin typeface="+mn-lt"/>
                          <a:ea typeface="+mn-ea"/>
                          <a:cs typeface="+mn-cs"/>
                        </a:rPr>
                        <a:t>Provide a tax deduction in order to obtain professional licensing/certification in an occupation in the new location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0596608"/>
                  </a:ext>
                </a:extLst>
              </a:tr>
            </a:tbl>
          </a:graphicData>
        </a:graphic>
      </p:graphicFrame>
    </p:spTree>
    <p:extLst>
      <p:ext uri="{BB962C8B-B14F-4D97-AF65-F5344CB8AC3E}">
        <p14:creationId xmlns:p14="http://schemas.microsoft.com/office/powerpoint/2010/main" val="2319618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BA95D-F12A-4006-BBE3-C70C7B860523}"/>
              </a:ext>
            </a:extLst>
          </p:cNvPr>
          <p:cNvSpPr>
            <a:spLocks noGrp="1"/>
          </p:cNvSpPr>
          <p:nvPr>
            <p:ph type="title"/>
          </p:nvPr>
        </p:nvSpPr>
        <p:spPr>
          <a:xfrm>
            <a:off x="172832" y="1752455"/>
            <a:ext cx="8143853" cy="1638590"/>
          </a:xfrm>
        </p:spPr>
        <p:txBody>
          <a:bodyPr/>
          <a:lstStyle/>
          <a:p>
            <a:r>
              <a:rPr lang="en-US" sz="4400" dirty="0"/>
              <a:t>Underemployment &amp; attitudes towards relocation</a:t>
            </a:r>
          </a:p>
        </p:txBody>
      </p:sp>
      <p:pic>
        <p:nvPicPr>
          <p:cNvPr id="3" name="Picture 2">
            <a:extLst>
              <a:ext uri="{FF2B5EF4-FFF2-40B4-BE49-F238E27FC236}">
                <a16:creationId xmlns:a16="http://schemas.microsoft.com/office/drawing/2014/main" id="{51177859-C18C-4896-A011-2A4451848948}"/>
              </a:ext>
            </a:extLst>
          </p:cNvPr>
          <p:cNvPicPr>
            <a:picLocks noChangeAspect="1"/>
          </p:cNvPicPr>
          <p:nvPr/>
        </p:nvPicPr>
        <p:blipFill>
          <a:blip r:embed="rId2"/>
          <a:stretch>
            <a:fillRect/>
          </a:stretch>
        </p:blipFill>
        <p:spPr>
          <a:xfrm>
            <a:off x="7848520" y="4731250"/>
            <a:ext cx="499915" cy="176799"/>
          </a:xfrm>
          <a:prstGeom prst="rect">
            <a:avLst/>
          </a:prstGeom>
        </p:spPr>
      </p:pic>
    </p:spTree>
    <p:extLst>
      <p:ext uri="{BB962C8B-B14F-4D97-AF65-F5344CB8AC3E}">
        <p14:creationId xmlns:p14="http://schemas.microsoft.com/office/powerpoint/2010/main" val="29735661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EF8E12-DFF2-4C93-AC8E-92DD9AD9D501}"/>
              </a:ext>
            </a:extLst>
          </p:cNvPr>
          <p:cNvSpPr>
            <a:spLocks noGrp="1"/>
          </p:cNvSpPr>
          <p:nvPr>
            <p:ph type="body" sz="quarter" idx="17"/>
          </p:nvPr>
        </p:nvSpPr>
        <p:spPr>
          <a:xfrm>
            <a:off x="922725" y="4795112"/>
            <a:ext cx="7462662" cy="215444"/>
          </a:xfrm>
        </p:spPr>
        <p:txBody>
          <a:bodyPr/>
          <a:lstStyle/>
          <a:p>
            <a:r>
              <a:rPr lang="en-US" sz="700" dirty="0"/>
              <a:t>ZA5. </a:t>
            </a:r>
            <a:r>
              <a:rPr lang="en-GB" sz="700" dirty="0"/>
              <a:t>Now we would like you to consider if you would consider yourself to be “underemployed”. One way to be underemployed is if a worker is overqualified and has education, skills or experience that go beyond the requirements of the job. Base: All respondents (n=1070); 2014 (n=1132)</a:t>
            </a:r>
            <a:endParaRPr lang="en-US" sz="700" dirty="0"/>
          </a:p>
        </p:txBody>
      </p:sp>
      <p:sp>
        <p:nvSpPr>
          <p:cNvPr id="3" name="Title 2">
            <a:extLst>
              <a:ext uri="{FF2B5EF4-FFF2-40B4-BE49-F238E27FC236}">
                <a16:creationId xmlns:a16="http://schemas.microsoft.com/office/drawing/2014/main" id="{BC6DE069-9772-4265-ADF1-F18DC496BFE4}"/>
              </a:ext>
            </a:extLst>
          </p:cNvPr>
          <p:cNvSpPr>
            <a:spLocks noGrp="1"/>
          </p:cNvSpPr>
          <p:nvPr>
            <p:ph type="title"/>
          </p:nvPr>
        </p:nvSpPr>
        <p:spPr/>
        <p:txBody>
          <a:bodyPr/>
          <a:lstStyle/>
          <a:p>
            <a:r>
              <a:rPr lang="en-US" dirty="0"/>
              <a:t>Underemployment</a:t>
            </a:r>
          </a:p>
        </p:txBody>
      </p:sp>
      <p:sp>
        <p:nvSpPr>
          <p:cNvPr id="4" name="Text Placeholder 3">
            <a:extLst>
              <a:ext uri="{FF2B5EF4-FFF2-40B4-BE49-F238E27FC236}">
                <a16:creationId xmlns:a16="http://schemas.microsoft.com/office/drawing/2014/main" id="{778A4285-41B1-4036-B884-1E30C76526AF}"/>
              </a:ext>
            </a:extLst>
          </p:cNvPr>
          <p:cNvSpPr>
            <a:spLocks noGrp="1"/>
          </p:cNvSpPr>
          <p:nvPr>
            <p:ph type="body" sz="quarter" idx="19"/>
          </p:nvPr>
        </p:nvSpPr>
        <p:spPr/>
        <p:txBody>
          <a:bodyPr/>
          <a:lstStyle/>
          <a:p>
            <a:pPr marL="171450" indent="-171450" algn="just">
              <a:buFont typeface="Arial" panose="020B0604020202020204" pitchFamily="34" charset="0"/>
              <a:buChar char="•"/>
            </a:pPr>
            <a:r>
              <a:rPr lang="en-US" sz="1100" dirty="0"/>
              <a:t>Compared to 2014, full-time Canadian workers are more likely to be suitably employed (57%; +5 pts) or potentially underemployed (18%; +5 pts) whereas part-time Canadians workers are less likely to claim that they choose to be working part-time (13%; -3 pts) or that they would like to be working full-time, but can’t find appropriate work (5%; -2 pts).</a:t>
            </a:r>
          </a:p>
        </p:txBody>
      </p:sp>
      <p:sp>
        <p:nvSpPr>
          <p:cNvPr id="5" name="Rectangle 4">
            <a:extLst>
              <a:ext uri="{FF2B5EF4-FFF2-40B4-BE49-F238E27FC236}">
                <a16:creationId xmlns:a16="http://schemas.microsoft.com/office/drawing/2014/main" id="{2D44937A-CAE4-42AE-BF19-011276A7AD44}"/>
              </a:ext>
            </a:extLst>
          </p:cNvPr>
          <p:cNvSpPr/>
          <p:nvPr/>
        </p:nvSpPr>
        <p:spPr>
          <a:xfrm>
            <a:off x="1661503" y="1761773"/>
            <a:ext cx="2510825" cy="3195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lumMod val="90000"/>
                    <a:lumOff val="10000"/>
                  </a:schemeClr>
                </a:solidFill>
              </a:rPr>
              <a:t>Employed Full Time</a:t>
            </a:r>
          </a:p>
        </p:txBody>
      </p:sp>
      <p:sp>
        <p:nvSpPr>
          <p:cNvPr id="6" name="Rectangle 5">
            <a:extLst>
              <a:ext uri="{FF2B5EF4-FFF2-40B4-BE49-F238E27FC236}">
                <a16:creationId xmlns:a16="http://schemas.microsoft.com/office/drawing/2014/main" id="{FBB55E1F-DEAB-42B7-B0CA-199FB6F901EC}"/>
              </a:ext>
            </a:extLst>
          </p:cNvPr>
          <p:cNvSpPr/>
          <p:nvPr/>
        </p:nvSpPr>
        <p:spPr>
          <a:xfrm>
            <a:off x="4704281" y="1761773"/>
            <a:ext cx="2593694" cy="3195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lumMod val="90000"/>
                    <a:lumOff val="10000"/>
                  </a:schemeClr>
                </a:solidFill>
              </a:rPr>
              <a:t>Employed Part Time</a:t>
            </a:r>
          </a:p>
        </p:txBody>
      </p:sp>
      <p:graphicFrame>
        <p:nvGraphicFramePr>
          <p:cNvPr id="18" name="Table 17">
            <a:extLst>
              <a:ext uri="{FF2B5EF4-FFF2-40B4-BE49-F238E27FC236}">
                <a16:creationId xmlns:a16="http://schemas.microsoft.com/office/drawing/2014/main" id="{0550FDE0-32B4-4655-BD05-1BD42B42CA92}"/>
              </a:ext>
            </a:extLst>
          </p:cNvPr>
          <p:cNvGraphicFramePr>
            <a:graphicFrameLocks noGrp="1"/>
          </p:cNvGraphicFramePr>
          <p:nvPr>
            <p:extLst>
              <p:ext uri="{D42A27DB-BD31-4B8C-83A1-F6EECF244321}">
                <p14:modId xmlns:p14="http://schemas.microsoft.com/office/powerpoint/2010/main" val="2068472375"/>
              </p:ext>
            </p:extLst>
          </p:nvPr>
        </p:nvGraphicFramePr>
        <p:xfrm>
          <a:off x="922725" y="2176120"/>
          <a:ext cx="3194738" cy="187177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808922">
                  <a:extLst>
                    <a:ext uri="{9D8B030D-6E8A-4147-A177-3AD203B41FA5}">
                      <a16:colId xmlns:a16="http://schemas.microsoft.com/office/drawing/2014/main" val="1924703322"/>
                    </a:ext>
                  </a:extLst>
                </a:gridCol>
                <a:gridCol w="692908">
                  <a:extLst>
                    <a:ext uri="{9D8B030D-6E8A-4147-A177-3AD203B41FA5}">
                      <a16:colId xmlns:a16="http://schemas.microsoft.com/office/drawing/2014/main" val="3794682725"/>
                    </a:ext>
                  </a:extLst>
                </a:gridCol>
                <a:gridCol w="692908">
                  <a:extLst>
                    <a:ext uri="{9D8B030D-6E8A-4147-A177-3AD203B41FA5}">
                      <a16:colId xmlns:a16="http://schemas.microsoft.com/office/drawing/2014/main" val="991465007"/>
                    </a:ext>
                  </a:extLst>
                </a:gridCol>
              </a:tblGrid>
              <a:tr h="0">
                <a:tc>
                  <a:txBody>
                    <a:bodyPr/>
                    <a:lstStyle/>
                    <a:p>
                      <a:pPr algn="l"/>
                      <a:endParaRPr lang="en-US" sz="1100" b="1" dirty="0">
                        <a:solidFill>
                          <a:schemeClr val="tx1">
                            <a:lumMod val="90000"/>
                            <a:lumOff val="10000"/>
                          </a:schemeClr>
                        </a:solidFill>
                      </a:endParaRPr>
                    </a:p>
                  </a:txBody>
                  <a:tcPr marR="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marL="0" algn="ctr" defTabSz="924282" rtl="0" eaLnBrk="1" latinLnBrk="0" hangingPunct="1"/>
                      <a:r>
                        <a:rPr lang="en-US" sz="1100" b="1" kern="1200" dirty="0">
                          <a:solidFill>
                            <a:srgbClr val="3C4B82"/>
                          </a:solidFill>
                          <a:latin typeface="+mn-lt"/>
                          <a:ea typeface="+mn-ea"/>
                          <a:cs typeface="+mn-cs"/>
                        </a:rPr>
                        <a:t>2018</a:t>
                      </a:r>
                    </a:p>
                  </a:txBody>
                  <a:tcPr marL="0" marR="0" marT="0" marB="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marL="0" algn="ctr" defTabSz="924282" rtl="0" eaLnBrk="1" latinLnBrk="0" hangingPunct="1"/>
                      <a:r>
                        <a:rPr lang="en-US" sz="1100" b="1" kern="1200" dirty="0">
                          <a:solidFill>
                            <a:srgbClr val="3C4B82"/>
                          </a:solidFill>
                          <a:latin typeface="+mn-lt"/>
                          <a:ea typeface="+mn-ea"/>
                          <a:cs typeface="+mn-cs"/>
                        </a:rPr>
                        <a:t>2014</a:t>
                      </a:r>
                    </a:p>
                  </a:txBody>
                  <a:tcPr marL="0" marR="0" marT="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8083126"/>
                  </a:ext>
                </a:extLst>
              </a:tr>
              <a:tr h="568046">
                <a:tc>
                  <a:txBody>
                    <a:bodyPr/>
                    <a:lstStyle/>
                    <a:p>
                      <a:pPr algn="l"/>
                      <a:r>
                        <a:rPr lang="en-US" sz="1400" b="1" dirty="0">
                          <a:solidFill>
                            <a:schemeClr val="tx1">
                              <a:lumMod val="90000"/>
                              <a:lumOff val="10000"/>
                            </a:schemeClr>
                          </a:solidFill>
                        </a:rPr>
                        <a:t>Suitably Employed:</a:t>
                      </a:r>
                    </a:p>
                  </a:txBody>
                  <a:tcPr marR="0" marT="0" marB="0" anchor="ctr">
                    <a:lnL w="12700" cap="flat" cmpd="sng" algn="ctr">
                      <a:solidFill>
                        <a:schemeClr val="bg1"/>
                      </a:solid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marL="0" algn="ctr" defTabSz="924282" rtl="0" eaLnBrk="1" latinLnBrk="0" hangingPunct="1"/>
                      <a:r>
                        <a:rPr lang="en-US" sz="2000" b="1" kern="1200" dirty="0">
                          <a:solidFill>
                            <a:srgbClr val="3C4B82"/>
                          </a:solidFill>
                          <a:latin typeface="+mn-lt"/>
                          <a:ea typeface="+mn-ea"/>
                          <a:cs typeface="+mn-cs"/>
                        </a:rPr>
                        <a:t>57%</a:t>
                      </a: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marL="0" algn="ctr" defTabSz="924282" rtl="0" eaLnBrk="1" latinLnBrk="0" hangingPunct="1"/>
                      <a:r>
                        <a:rPr lang="en-US" sz="2000" b="1" kern="1200" dirty="0">
                          <a:solidFill>
                            <a:srgbClr val="3C4B82"/>
                          </a:solidFill>
                          <a:latin typeface="+mn-lt"/>
                          <a:ea typeface="+mn-ea"/>
                          <a:cs typeface="+mn-cs"/>
                        </a:rPr>
                        <a:t>52%</a:t>
                      </a:r>
                    </a:p>
                  </a:txBody>
                  <a:tcPr marL="0" marR="0" marT="0" marB="0" anchor="ct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00786050"/>
                  </a:ext>
                </a:extLst>
              </a:tr>
              <a:tr h="568046">
                <a:tc>
                  <a:txBody>
                    <a:bodyPr/>
                    <a:lstStyle/>
                    <a:p>
                      <a:pPr algn="l"/>
                      <a:r>
                        <a:rPr lang="en-US" sz="1400" b="1" dirty="0">
                          <a:solidFill>
                            <a:schemeClr val="tx1">
                              <a:lumMod val="90000"/>
                              <a:lumOff val="10000"/>
                            </a:schemeClr>
                          </a:solidFill>
                        </a:rPr>
                        <a:t>Potentially Underemployed:</a:t>
                      </a:r>
                    </a:p>
                  </a:txBody>
                  <a:tcPr marR="0" marT="0" marB="0" anchor="ct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latinLnBrk="0" hangingPunct="1"/>
                      <a:r>
                        <a:rPr lang="en-US" sz="2000" b="1" kern="1200" dirty="0">
                          <a:solidFill>
                            <a:srgbClr val="3C4B82"/>
                          </a:solidFill>
                          <a:latin typeface="+mn-lt"/>
                          <a:ea typeface="+mn-ea"/>
                          <a:cs typeface="+mn-cs"/>
                        </a:rPr>
                        <a:t>18%</a:t>
                      </a:r>
                    </a:p>
                  </a:txBody>
                  <a:tcPr marL="0" marR="0" marT="0" marB="0" anchor="ct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latinLnBrk="0" hangingPunct="1"/>
                      <a:r>
                        <a:rPr lang="en-US" sz="2000" b="1" kern="1200" dirty="0">
                          <a:solidFill>
                            <a:srgbClr val="3C4B82"/>
                          </a:solidFill>
                          <a:latin typeface="+mn-lt"/>
                          <a:ea typeface="+mn-ea"/>
                          <a:cs typeface="+mn-cs"/>
                        </a:rPr>
                        <a:t>13%</a:t>
                      </a:r>
                    </a:p>
                  </a:txBody>
                  <a:tcPr marL="0" marR="0" marT="0" marB="0"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7991967"/>
                  </a:ext>
                </a:extLst>
              </a:tr>
              <a:tr h="568046">
                <a:tc>
                  <a:txBody>
                    <a:bodyPr/>
                    <a:lstStyle/>
                    <a:p>
                      <a:pPr algn="l"/>
                      <a:r>
                        <a:rPr lang="en-US" sz="1400" b="1" dirty="0">
                          <a:solidFill>
                            <a:schemeClr val="tx1">
                              <a:lumMod val="90000"/>
                              <a:lumOff val="10000"/>
                            </a:schemeClr>
                          </a:solidFill>
                        </a:rPr>
                        <a:t>Underemployed:</a:t>
                      </a:r>
                    </a:p>
                  </a:txBody>
                  <a:tcPr marR="0" marT="0" marB="0"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latinLnBrk="0" hangingPunct="1"/>
                      <a:r>
                        <a:rPr lang="en-US" sz="2000" b="1" kern="1200" dirty="0">
                          <a:solidFill>
                            <a:srgbClr val="3C4B82"/>
                          </a:solidFill>
                          <a:latin typeface="+mn-lt"/>
                          <a:ea typeface="+mn-ea"/>
                          <a:cs typeface="+mn-cs"/>
                        </a:rPr>
                        <a:t>6%</a:t>
                      </a: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latinLnBrk="0" hangingPunct="1"/>
                      <a:r>
                        <a:rPr lang="en-US" sz="2000" b="1" kern="1200" dirty="0">
                          <a:solidFill>
                            <a:srgbClr val="3C4B82"/>
                          </a:solidFill>
                          <a:latin typeface="+mn-lt"/>
                          <a:ea typeface="+mn-ea"/>
                          <a:cs typeface="+mn-cs"/>
                        </a:rPr>
                        <a:t>6%</a:t>
                      </a:r>
                    </a:p>
                  </a:txBody>
                  <a:tcPr marL="0" marR="0" marT="0" marB="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3595709"/>
                  </a:ext>
                </a:extLst>
              </a:tr>
            </a:tbl>
          </a:graphicData>
        </a:graphic>
      </p:graphicFrame>
      <p:graphicFrame>
        <p:nvGraphicFramePr>
          <p:cNvPr id="19" name="Table 18">
            <a:extLst>
              <a:ext uri="{FF2B5EF4-FFF2-40B4-BE49-F238E27FC236}">
                <a16:creationId xmlns:a16="http://schemas.microsoft.com/office/drawing/2014/main" id="{36899A34-0F1C-4089-9B83-D459F721C4E5}"/>
              </a:ext>
            </a:extLst>
          </p:cNvPr>
          <p:cNvGraphicFramePr>
            <a:graphicFrameLocks noGrp="1"/>
          </p:cNvGraphicFramePr>
          <p:nvPr>
            <p:extLst>
              <p:ext uri="{D42A27DB-BD31-4B8C-83A1-F6EECF244321}">
                <p14:modId xmlns:p14="http://schemas.microsoft.com/office/powerpoint/2010/main" val="621434523"/>
              </p:ext>
            </p:extLst>
          </p:nvPr>
        </p:nvGraphicFramePr>
        <p:xfrm>
          <a:off x="4775831" y="2176120"/>
          <a:ext cx="3191256" cy="187451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862360">
                  <a:extLst>
                    <a:ext uri="{9D8B030D-6E8A-4147-A177-3AD203B41FA5}">
                      <a16:colId xmlns:a16="http://schemas.microsoft.com/office/drawing/2014/main" val="1924703322"/>
                    </a:ext>
                  </a:extLst>
                </a:gridCol>
                <a:gridCol w="664448">
                  <a:extLst>
                    <a:ext uri="{9D8B030D-6E8A-4147-A177-3AD203B41FA5}">
                      <a16:colId xmlns:a16="http://schemas.microsoft.com/office/drawing/2014/main" val="3794682725"/>
                    </a:ext>
                  </a:extLst>
                </a:gridCol>
                <a:gridCol w="664448">
                  <a:extLst>
                    <a:ext uri="{9D8B030D-6E8A-4147-A177-3AD203B41FA5}">
                      <a16:colId xmlns:a16="http://schemas.microsoft.com/office/drawing/2014/main" val="3431263070"/>
                    </a:ext>
                  </a:extLst>
                </a:gridCol>
              </a:tblGrid>
              <a:tr h="192611">
                <a:tc>
                  <a:txBody>
                    <a:bodyPr/>
                    <a:lstStyle/>
                    <a:p>
                      <a:pPr marL="0" algn="ctr" defTabSz="924282" rtl="0" eaLnBrk="1" latinLnBrk="0" hangingPunct="1"/>
                      <a:endParaRPr lang="en-US" sz="1100" b="1" kern="1200" dirty="0">
                        <a:solidFill>
                          <a:srgbClr val="3C4B82"/>
                        </a:solidFill>
                        <a:latin typeface="+mn-lt"/>
                        <a:ea typeface="+mn-ea"/>
                        <a:cs typeface="+mn-cs"/>
                      </a:endParaRPr>
                    </a:p>
                  </a:txBody>
                  <a:tcPr marL="0" marR="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marL="0" algn="ctr" defTabSz="924282" rtl="0" eaLnBrk="1" latinLnBrk="0" hangingPunct="1"/>
                      <a:r>
                        <a:rPr lang="en-US" sz="1100" b="1" kern="1200" dirty="0">
                          <a:solidFill>
                            <a:srgbClr val="3C4B82"/>
                          </a:solidFill>
                          <a:latin typeface="+mn-lt"/>
                          <a:ea typeface="+mn-ea"/>
                          <a:cs typeface="+mn-cs"/>
                        </a:rPr>
                        <a:t>2018</a:t>
                      </a:r>
                    </a:p>
                  </a:txBody>
                  <a:tcPr marL="0" marR="0" marT="0" marB="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latinLnBrk="0" hangingPunct="1"/>
                      <a:r>
                        <a:rPr lang="en-US" sz="1100" b="1" kern="1200" dirty="0">
                          <a:solidFill>
                            <a:srgbClr val="3C4B82"/>
                          </a:solidFill>
                          <a:latin typeface="+mn-lt"/>
                          <a:ea typeface="+mn-ea"/>
                          <a:cs typeface="+mn-cs"/>
                        </a:rPr>
                        <a:t>2014</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2349524"/>
                  </a:ext>
                </a:extLst>
              </a:tr>
              <a:tr h="735425">
                <a:tc>
                  <a:txBody>
                    <a:bodyPr/>
                    <a:lstStyle/>
                    <a:p>
                      <a:pPr marL="0" marR="0" lvl="0" indent="0" algn="l" defTabSz="924282" rtl="0" eaLnBrk="1" fontAlgn="auto" latinLnBrk="0" hangingPunct="1">
                        <a:lnSpc>
                          <a:spcPct val="100000"/>
                        </a:lnSpc>
                        <a:spcBef>
                          <a:spcPts val="0"/>
                        </a:spcBef>
                        <a:spcAft>
                          <a:spcPts val="0"/>
                        </a:spcAft>
                        <a:buClrTx/>
                        <a:buSzTx/>
                        <a:buFontTx/>
                        <a:buNone/>
                        <a:tabLst/>
                        <a:defRPr/>
                      </a:pPr>
                      <a:r>
                        <a:rPr lang="en-GB" sz="1400" b="1" kern="1200" dirty="0">
                          <a:solidFill>
                            <a:schemeClr val="tx1">
                              <a:lumMod val="90000"/>
                              <a:lumOff val="10000"/>
                            </a:schemeClr>
                          </a:solidFill>
                          <a:latin typeface="+mn-lt"/>
                          <a:ea typeface="+mn-ea"/>
                          <a:cs typeface="+mn-cs"/>
                        </a:rPr>
                        <a:t>I choose to be working part-time:</a:t>
                      </a:r>
                      <a:endParaRPr lang="en-US" sz="1400" b="1" kern="1200" dirty="0">
                        <a:solidFill>
                          <a:schemeClr val="tx1">
                            <a:lumMod val="90000"/>
                            <a:lumOff val="10000"/>
                          </a:schemeClr>
                        </a:solidFill>
                        <a:latin typeface="+mn-lt"/>
                        <a:ea typeface="+mn-ea"/>
                        <a:cs typeface="+mn-cs"/>
                      </a:endParaRPr>
                    </a:p>
                    <a:p>
                      <a:pPr marL="0" algn="l" defTabSz="924282" rtl="0" eaLnBrk="1" latinLnBrk="0" hangingPunct="1"/>
                      <a:endParaRPr lang="en-US" sz="1400" b="1" kern="1200" dirty="0">
                        <a:solidFill>
                          <a:schemeClr val="tx1">
                            <a:lumMod val="90000"/>
                            <a:lumOff val="10000"/>
                          </a:schemeClr>
                        </a:solidFill>
                        <a:latin typeface="+mn-lt"/>
                        <a:ea typeface="+mn-ea"/>
                        <a:cs typeface="+mn-cs"/>
                      </a:endParaRPr>
                    </a:p>
                  </a:txBody>
                  <a:tcPr marR="0" marT="0" marB="0" anchor="ctr">
                    <a:lnL w="12700" cap="flat" cmpd="sng" algn="ctr">
                      <a:solidFill>
                        <a:schemeClr val="bg1"/>
                      </a:solid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marL="0" algn="ctr" defTabSz="924282" rtl="0" eaLnBrk="1" latinLnBrk="0" hangingPunct="1"/>
                      <a:r>
                        <a:rPr lang="en-US" sz="2000" b="1" kern="1200" dirty="0">
                          <a:solidFill>
                            <a:srgbClr val="3C4B82"/>
                          </a:solidFill>
                          <a:latin typeface="+mn-lt"/>
                          <a:ea typeface="+mn-ea"/>
                          <a:cs typeface="+mn-cs"/>
                        </a:rPr>
                        <a:t>13%</a:t>
                      </a: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latinLnBrk="0" hangingPunct="1"/>
                      <a:r>
                        <a:rPr lang="en-US" sz="2000" b="1" kern="1200" dirty="0">
                          <a:solidFill>
                            <a:srgbClr val="3C4B82"/>
                          </a:solidFill>
                          <a:latin typeface="+mn-lt"/>
                          <a:ea typeface="+mn-ea"/>
                          <a:cs typeface="+mn-cs"/>
                        </a:rPr>
                        <a:t>16%</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0786050"/>
                  </a:ext>
                </a:extLst>
              </a:tr>
              <a:tr h="946483">
                <a:tc>
                  <a:txBody>
                    <a:bodyPr/>
                    <a:lstStyle/>
                    <a:p>
                      <a:pPr marL="0" algn="l" defTabSz="924282" rtl="0" eaLnBrk="1" latinLnBrk="0" hangingPunct="1"/>
                      <a:r>
                        <a:rPr lang="en-US" sz="1400" b="1" kern="1200" dirty="0">
                          <a:solidFill>
                            <a:schemeClr val="tx1">
                              <a:lumMod val="90000"/>
                              <a:lumOff val="10000"/>
                            </a:schemeClr>
                          </a:solidFill>
                          <a:latin typeface="+mn-lt"/>
                          <a:ea typeface="+mn-ea"/>
                          <a:cs typeface="+mn-cs"/>
                        </a:rPr>
                        <a:t>I would like to be working full-time but can’t find appropriate work:</a:t>
                      </a:r>
                    </a:p>
                  </a:txBody>
                  <a:tcPr marR="0" marT="0" marB="0" anchor="ctr">
                    <a:lnL w="12700" cap="flat" cmpd="sng" algn="ctr">
                      <a:solidFill>
                        <a:schemeClr val="bg1"/>
                      </a:solidFill>
                      <a:prstDash val="solid"/>
                      <a:round/>
                      <a:headEnd type="none" w="med" len="med"/>
                      <a:tailEnd type="none" w="med" len="med"/>
                    </a:lnL>
                    <a:lnR w="12700" cmpd="sng">
                      <a:noFill/>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latinLnBrk="0" hangingPunct="1"/>
                      <a:r>
                        <a:rPr lang="en-US" sz="2000" b="1" kern="1200" dirty="0">
                          <a:solidFill>
                            <a:srgbClr val="3C4B82"/>
                          </a:solidFill>
                          <a:latin typeface="+mn-lt"/>
                          <a:ea typeface="+mn-ea"/>
                          <a:cs typeface="+mn-cs"/>
                        </a:rPr>
                        <a:t>5%</a:t>
                      </a: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latinLnBrk="0" hangingPunct="1"/>
                      <a:r>
                        <a:rPr lang="en-US" sz="2000" b="1" kern="1200" dirty="0">
                          <a:solidFill>
                            <a:srgbClr val="3C4B82"/>
                          </a:solidFill>
                          <a:latin typeface="+mn-lt"/>
                          <a:ea typeface="+mn-ea"/>
                          <a:cs typeface="+mn-cs"/>
                        </a:rPr>
                        <a:t>7%</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7991967"/>
                  </a:ext>
                </a:extLst>
              </a:tr>
            </a:tbl>
          </a:graphicData>
        </a:graphic>
      </p:graphicFrame>
      <p:cxnSp>
        <p:nvCxnSpPr>
          <p:cNvPr id="22" name="Straight Connector 21">
            <a:extLst>
              <a:ext uri="{FF2B5EF4-FFF2-40B4-BE49-F238E27FC236}">
                <a16:creationId xmlns:a16="http://schemas.microsoft.com/office/drawing/2014/main" id="{EDA9BD09-A19D-499F-9FE1-53EDB08332C1}"/>
              </a:ext>
            </a:extLst>
          </p:cNvPr>
          <p:cNvCxnSpPr>
            <a:cxnSpLocks/>
          </p:cNvCxnSpPr>
          <p:nvPr/>
        </p:nvCxnSpPr>
        <p:spPr>
          <a:xfrm>
            <a:off x="4464936" y="2193007"/>
            <a:ext cx="0" cy="2039112"/>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14" name="Rectangle 13">
            <a:extLst>
              <a:ext uri="{FF2B5EF4-FFF2-40B4-BE49-F238E27FC236}">
                <a16:creationId xmlns:a16="http://schemas.microsoft.com/office/drawing/2014/main" id="{3F931BF6-9037-4154-A1ED-4E759D087612}"/>
              </a:ext>
            </a:extLst>
          </p:cNvPr>
          <p:cNvSpPr/>
          <p:nvPr/>
        </p:nvSpPr>
        <p:spPr>
          <a:xfrm>
            <a:off x="7149537" y="2604859"/>
            <a:ext cx="296876" cy="230832"/>
          </a:xfrm>
          <a:prstGeom prst="rect">
            <a:avLst/>
          </a:prstGeom>
        </p:spPr>
        <p:txBody>
          <a:bodyPr wrap="none">
            <a:spAutoFit/>
          </a:bodyPr>
          <a:lstStyle/>
          <a:p>
            <a:r>
              <a:rPr lang="en-US" sz="900" dirty="0">
                <a:solidFill>
                  <a:srgbClr val="C00000"/>
                </a:solidFill>
                <a:sym typeface="Wingdings 3"/>
              </a:rPr>
              <a:t></a:t>
            </a:r>
            <a:endParaRPr lang="en-US" sz="900" dirty="0">
              <a:solidFill>
                <a:srgbClr val="C00000"/>
              </a:solidFill>
            </a:endParaRPr>
          </a:p>
        </p:txBody>
      </p:sp>
      <p:sp>
        <p:nvSpPr>
          <p:cNvPr id="15" name="Rectangle 14">
            <a:extLst>
              <a:ext uri="{FF2B5EF4-FFF2-40B4-BE49-F238E27FC236}">
                <a16:creationId xmlns:a16="http://schemas.microsoft.com/office/drawing/2014/main" id="{4EF6C9F6-D300-43FD-8DB0-C9B97EACB6F3}"/>
              </a:ext>
            </a:extLst>
          </p:cNvPr>
          <p:cNvSpPr/>
          <p:nvPr/>
        </p:nvSpPr>
        <p:spPr>
          <a:xfrm>
            <a:off x="7149537" y="3464748"/>
            <a:ext cx="296876" cy="230832"/>
          </a:xfrm>
          <a:prstGeom prst="rect">
            <a:avLst/>
          </a:prstGeom>
        </p:spPr>
        <p:txBody>
          <a:bodyPr wrap="none">
            <a:spAutoFit/>
          </a:bodyPr>
          <a:lstStyle/>
          <a:p>
            <a:r>
              <a:rPr lang="en-US" sz="900" dirty="0">
                <a:solidFill>
                  <a:srgbClr val="C00000"/>
                </a:solidFill>
                <a:sym typeface="Wingdings 3"/>
              </a:rPr>
              <a:t></a:t>
            </a:r>
            <a:endParaRPr lang="en-US" sz="900" dirty="0">
              <a:solidFill>
                <a:srgbClr val="C00000"/>
              </a:solidFill>
            </a:endParaRPr>
          </a:p>
        </p:txBody>
      </p:sp>
      <p:sp>
        <p:nvSpPr>
          <p:cNvPr id="16" name="Rectangle 15">
            <a:extLst>
              <a:ext uri="{FF2B5EF4-FFF2-40B4-BE49-F238E27FC236}">
                <a16:creationId xmlns:a16="http://schemas.microsoft.com/office/drawing/2014/main" id="{E4A600AB-C6F4-448F-BE28-058B15A4437D}"/>
              </a:ext>
            </a:extLst>
          </p:cNvPr>
          <p:cNvSpPr/>
          <p:nvPr/>
        </p:nvSpPr>
        <p:spPr>
          <a:xfrm rot="10800000">
            <a:off x="3239475" y="3073168"/>
            <a:ext cx="296876" cy="230832"/>
          </a:xfrm>
          <a:prstGeom prst="rect">
            <a:avLst/>
          </a:prstGeom>
        </p:spPr>
        <p:txBody>
          <a:bodyPr wrap="none">
            <a:spAutoFit/>
          </a:bodyPr>
          <a:lstStyle/>
          <a:p>
            <a:r>
              <a:rPr lang="en-US" sz="900" dirty="0">
                <a:solidFill>
                  <a:srgbClr val="00B050"/>
                </a:solidFill>
                <a:sym typeface="Wingdings 3"/>
              </a:rPr>
              <a:t></a:t>
            </a:r>
            <a:endParaRPr lang="en-US" sz="900" dirty="0">
              <a:solidFill>
                <a:srgbClr val="00B050"/>
              </a:solidFill>
            </a:endParaRPr>
          </a:p>
        </p:txBody>
      </p:sp>
      <p:sp>
        <p:nvSpPr>
          <p:cNvPr id="17" name="Rectangle 16">
            <a:extLst>
              <a:ext uri="{FF2B5EF4-FFF2-40B4-BE49-F238E27FC236}">
                <a16:creationId xmlns:a16="http://schemas.microsoft.com/office/drawing/2014/main" id="{9DEA70B8-0AB6-4EE5-AC96-55AEF35D5350}"/>
              </a:ext>
            </a:extLst>
          </p:cNvPr>
          <p:cNvSpPr/>
          <p:nvPr/>
        </p:nvSpPr>
        <p:spPr>
          <a:xfrm rot="10800000">
            <a:off x="3243436" y="2509228"/>
            <a:ext cx="296876" cy="230832"/>
          </a:xfrm>
          <a:prstGeom prst="rect">
            <a:avLst/>
          </a:prstGeom>
        </p:spPr>
        <p:txBody>
          <a:bodyPr wrap="none">
            <a:spAutoFit/>
          </a:bodyPr>
          <a:lstStyle/>
          <a:p>
            <a:r>
              <a:rPr lang="en-US" sz="900" dirty="0">
                <a:solidFill>
                  <a:srgbClr val="00B050"/>
                </a:solidFill>
                <a:sym typeface="Wingdings 3"/>
              </a:rPr>
              <a:t></a:t>
            </a:r>
            <a:endParaRPr lang="en-US" sz="900" dirty="0">
              <a:solidFill>
                <a:srgbClr val="00B050"/>
              </a:solidFill>
            </a:endParaRPr>
          </a:p>
        </p:txBody>
      </p:sp>
    </p:spTree>
    <p:extLst>
      <p:ext uri="{BB962C8B-B14F-4D97-AF65-F5344CB8AC3E}">
        <p14:creationId xmlns:p14="http://schemas.microsoft.com/office/powerpoint/2010/main" val="3946064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Research </a:t>
            </a:r>
          </a:p>
        </p:txBody>
      </p:sp>
      <p:pic>
        <p:nvPicPr>
          <p:cNvPr id="7" name="Picture 6"/>
          <p:cNvPicPr>
            <a:picLocks noChangeAspect="1"/>
          </p:cNvPicPr>
          <p:nvPr/>
        </p:nvPicPr>
        <p:blipFill>
          <a:blip r:embed="rId2"/>
          <a:stretch>
            <a:fillRect/>
          </a:stretch>
        </p:blipFill>
        <p:spPr>
          <a:xfrm>
            <a:off x="3497310" y="1632568"/>
            <a:ext cx="4518571" cy="2605874"/>
          </a:xfrm>
          <a:prstGeom prst="rect">
            <a:avLst/>
          </a:prstGeom>
        </p:spPr>
      </p:pic>
      <p:pic>
        <p:nvPicPr>
          <p:cNvPr id="9" name="Content Placeholder 8"/>
          <p:cNvPicPr>
            <a:picLocks noGrp="1" noChangeAspect="1"/>
          </p:cNvPicPr>
          <p:nvPr>
            <p:ph idx="1"/>
          </p:nvPr>
        </p:nvPicPr>
        <p:blipFill>
          <a:blip r:embed="rId3"/>
          <a:stretch>
            <a:fillRect/>
          </a:stretch>
        </p:blipFill>
        <p:spPr>
          <a:xfrm>
            <a:off x="680540" y="1196651"/>
            <a:ext cx="2640706" cy="3366018"/>
          </a:xfrm>
          <a:prstGeom prst="rect">
            <a:avLst/>
          </a:prstGeom>
        </p:spPr>
      </p:pic>
    </p:spTree>
    <p:extLst>
      <p:ext uri="{BB962C8B-B14F-4D97-AF65-F5344CB8AC3E}">
        <p14:creationId xmlns:p14="http://schemas.microsoft.com/office/powerpoint/2010/main" val="4811844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96D93A-AFFF-4ABB-8235-973BBB60A353}"/>
              </a:ext>
            </a:extLst>
          </p:cNvPr>
          <p:cNvSpPr>
            <a:spLocks noGrp="1"/>
          </p:cNvSpPr>
          <p:nvPr>
            <p:ph type="body" sz="quarter" idx="17"/>
          </p:nvPr>
        </p:nvSpPr>
        <p:spPr>
          <a:xfrm>
            <a:off x="922725" y="4795112"/>
            <a:ext cx="7462662" cy="215444"/>
          </a:xfrm>
        </p:spPr>
        <p:txBody>
          <a:bodyPr/>
          <a:lstStyle/>
          <a:p>
            <a:r>
              <a:rPr lang="en-US" sz="700" dirty="0"/>
              <a:t>Q1. </a:t>
            </a:r>
            <a:r>
              <a:rPr lang="en-GB" sz="700" dirty="0"/>
              <a:t>To what extent do you agree with the following statements:</a:t>
            </a:r>
            <a:endParaRPr lang="en-US" sz="700" dirty="0"/>
          </a:p>
          <a:p>
            <a:r>
              <a:rPr lang="en-US" sz="700" dirty="0"/>
              <a:t>Base: All respondents (n=1,185)</a:t>
            </a:r>
          </a:p>
        </p:txBody>
      </p:sp>
      <p:sp>
        <p:nvSpPr>
          <p:cNvPr id="3" name="Title 2">
            <a:extLst>
              <a:ext uri="{FF2B5EF4-FFF2-40B4-BE49-F238E27FC236}">
                <a16:creationId xmlns:a16="http://schemas.microsoft.com/office/drawing/2014/main" id="{AFA68D94-259F-49E6-B2F9-600CC4E39EBE}"/>
              </a:ext>
            </a:extLst>
          </p:cNvPr>
          <p:cNvSpPr>
            <a:spLocks noGrp="1"/>
          </p:cNvSpPr>
          <p:nvPr>
            <p:ph type="title"/>
          </p:nvPr>
        </p:nvSpPr>
        <p:spPr/>
        <p:txBody>
          <a:bodyPr/>
          <a:lstStyle/>
          <a:p>
            <a:r>
              <a:rPr lang="en-US" dirty="0"/>
              <a:t>Attitudes Towards Employment Relocation</a:t>
            </a:r>
          </a:p>
        </p:txBody>
      </p:sp>
      <p:sp>
        <p:nvSpPr>
          <p:cNvPr id="4" name="Text Placeholder 3">
            <a:extLst>
              <a:ext uri="{FF2B5EF4-FFF2-40B4-BE49-F238E27FC236}">
                <a16:creationId xmlns:a16="http://schemas.microsoft.com/office/drawing/2014/main" id="{45E00FC8-83B2-43E9-8C95-ED6371D8D04F}"/>
              </a:ext>
            </a:extLst>
          </p:cNvPr>
          <p:cNvSpPr>
            <a:spLocks noGrp="1"/>
          </p:cNvSpPr>
          <p:nvPr>
            <p:ph type="body" sz="quarter" idx="19"/>
          </p:nvPr>
        </p:nvSpPr>
        <p:spPr/>
        <p:txBody>
          <a:bodyPr/>
          <a:lstStyle/>
          <a:p>
            <a:pPr marL="171450" indent="-171450" algn="just">
              <a:buFont typeface="Arial" panose="020B0604020202020204" pitchFamily="34" charset="0"/>
              <a:buChar char="•"/>
            </a:pPr>
            <a:r>
              <a:rPr lang="en-US" sz="1100" dirty="0"/>
              <a:t>Close to three in four working Canadians agree (strongly/ somewhat) that they could be convinced to take an out-of-province assignment if the incentive package from their employer was right (72%) or that the province they would be sent to would play a major factor in their decision to relocate (or not) (71%).</a:t>
            </a:r>
          </a:p>
        </p:txBody>
      </p:sp>
      <p:graphicFrame>
        <p:nvGraphicFramePr>
          <p:cNvPr id="5" name="Chart 4">
            <a:extLst>
              <a:ext uri="{FF2B5EF4-FFF2-40B4-BE49-F238E27FC236}">
                <a16:creationId xmlns:a16="http://schemas.microsoft.com/office/drawing/2014/main" id="{F9D4AC90-55BB-41EE-A257-347247A10154}"/>
              </a:ext>
            </a:extLst>
          </p:cNvPr>
          <p:cNvGraphicFramePr/>
          <p:nvPr>
            <p:extLst>
              <p:ext uri="{D42A27DB-BD31-4B8C-83A1-F6EECF244321}">
                <p14:modId xmlns:p14="http://schemas.microsoft.com/office/powerpoint/2010/main" val="4286311277"/>
              </p:ext>
            </p:extLst>
          </p:nvPr>
        </p:nvGraphicFramePr>
        <p:xfrm>
          <a:off x="908651" y="1198485"/>
          <a:ext cx="8235349" cy="35350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a:extLst>
              <a:ext uri="{FF2B5EF4-FFF2-40B4-BE49-F238E27FC236}">
                <a16:creationId xmlns:a16="http://schemas.microsoft.com/office/drawing/2014/main" id="{9C72FEDB-21E8-4690-892D-06DB350A202F}"/>
              </a:ext>
            </a:extLst>
          </p:cNvPr>
          <p:cNvGraphicFramePr>
            <a:graphicFrameLocks noGrp="1"/>
          </p:cNvGraphicFramePr>
          <p:nvPr>
            <p:extLst>
              <p:ext uri="{D42A27DB-BD31-4B8C-83A1-F6EECF244321}">
                <p14:modId xmlns:p14="http://schemas.microsoft.com/office/powerpoint/2010/main" val="3223906517"/>
              </p:ext>
            </p:extLst>
          </p:nvPr>
        </p:nvGraphicFramePr>
        <p:xfrm>
          <a:off x="593553" y="1758985"/>
          <a:ext cx="3079830" cy="2870365"/>
        </p:xfrm>
        <a:graphic>
          <a:graphicData uri="http://schemas.openxmlformats.org/drawingml/2006/table">
            <a:tbl>
              <a:tblPr firstRow="1" bandRow="1">
                <a:tableStyleId>{5C22544A-7EE6-4342-B048-85BDC9FD1C3A}</a:tableStyleId>
              </a:tblPr>
              <a:tblGrid>
                <a:gridCol w="3079830">
                  <a:extLst>
                    <a:ext uri="{9D8B030D-6E8A-4147-A177-3AD203B41FA5}">
                      <a16:colId xmlns:a16="http://schemas.microsoft.com/office/drawing/2014/main" val="3959318847"/>
                    </a:ext>
                  </a:extLst>
                </a:gridCol>
              </a:tblGrid>
              <a:tr h="448243">
                <a:tc>
                  <a:txBody>
                    <a:bodyPr/>
                    <a:lstStyle/>
                    <a:p>
                      <a:pPr algn="r" fontAlgn="ctr"/>
                      <a:r>
                        <a:rPr lang="en-US" sz="900" b="0" i="0" u="none" strike="noStrike" dirty="0">
                          <a:solidFill>
                            <a:srgbClr val="6E6E71"/>
                          </a:solidFill>
                          <a:effectLst/>
                          <a:latin typeface="Calibri" panose="020F0502020204030204" pitchFamily="34" charset="0"/>
                        </a:rPr>
                        <a:t>I could be convinced to take an assignment in another province if the incentive package from my employer was right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6817131"/>
                  </a:ext>
                </a:extLst>
              </a:tr>
              <a:tr h="274320">
                <a:tc>
                  <a:txBody>
                    <a:bodyPr/>
                    <a:lstStyle/>
                    <a:p>
                      <a:pPr algn="r" fontAlgn="ctr"/>
                      <a:r>
                        <a:rPr lang="en-US" sz="900" b="0" i="0" u="none" strike="noStrike" dirty="0">
                          <a:solidFill>
                            <a:srgbClr val="6E6E71"/>
                          </a:solidFill>
                          <a:effectLst/>
                          <a:latin typeface="Calibri" panose="020F0502020204030204" pitchFamily="34" charset="0"/>
                        </a:rPr>
                        <a:t>The province that the job assignment would send me to is a major factor in my decision to relocate or not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52700"/>
                  </a:ext>
                </a:extLst>
              </a:tr>
              <a:tr h="502920">
                <a:tc>
                  <a:txBody>
                    <a:bodyPr/>
                    <a:lstStyle/>
                    <a:p>
                      <a:pPr algn="r" fontAlgn="ctr"/>
                      <a:r>
                        <a:rPr lang="en-US" sz="900" b="0" i="0" u="none" strike="noStrike" dirty="0">
                          <a:solidFill>
                            <a:srgbClr val="6E6E71"/>
                          </a:solidFill>
                          <a:effectLst/>
                          <a:latin typeface="Calibri" panose="020F0502020204030204" pitchFamily="34" charset="0"/>
                        </a:rPr>
                        <a:t>I could be convinced to move to another province for a job if my employer provides support for my spouse to get a job there, too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2693563"/>
                  </a:ext>
                </a:extLst>
              </a:tr>
              <a:tr h="411480">
                <a:tc>
                  <a:txBody>
                    <a:bodyPr/>
                    <a:lstStyle/>
                    <a:p>
                      <a:pPr algn="r" fontAlgn="ctr"/>
                      <a:r>
                        <a:rPr lang="en-US" sz="900" b="0" i="0" u="none" strike="noStrike" dirty="0">
                          <a:solidFill>
                            <a:srgbClr val="6E6E71"/>
                          </a:solidFill>
                          <a:effectLst/>
                          <a:latin typeface="Calibri" panose="020F0502020204030204" pitchFamily="34" charset="0"/>
                        </a:rPr>
                        <a:t>I can't move to another province for any period of time because family in my home province rely on 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3942264"/>
                  </a:ext>
                </a:extLst>
              </a:tr>
              <a:tr h="411480">
                <a:tc>
                  <a:txBody>
                    <a:bodyPr/>
                    <a:lstStyle/>
                    <a:p>
                      <a:pPr algn="r" fontAlgn="ctr"/>
                      <a:r>
                        <a:rPr lang="en-US" sz="900" b="0" i="0" u="none" strike="noStrike" dirty="0">
                          <a:solidFill>
                            <a:srgbClr val="6E6E71"/>
                          </a:solidFill>
                          <a:effectLst/>
                          <a:latin typeface="Calibri" panose="020F0502020204030204" pitchFamily="34" charset="0"/>
                        </a:rPr>
                        <a:t>Taking a contract in another province would be beneficial to my long term career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44908"/>
                  </a:ext>
                </a:extLst>
              </a:tr>
              <a:tr h="411480">
                <a:tc>
                  <a:txBody>
                    <a:bodyPr/>
                    <a:lstStyle/>
                    <a:p>
                      <a:pPr algn="r" fontAlgn="ctr"/>
                      <a:r>
                        <a:rPr lang="en-US" sz="900" b="0" i="0" u="none" strike="noStrike" dirty="0">
                          <a:solidFill>
                            <a:srgbClr val="6E6E71"/>
                          </a:solidFill>
                          <a:effectLst/>
                          <a:latin typeface="Calibri" panose="020F0502020204030204" pitchFamily="34" charset="0"/>
                        </a:rPr>
                        <a:t>There is nothing my employer could do to convince me to take an assignment in another province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1438213"/>
                  </a:ext>
                </a:extLst>
              </a:tr>
              <a:tr h="400917">
                <a:tc>
                  <a:txBody>
                    <a:bodyPr/>
                    <a:lstStyle/>
                    <a:p>
                      <a:pPr algn="r" fontAlgn="ctr"/>
                      <a:r>
                        <a:rPr lang="en-US" sz="900" b="0" i="0" u="none" strike="noStrike" dirty="0">
                          <a:solidFill>
                            <a:srgbClr val="6E6E71"/>
                          </a:solidFill>
                          <a:effectLst/>
                          <a:latin typeface="Calibri" panose="020F0502020204030204" pitchFamily="34" charset="0"/>
                        </a:rPr>
                        <a:t>I worry that taking a contract in another province would jeopardize my long-term career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328984"/>
                  </a:ext>
                </a:extLst>
              </a:tr>
            </a:tbl>
          </a:graphicData>
        </a:graphic>
      </p:graphicFrame>
      <p:graphicFrame>
        <p:nvGraphicFramePr>
          <p:cNvPr id="8" name="Table 7">
            <a:extLst>
              <a:ext uri="{FF2B5EF4-FFF2-40B4-BE49-F238E27FC236}">
                <a16:creationId xmlns:a16="http://schemas.microsoft.com/office/drawing/2014/main" id="{B21A1D00-2796-4610-8B09-7BFA4D0EFA8B}"/>
              </a:ext>
            </a:extLst>
          </p:cNvPr>
          <p:cNvGraphicFramePr>
            <a:graphicFrameLocks noGrp="1"/>
          </p:cNvGraphicFramePr>
          <p:nvPr>
            <p:extLst>
              <p:ext uri="{D42A27DB-BD31-4B8C-83A1-F6EECF244321}">
                <p14:modId xmlns:p14="http://schemas.microsoft.com/office/powerpoint/2010/main" val="1652691774"/>
              </p:ext>
            </p:extLst>
          </p:nvPr>
        </p:nvGraphicFramePr>
        <p:xfrm>
          <a:off x="7937018" y="1591418"/>
          <a:ext cx="612258" cy="3142136"/>
        </p:xfrm>
        <a:graphic>
          <a:graphicData uri="http://schemas.openxmlformats.org/drawingml/2006/table">
            <a:tbl>
              <a:tblPr firstRow="1" bandRow="1">
                <a:tableStyleId>{5C22544A-7EE6-4342-B048-85BDC9FD1C3A}</a:tableStyleId>
              </a:tblPr>
              <a:tblGrid>
                <a:gridCol w="612258">
                  <a:extLst>
                    <a:ext uri="{9D8B030D-6E8A-4147-A177-3AD203B41FA5}">
                      <a16:colId xmlns:a16="http://schemas.microsoft.com/office/drawing/2014/main" val="452994012"/>
                    </a:ext>
                  </a:extLst>
                </a:gridCol>
              </a:tblGrid>
              <a:tr h="210830">
                <a:tc>
                  <a:txBody>
                    <a:bodyPr/>
                    <a:lstStyle/>
                    <a:p>
                      <a:pPr marL="0" algn="ctr" defTabSz="924282" rtl="0" eaLnBrk="1" latinLnBrk="0" hangingPunct="1"/>
                      <a:r>
                        <a:rPr lang="en-US" sz="1100" b="1" kern="1200" dirty="0">
                          <a:solidFill>
                            <a:schemeClr val="tx1"/>
                          </a:solidFill>
                          <a:latin typeface="+mn-lt"/>
                          <a:ea typeface="+mn-ea"/>
                          <a:cs typeface="+mn-cs"/>
                        </a:rPr>
                        <a:t>Agree %</a:t>
                      </a:r>
                    </a:p>
                  </a:txBody>
                  <a:tcPr marL="0" marR="0" marT="0" marB="0" anchor="ctr">
                    <a:lnL w="12700" cmpd="sng">
                      <a:noFill/>
                    </a:lnL>
                    <a:lnR w="12700" cmpd="sng">
                      <a:noFill/>
                    </a:lnR>
                    <a:lnT w="381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0176590"/>
                  </a:ext>
                </a:extLst>
              </a:tr>
              <a:tr h="418758">
                <a:tc>
                  <a:txBody>
                    <a:bodyPr/>
                    <a:lstStyle/>
                    <a:p>
                      <a:pPr marL="0" algn="ctr" defTabSz="924282" rtl="0" eaLnBrk="1" fontAlgn="b" latinLnBrk="0" hangingPunct="1"/>
                      <a:r>
                        <a:rPr lang="en-US" sz="1100" b="1" kern="1200" dirty="0">
                          <a:solidFill>
                            <a:schemeClr val="tx1"/>
                          </a:solidFill>
                          <a:latin typeface="+mn-lt"/>
                          <a:ea typeface="+mn-ea"/>
                          <a:cs typeface="+mn-cs"/>
                        </a:rPr>
                        <a:t>72%</a:t>
                      </a:r>
                    </a:p>
                  </a:txBody>
                  <a:tcPr marL="9525" marR="9525" marT="9525"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95083085"/>
                  </a:ext>
                </a:extLst>
              </a:tr>
              <a:tr h="418758">
                <a:tc>
                  <a:txBody>
                    <a:bodyPr/>
                    <a:lstStyle/>
                    <a:p>
                      <a:pPr marL="0" algn="ctr" defTabSz="924282" rtl="0" eaLnBrk="1" fontAlgn="b" latinLnBrk="0" hangingPunct="1"/>
                      <a:r>
                        <a:rPr lang="en-US" sz="1100" b="1" kern="1200" dirty="0">
                          <a:solidFill>
                            <a:schemeClr val="tx1"/>
                          </a:solidFill>
                          <a:latin typeface="+mn-lt"/>
                          <a:ea typeface="+mn-ea"/>
                          <a:cs typeface="+mn-cs"/>
                        </a:rPr>
                        <a:t>71%</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8758">
                <a:tc>
                  <a:txBody>
                    <a:bodyPr/>
                    <a:lstStyle/>
                    <a:p>
                      <a:pPr marL="0" algn="ctr" defTabSz="924282" rtl="0" eaLnBrk="1" fontAlgn="b" latinLnBrk="0" hangingPunct="1"/>
                      <a:r>
                        <a:rPr lang="en-US" sz="1100" b="1" kern="1200" dirty="0">
                          <a:solidFill>
                            <a:schemeClr val="tx1"/>
                          </a:solidFill>
                          <a:latin typeface="+mn-lt"/>
                          <a:ea typeface="+mn-ea"/>
                          <a:cs typeface="+mn-cs"/>
                        </a:rPr>
                        <a:t>61%</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18758">
                <a:tc>
                  <a:txBody>
                    <a:bodyPr/>
                    <a:lstStyle/>
                    <a:p>
                      <a:pPr marL="0" algn="ctr" defTabSz="924282" rtl="0" eaLnBrk="1" fontAlgn="b" latinLnBrk="0" hangingPunct="1"/>
                      <a:r>
                        <a:rPr lang="en-US" sz="1100" b="1" kern="1200" dirty="0">
                          <a:solidFill>
                            <a:schemeClr val="tx1"/>
                          </a:solidFill>
                          <a:latin typeface="+mn-lt"/>
                          <a:ea typeface="+mn-ea"/>
                          <a:cs typeface="+mn-cs"/>
                        </a:rPr>
                        <a:t>53%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12405229"/>
                  </a:ext>
                </a:extLst>
              </a:tr>
              <a:tr h="418758">
                <a:tc>
                  <a:txBody>
                    <a:bodyPr/>
                    <a:lstStyle/>
                    <a:p>
                      <a:pPr marL="0" algn="ctr" defTabSz="924282" rtl="0" eaLnBrk="1" fontAlgn="b" latinLnBrk="0" hangingPunct="1"/>
                      <a:r>
                        <a:rPr lang="en-US" sz="1100" b="1" kern="1200" dirty="0">
                          <a:solidFill>
                            <a:schemeClr val="tx1"/>
                          </a:solidFill>
                          <a:latin typeface="+mn-lt"/>
                          <a:ea typeface="+mn-ea"/>
                          <a:cs typeface="+mn-cs"/>
                        </a:rPr>
                        <a:t>47%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3349061"/>
                  </a:ext>
                </a:extLst>
              </a:tr>
              <a:tr h="418758">
                <a:tc>
                  <a:txBody>
                    <a:bodyPr/>
                    <a:lstStyle/>
                    <a:p>
                      <a:pPr marL="0" algn="ctr" defTabSz="924282" rtl="0" eaLnBrk="1" fontAlgn="b" latinLnBrk="0" hangingPunct="1"/>
                      <a:r>
                        <a:rPr lang="en-US" sz="1100" b="1" kern="1200" dirty="0">
                          <a:solidFill>
                            <a:schemeClr val="tx1"/>
                          </a:solidFill>
                          <a:latin typeface="+mn-lt"/>
                          <a:ea typeface="+mn-ea"/>
                          <a:cs typeface="+mn-cs"/>
                        </a:rPr>
                        <a:t>45%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9188425"/>
                  </a:ext>
                </a:extLst>
              </a:tr>
              <a:tr h="418758">
                <a:tc>
                  <a:txBody>
                    <a:bodyPr/>
                    <a:lstStyle/>
                    <a:p>
                      <a:pPr marL="0" algn="ctr" defTabSz="924282" rtl="0" eaLnBrk="1" fontAlgn="b" latinLnBrk="0" hangingPunct="1"/>
                      <a:r>
                        <a:rPr lang="en-US" sz="1100" b="1" kern="1200" dirty="0">
                          <a:solidFill>
                            <a:schemeClr val="tx1"/>
                          </a:solidFill>
                          <a:latin typeface="+mn-lt"/>
                          <a:ea typeface="+mn-ea"/>
                          <a:cs typeface="+mn-cs"/>
                        </a:rPr>
                        <a:t>44%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145127"/>
                  </a:ext>
                </a:extLst>
              </a:tr>
            </a:tbl>
          </a:graphicData>
        </a:graphic>
      </p:graphicFrame>
    </p:spTree>
    <p:extLst>
      <p:ext uri="{BB962C8B-B14F-4D97-AF65-F5344CB8AC3E}">
        <p14:creationId xmlns:p14="http://schemas.microsoft.com/office/powerpoint/2010/main" val="3776439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96D93A-AFFF-4ABB-8235-973BBB60A353}"/>
              </a:ext>
            </a:extLst>
          </p:cNvPr>
          <p:cNvSpPr>
            <a:spLocks noGrp="1"/>
          </p:cNvSpPr>
          <p:nvPr>
            <p:ph type="body" sz="quarter" idx="17"/>
          </p:nvPr>
        </p:nvSpPr>
        <p:spPr>
          <a:xfrm>
            <a:off x="922725" y="4795112"/>
            <a:ext cx="7462662" cy="215444"/>
          </a:xfrm>
        </p:spPr>
        <p:txBody>
          <a:bodyPr/>
          <a:lstStyle/>
          <a:p>
            <a:r>
              <a:rPr lang="en-US" sz="700" dirty="0"/>
              <a:t>Q1. </a:t>
            </a:r>
            <a:r>
              <a:rPr lang="en-GB" sz="700" dirty="0"/>
              <a:t>To what extent do you agree with the following statements:</a:t>
            </a:r>
            <a:endParaRPr lang="en-US" sz="700" dirty="0"/>
          </a:p>
          <a:p>
            <a:r>
              <a:rPr lang="en-US" sz="700" dirty="0"/>
              <a:t>Base: Employed (n=1,185)</a:t>
            </a:r>
          </a:p>
        </p:txBody>
      </p:sp>
      <p:sp>
        <p:nvSpPr>
          <p:cNvPr id="3" name="Title 2">
            <a:extLst>
              <a:ext uri="{FF2B5EF4-FFF2-40B4-BE49-F238E27FC236}">
                <a16:creationId xmlns:a16="http://schemas.microsoft.com/office/drawing/2014/main" id="{AFA68D94-259F-49E6-B2F9-600CC4E39EBE}"/>
              </a:ext>
            </a:extLst>
          </p:cNvPr>
          <p:cNvSpPr>
            <a:spLocks noGrp="1"/>
          </p:cNvSpPr>
          <p:nvPr>
            <p:ph type="title"/>
          </p:nvPr>
        </p:nvSpPr>
        <p:spPr/>
        <p:txBody>
          <a:bodyPr/>
          <a:lstStyle/>
          <a:p>
            <a:r>
              <a:rPr lang="en-US" dirty="0"/>
              <a:t>Attitudes Towards Employment Relocation By Demos</a:t>
            </a:r>
          </a:p>
        </p:txBody>
      </p:sp>
      <p:sp>
        <p:nvSpPr>
          <p:cNvPr id="4" name="Text Placeholder 3">
            <a:extLst>
              <a:ext uri="{FF2B5EF4-FFF2-40B4-BE49-F238E27FC236}">
                <a16:creationId xmlns:a16="http://schemas.microsoft.com/office/drawing/2014/main" id="{45E00FC8-83B2-43E9-8C95-ED6371D8D04F}"/>
              </a:ext>
            </a:extLst>
          </p:cNvPr>
          <p:cNvSpPr>
            <a:spLocks noGrp="1"/>
          </p:cNvSpPr>
          <p:nvPr>
            <p:ph type="body" sz="quarter" idx="19"/>
          </p:nvPr>
        </p:nvSpPr>
        <p:spPr/>
        <p:txBody>
          <a:bodyPr/>
          <a:lstStyle/>
          <a:p>
            <a:pPr marL="171450" indent="-171450" algn="just">
              <a:buFont typeface="Arial" panose="020B0604020202020204" pitchFamily="34" charset="0"/>
              <a:buChar char="•"/>
            </a:pPr>
            <a:r>
              <a:rPr lang="en-US" sz="1100" dirty="0"/>
              <a:t>Men are more worried that taking a contract in another province will jeopardize their long-term career. Older adults (55+) are more likely to strongly agree that there is nothing their employer can do to convince them to take an assignment and are less likely to strongly agree that it would be beneficial to their long-term career, or that they could be convinced to do it if the incentive package was right. Young adults (18-34) are less likely to strongly agree that they can’t move to another province because their family relies on them.</a:t>
            </a:r>
          </a:p>
          <a:p>
            <a:pPr marL="171450" indent="-171450" algn="just">
              <a:buFont typeface="Arial" panose="020B0604020202020204" pitchFamily="34" charset="0"/>
              <a:buChar char="•"/>
            </a:pPr>
            <a:endParaRPr lang="en-US" sz="1100" dirty="0"/>
          </a:p>
        </p:txBody>
      </p:sp>
      <p:sp>
        <p:nvSpPr>
          <p:cNvPr id="6" name="TextBox 5">
            <a:extLst>
              <a:ext uri="{FF2B5EF4-FFF2-40B4-BE49-F238E27FC236}">
                <a16:creationId xmlns:a16="http://schemas.microsoft.com/office/drawing/2014/main" id="{A62E35A6-EADB-4AAD-AE3D-DE079313DF55}"/>
              </a:ext>
            </a:extLst>
          </p:cNvPr>
          <p:cNvSpPr txBox="1"/>
          <p:nvPr/>
        </p:nvSpPr>
        <p:spPr>
          <a:xfrm>
            <a:off x="3260035" y="1438423"/>
            <a:ext cx="2623931" cy="169277"/>
          </a:xfrm>
          <a:prstGeom prst="rect">
            <a:avLst/>
          </a:prstGeom>
        </p:spPr>
        <p:txBody>
          <a:bodyPr vert="horz" wrap="square" lIns="0" tIns="0" rIns="0" bIns="0" rtlCol="0">
            <a:spAutoFit/>
          </a:bodyPr>
          <a:lstStyle/>
          <a:p>
            <a:pPr marL="4763" algn="ctr"/>
            <a:r>
              <a:rPr lang="en-US" sz="1100" b="1" dirty="0"/>
              <a:t>% Strongly Agree</a:t>
            </a:r>
          </a:p>
        </p:txBody>
      </p:sp>
      <p:graphicFrame>
        <p:nvGraphicFramePr>
          <p:cNvPr id="7" name="Table 6">
            <a:extLst>
              <a:ext uri="{FF2B5EF4-FFF2-40B4-BE49-F238E27FC236}">
                <a16:creationId xmlns:a16="http://schemas.microsoft.com/office/drawing/2014/main" id="{536C4675-A4B9-4444-860F-C513CE6EF317}"/>
              </a:ext>
            </a:extLst>
          </p:cNvPr>
          <p:cNvGraphicFramePr>
            <a:graphicFrameLocks noGrp="1"/>
          </p:cNvGraphicFramePr>
          <p:nvPr>
            <p:extLst>
              <p:ext uri="{D42A27DB-BD31-4B8C-83A1-F6EECF244321}">
                <p14:modId xmlns:p14="http://schemas.microsoft.com/office/powerpoint/2010/main" val="1163681701"/>
              </p:ext>
            </p:extLst>
          </p:nvPr>
        </p:nvGraphicFramePr>
        <p:xfrm>
          <a:off x="154299" y="1588851"/>
          <a:ext cx="8835402" cy="2886075"/>
        </p:xfrm>
        <a:graphic>
          <a:graphicData uri="http://schemas.openxmlformats.org/drawingml/2006/table">
            <a:tbl>
              <a:tblPr firstRow="1" bandRow="1">
                <a:tableStyleId>{00A15C55-8517-42AA-B614-E9B94910E393}</a:tableStyleId>
              </a:tblPr>
              <a:tblGrid>
                <a:gridCol w="2134137">
                  <a:extLst>
                    <a:ext uri="{9D8B030D-6E8A-4147-A177-3AD203B41FA5}">
                      <a16:colId xmlns:a16="http://schemas.microsoft.com/office/drawing/2014/main" val="849710063"/>
                    </a:ext>
                  </a:extLst>
                </a:gridCol>
                <a:gridCol w="744585">
                  <a:extLst>
                    <a:ext uri="{9D8B030D-6E8A-4147-A177-3AD203B41FA5}">
                      <a16:colId xmlns:a16="http://schemas.microsoft.com/office/drawing/2014/main" val="2833812181"/>
                    </a:ext>
                  </a:extLst>
                </a:gridCol>
                <a:gridCol w="744585">
                  <a:extLst>
                    <a:ext uri="{9D8B030D-6E8A-4147-A177-3AD203B41FA5}">
                      <a16:colId xmlns:a16="http://schemas.microsoft.com/office/drawing/2014/main" val="1228887541"/>
                    </a:ext>
                  </a:extLst>
                </a:gridCol>
                <a:gridCol w="744585">
                  <a:extLst>
                    <a:ext uri="{9D8B030D-6E8A-4147-A177-3AD203B41FA5}">
                      <a16:colId xmlns:a16="http://schemas.microsoft.com/office/drawing/2014/main" val="844393255"/>
                    </a:ext>
                  </a:extLst>
                </a:gridCol>
                <a:gridCol w="744585">
                  <a:extLst>
                    <a:ext uri="{9D8B030D-6E8A-4147-A177-3AD203B41FA5}">
                      <a16:colId xmlns:a16="http://schemas.microsoft.com/office/drawing/2014/main" val="343468090"/>
                    </a:ext>
                  </a:extLst>
                </a:gridCol>
                <a:gridCol w="744585">
                  <a:extLst>
                    <a:ext uri="{9D8B030D-6E8A-4147-A177-3AD203B41FA5}">
                      <a16:colId xmlns:a16="http://schemas.microsoft.com/office/drawing/2014/main" val="1446919925"/>
                    </a:ext>
                  </a:extLst>
                </a:gridCol>
                <a:gridCol w="744585">
                  <a:extLst>
                    <a:ext uri="{9D8B030D-6E8A-4147-A177-3AD203B41FA5}">
                      <a16:colId xmlns:a16="http://schemas.microsoft.com/office/drawing/2014/main" val="1092452878"/>
                    </a:ext>
                  </a:extLst>
                </a:gridCol>
                <a:gridCol w="744585">
                  <a:extLst>
                    <a:ext uri="{9D8B030D-6E8A-4147-A177-3AD203B41FA5}">
                      <a16:colId xmlns:a16="http://schemas.microsoft.com/office/drawing/2014/main" val="1222419727"/>
                    </a:ext>
                  </a:extLst>
                </a:gridCol>
                <a:gridCol w="744585">
                  <a:extLst>
                    <a:ext uri="{9D8B030D-6E8A-4147-A177-3AD203B41FA5}">
                      <a16:colId xmlns:a16="http://schemas.microsoft.com/office/drawing/2014/main" val="2605244121"/>
                    </a:ext>
                  </a:extLst>
                </a:gridCol>
                <a:gridCol w="744585">
                  <a:extLst>
                    <a:ext uri="{9D8B030D-6E8A-4147-A177-3AD203B41FA5}">
                      <a16:colId xmlns:a16="http://schemas.microsoft.com/office/drawing/2014/main" val="124165145"/>
                    </a:ext>
                  </a:extLst>
                </a:gridCol>
              </a:tblGrid>
              <a:tr h="192114">
                <a:tc>
                  <a:txBody>
                    <a:bodyPr/>
                    <a:lstStyle/>
                    <a:p>
                      <a:endParaRPr lang="en-IN" sz="1100" dirty="0"/>
                    </a:p>
                  </a:txBody>
                  <a:tcPr anchor="ctr"/>
                </a:tc>
                <a:tc gridSpan="2">
                  <a:txBody>
                    <a:bodyPr/>
                    <a:lstStyle/>
                    <a:p>
                      <a:pPr algn="ctr"/>
                      <a:r>
                        <a:rPr lang="en-IN" sz="1100" b="1" dirty="0">
                          <a:solidFill>
                            <a:schemeClr val="tx1"/>
                          </a:solidFill>
                        </a:rPr>
                        <a:t>GENDER</a:t>
                      </a:r>
                      <a:endParaRPr lang="en-IN" sz="1100" b="1" dirty="0">
                        <a:solidFill>
                          <a:schemeClr val="tx1"/>
                        </a:solidFill>
                        <a:latin typeface="+mj-lt"/>
                      </a:endParaRPr>
                    </a:p>
                  </a:txBody>
                  <a:tcPr anchor="ctr"/>
                </a:tc>
                <a:tc hMerge="1">
                  <a:txBody>
                    <a:bodyPr/>
                    <a:lstStyle/>
                    <a:p>
                      <a:pPr algn="ctr"/>
                      <a:endParaRPr lang="en-IN" sz="900" dirty="0">
                        <a:latin typeface="+mj-lt"/>
                      </a:endParaRPr>
                    </a:p>
                  </a:txBody>
                  <a:tcPr anchor="ctr"/>
                </a:tc>
                <a:tc gridSpan="3">
                  <a:txBody>
                    <a:bodyPr/>
                    <a:lstStyle/>
                    <a:p>
                      <a:pPr algn="ctr"/>
                      <a:r>
                        <a:rPr lang="en-IN" sz="1100" b="1" dirty="0">
                          <a:solidFill>
                            <a:schemeClr val="tx1"/>
                          </a:solidFill>
                        </a:rPr>
                        <a:t>AGE</a:t>
                      </a:r>
                      <a:endParaRPr lang="en-IN" sz="1100" b="1" dirty="0">
                        <a:solidFill>
                          <a:schemeClr val="tx1"/>
                        </a:solidFill>
                        <a:latin typeface="+mj-lt"/>
                      </a:endParaRPr>
                    </a:p>
                  </a:txBody>
                  <a:tcPr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tc gridSpan="4">
                  <a:txBody>
                    <a:bodyPr/>
                    <a:lstStyle/>
                    <a:p>
                      <a:pPr algn="ctr"/>
                      <a:r>
                        <a:rPr lang="en-IN" sz="1100" b="1" dirty="0">
                          <a:solidFill>
                            <a:schemeClr val="tx1"/>
                          </a:solidFill>
                        </a:rPr>
                        <a:t>EDUCATION</a:t>
                      </a:r>
                      <a:endParaRPr lang="en-IN" sz="1100" b="1" dirty="0">
                        <a:solidFill>
                          <a:schemeClr val="tx1"/>
                        </a:solidFill>
                        <a:latin typeface="+mj-lt"/>
                      </a:endParaRPr>
                    </a:p>
                  </a:txBody>
                  <a:tcPr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extLst>
                  <a:ext uri="{0D108BD9-81ED-4DB2-BD59-A6C34878D82A}">
                    <a16:rowId xmlns:a16="http://schemas.microsoft.com/office/drawing/2014/main" val="1551721918"/>
                  </a:ext>
                </a:extLst>
              </a:tr>
              <a:tr h="180813">
                <a:tc>
                  <a:txBody>
                    <a:bodyPr/>
                    <a:lstStyle/>
                    <a:p>
                      <a:endParaRPr lang="en-IN" sz="1000" dirty="0">
                        <a:latin typeface="+mn-lt"/>
                      </a:endParaRPr>
                    </a:p>
                  </a:txBody>
                  <a:tcPr anchor="ctr"/>
                </a:tc>
                <a:tc>
                  <a:txBody>
                    <a:bodyPr/>
                    <a:lstStyle/>
                    <a:p>
                      <a:pPr algn="ctr" fontAlgn="t"/>
                      <a:r>
                        <a:rPr lang="en-IN" sz="1000" b="1" kern="1200" dirty="0">
                          <a:solidFill>
                            <a:schemeClr val="tx1"/>
                          </a:solidFill>
                          <a:latin typeface="+mn-lt"/>
                        </a:rPr>
                        <a:t>Male</a:t>
                      </a:r>
                    </a:p>
                  </a:txBody>
                  <a:tcPr marL="9525" marR="9525" marT="9525" marB="0" anchor="ctr"/>
                </a:tc>
                <a:tc>
                  <a:txBody>
                    <a:bodyPr/>
                    <a:lstStyle/>
                    <a:p>
                      <a:pPr algn="ctr" fontAlgn="t"/>
                      <a:r>
                        <a:rPr lang="en-IN" sz="1000" b="1" kern="1200" dirty="0">
                          <a:solidFill>
                            <a:schemeClr val="tx1"/>
                          </a:solidFill>
                          <a:latin typeface="+mn-lt"/>
                        </a:rPr>
                        <a:t>Female </a:t>
                      </a:r>
                    </a:p>
                  </a:txBody>
                  <a:tcPr marL="9525" marR="9525" marT="9525" marB="0" anchor="ctr"/>
                </a:tc>
                <a:tc>
                  <a:txBody>
                    <a:bodyPr/>
                    <a:lstStyle/>
                    <a:p>
                      <a:pPr algn="ctr" fontAlgn="t"/>
                      <a:r>
                        <a:rPr lang="en-IN" sz="1000" b="1" kern="1200" dirty="0">
                          <a:solidFill>
                            <a:schemeClr val="tx1"/>
                          </a:solidFill>
                          <a:latin typeface="+mn-lt"/>
                        </a:rPr>
                        <a:t>18-34</a:t>
                      </a:r>
                    </a:p>
                  </a:txBody>
                  <a:tcPr marL="9525" marR="9525" marT="9525" marB="0" anchor="ctr"/>
                </a:tc>
                <a:tc>
                  <a:txBody>
                    <a:bodyPr/>
                    <a:lstStyle/>
                    <a:p>
                      <a:pPr algn="ctr" fontAlgn="t"/>
                      <a:r>
                        <a:rPr lang="en-IN" sz="1000" b="1" kern="1200" dirty="0">
                          <a:solidFill>
                            <a:schemeClr val="tx1"/>
                          </a:solidFill>
                          <a:latin typeface="+mn-lt"/>
                        </a:rPr>
                        <a:t>35-54</a:t>
                      </a:r>
                    </a:p>
                  </a:txBody>
                  <a:tcPr marL="9525" marR="9525" marT="9525" marB="0" anchor="ctr"/>
                </a:tc>
                <a:tc>
                  <a:txBody>
                    <a:bodyPr/>
                    <a:lstStyle/>
                    <a:p>
                      <a:pPr algn="ctr" fontAlgn="t"/>
                      <a:r>
                        <a:rPr lang="en-IN" sz="1000" b="1" kern="1200" dirty="0">
                          <a:solidFill>
                            <a:schemeClr val="tx1"/>
                          </a:solidFill>
                          <a:latin typeface="+mn-lt"/>
                        </a:rPr>
                        <a:t>55+ </a:t>
                      </a:r>
                    </a:p>
                  </a:txBody>
                  <a:tcPr marL="9525" marR="9525" marT="9525" marB="0" anchor="ctr"/>
                </a:tc>
                <a:tc>
                  <a:txBody>
                    <a:bodyPr/>
                    <a:lstStyle/>
                    <a:p>
                      <a:pPr algn="ctr" fontAlgn="t"/>
                      <a:r>
                        <a:rPr lang="en-IN" sz="1000" b="1" kern="1200" dirty="0">
                          <a:solidFill>
                            <a:schemeClr val="tx1"/>
                          </a:solidFill>
                          <a:latin typeface="+mn-lt"/>
                        </a:rPr>
                        <a:t>&lt;HS</a:t>
                      </a:r>
                    </a:p>
                  </a:txBody>
                  <a:tcPr marL="9525" marR="9525" marT="9525" marB="0" anchor="ctr"/>
                </a:tc>
                <a:tc>
                  <a:txBody>
                    <a:bodyPr/>
                    <a:lstStyle/>
                    <a:p>
                      <a:pPr algn="ctr" fontAlgn="t"/>
                      <a:r>
                        <a:rPr lang="en-IN" sz="1000" b="1" kern="1200" dirty="0">
                          <a:solidFill>
                            <a:schemeClr val="tx1"/>
                          </a:solidFill>
                          <a:latin typeface="+mn-lt"/>
                        </a:rPr>
                        <a:t>HS</a:t>
                      </a:r>
                    </a:p>
                  </a:txBody>
                  <a:tcPr marL="9525" marR="9525" marT="9525" marB="0" anchor="ctr"/>
                </a:tc>
                <a:tc>
                  <a:txBody>
                    <a:bodyPr/>
                    <a:lstStyle/>
                    <a:p>
                      <a:pPr algn="ctr" fontAlgn="t"/>
                      <a:r>
                        <a:rPr lang="en-IN" sz="1000" b="1" kern="1200" dirty="0">
                          <a:solidFill>
                            <a:schemeClr val="tx1"/>
                          </a:solidFill>
                          <a:latin typeface="+mn-lt"/>
                        </a:rPr>
                        <a:t>Post Sec</a:t>
                      </a:r>
                    </a:p>
                  </a:txBody>
                  <a:tcPr marL="9525" marR="9525" marT="9525" marB="0" anchor="ctr"/>
                </a:tc>
                <a:tc>
                  <a:txBody>
                    <a:bodyPr/>
                    <a:lstStyle/>
                    <a:p>
                      <a:pPr algn="ctr" fontAlgn="t"/>
                      <a:r>
                        <a:rPr lang="en-IN" sz="1000" b="1" kern="1200" dirty="0">
                          <a:solidFill>
                            <a:schemeClr val="tx1"/>
                          </a:solidFill>
                          <a:latin typeface="+mn-lt"/>
                        </a:rPr>
                        <a:t>Univ Grad</a:t>
                      </a:r>
                    </a:p>
                  </a:txBody>
                  <a:tcPr marL="9525" marR="9525" marT="9525" marB="0" anchor="ctr"/>
                </a:tc>
                <a:extLst>
                  <a:ext uri="{0D108BD9-81ED-4DB2-BD59-A6C34878D82A}">
                    <a16:rowId xmlns:a16="http://schemas.microsoft.com/office/drawing/2014/main" val="260614317"/>
                  </a:ext>
                </a:extLst>
              </a:tr>
              <a:tr h="278282">
                <a:tc>
                  <a:txBody>
                    <a:bodyPr/>
                    <a:lstStyle/>
                    <a:p>
                      <a:pPr algn="l" rtl="0" fontAlgn="ctr"/>
                      <a:r>
                        <a:rPr lang="en-US" sz="800" u="none" strike="noStrike" dirty="0">
                          <a:solidFill>
                            <a:schemeClr val="tx1"/>
                          </a:solidFill>
                          <a:effectLst/>
                        </a:rPr>
                        <a:t>I could be convinced to take an assignment in another province if the incentive package from my employer was right</a:t>
                      </a:r>
                      <a:endParaRPr lang="en-US" sz="800" b="0" i="0" u="none" strike="noStrike" dirty="0">
                        <a:solidFill>
                          <a:schemeClr val="tx1"/>
                        </a:solidFill>
                        <a:effectLst/>
                        <a:latin typeface="+mj-lt"/>
                      </a:endParaRPr>
                    </a:p>
                  </a:txBody>
                  <a:tcPr marR="9525" marT="9525" marB="0" anchor="ctr"/>
                </a:tc>
                <a:tc>
                  <a:txBody>
                    <a:bodyPr/>
                    <a:lstStyle/>
                    <a:p>
                      <a:pPr algn="ctr" fontAlgn="ctr"/>
                      <a:r>
                        <a:rPr lang="en-IN" sz="800" u="none" strike="noStrike" dirty="0">
                          <a:solidFill>
                            <a:schemeClr val="tx1"/>
                          </a:solidFill>
                          <a:effectLst/>
                        </a:rPr>
                        <a:t>30%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28%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32% </a:t>
                      </a:r>
                      <a:endParaRPr lang="en-IN" sz="8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800" u="none" strike="noStrike" dirty="0">
                          <a:solidFill>
                            <a:schemeClr val="tx1"/>
                          </a:solidFill>
                          <a:effectLst/>
                        </a:rPr>
                        <a:t>31% </a:t>
                      </a:r>
                      <a:endParaRPr lang="en-IN" sz="8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800" u="none" strike="noStrike" dirty="0">
                          <a:solidFill>
                            <a:schemeClr val="tx1"/>
                          </a:solidFill>
                          <a:effectLst/>
                        </a:rPr>
                        <a:t>21% </a:t>
                      </a:r>
                      <a:endParaRPr lang="en-IN" sz="800" b="0" i="0" u="none" strike="noStrike" dirty="0">
                        <a:solidFill>
                          <a:schemeClr val="tx1"/>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800" u="none" strike="noStrike">
                          <a:solidFill>
                            <a:schemeClr val="tx1"/>
                          </a:solidFill>
                          <a:effectLst/>
                        </a:rPr>
                        <a:t>14%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19% </a:t>
                      </a:r>
                      <a:endParaRPr lang="en-IN" sz="800" b="0" i="0" u="none" strike="noStrike">
                        <a:solidFill>
                          <a:schemeClr val="tx1"/>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800" u="none" strike="noStrike" dirty="0">
                          <a:solidFill>
                            <a:schemeClr val="tx1"/>
                          </a:solidFill>
                          <a:effectLst/>
                        </a:rPr>
                        <a:t>34% </a:t>
                      </a:r>
                      <a:endParaRPr lang="en-IN" sz="800" b="0" i="0" u="none" strike="noStrike" baseline="-25000" dirty="0">
                        <a:solidFill>
                          <a:schemeClr val="tx1"/>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800" u="none" strike="noStrike" dirty="0">
                          <a:solidFill>
                            <a:schemeClr val="tx1"/>
                          </a:solidFill>
                          <a:effectLst/>
                        </a:rPr>
                        <a:t>40%</a:t>
                      </a:r>
                      <a:endParaRPr lang="en-IN" sz="8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extLst>
                  <a:ext uri="{0D108BD9-81ED-4DB2-BD59-A6C34878D82A}">
                    <a16:rowId xmlns:a16="http://schemas.microsoft.com/office/drawing/2014/main" val="3024385886"/>
                  </a:ext>
                </a:extLst>
              </a:tr>
              <a:tr h="278282">
                <a:tc>
                  <a:txBody>
                    <a:bodyPr/>
                    <a:lstStyle/>
                    <a:p>
                      <a:pPr algn="l" rtl="0" fontAlgn="ctr"/>
                      <a:r>
                        <a:rPr lang="en-US" sz="800" u="none" strike="noStrike" dirty="0">
                          <a:solidFill>
                            <a:schemeClr val="tx1"/>
                          </a:solidFill>
                          <a:effectLst/>
                        </a:rPr>
                        <a:t>The province that the job assignment would send me to is a major factor in my decision to relocate or not</a:t>
                      </a:r>
                      <a:endParaRPr lang="en-US" sz="800" b="0" i="0" u="none" strike="noStrike" dirty="0">
                        <a:solidFill>
                          <a:schemeClr val="tx1"/>
                        </a:solidFill>
                        <a:effectLst/>
                        <a:latin typeface="+mj-lt"/>
                      </a:endParaRPr>
                    </a:p>
                  </a:txBody>
                  <a:tcPr marR="9525" marT="9525" marB="0" anchor="ctr"/>
                </a:tc>
                <a:tc>
                  <a:txBody>
                    <a:bodyPr/>
                    <a:lstStyle/>
                    <a:p>
                      <a:pPr algn="ctr" fontAlgn="ctr"/>
                      <a:r>
                        <a:rPr lang="en-IN" sz="800" u="none" strike="noStrike" dirty="0">
                          <a:solidFill>
                            <a:schemeClr val="tx1"/>
                          </a:solidFill>
                          <a:effectLst/>
                        </a:rPr>
                        <a:t>26%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31%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30%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29%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24%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24%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25%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30%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32% </a:t>
                      </a:r>
                      <a:endParaRPr lang="en-IN" sz="8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34819140"/>
                  </a:ext>
                </a:extLst>
              </a:tr>
              <a:tr h="278282">
                <a:tc>
                  <a:txBody>
                    <a:bodyPr/>
                    <a:lstStyle/>
                    <a:p>
                      <a:pPr algn="l" rtl="0" fontAlgn="ctr"/>
                      <a:r>
                        <a:rPr lang="en-US" sz="800" u="none" strike="noStrike" dirty="0">
                          <a:solidFill>
                            <a:schemeClr val="tx1"/>
                          </a:solidFill>
                          <a:effectLst/>
                        </a:rPr>
                        <a:t>I can't move to another province for any period of time because family in my home province rely on me</a:t>
                      </a:r>
                      <a:endParaRPr lang="en-US" sz="800" b="0" i="0" u="none" strike="noStrike" dirty="0">
                        <a:solidFill>
                          <a:schemeClr val="tx1"/>
                        </a:solidFill>
                        <a:effectLst/>
                        <a:latin typeface="+mj-lt"/>
                      </a:endParaRPr>
                    </a:p>
                  </a:txBody>
                  <a:tcPr marR="9525" marT="9525" marB="0" anchor="ctr"/>
                </a:tc>
                <a:tc>
                  <a:txBody>
                    <a:bodyPr/>
                    <a:lstStyle/>
                    <a:p>
                      <a:pPr algn="ctr" fontAlgn="ctr"/>
                      <a:r>
                        <a:rPr lang="en-IN" sz="800" u="none" strike="noStrike">
                          <a:solidFill>
                            <a:schemeClr val="tx1"/>
                          </a:solidFill>
                          <a:effectLst/>
                        </a:rPr>
                        <a:t>24%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23%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16% </a:t>
                      </a:r>
                      <a:endParaRPr lang="en-IN" sz="800" b="0" i="0" u="none" strike="noStrike" dirty="0">
                        <a:solidFill>
                          <a:schemeClr val="tx1"/>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800" u="none" strike="noStrike" dirty="0">
                          <a:solidFill>
                            <a:schemeClr val="tx1"/>
                          </a:solidFill>
                          <a:effectLst/>
                        </a:rPr>
                        <a:t>28% </a:t>
                      </a:r>
                      <a:endParaRPr lang="en-IN" sz="8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800" u="none" strike="noStrike" dirty="0">
                          <a:solidFill>
                            <a:schemeClr val="tx1"/>
                          </a:solidFill>
                          <a:effectLst/>
                        </a:rPr>
                        <a:t>24% </a:t>
                      </a:r>
                      <a:endParaRPr lang="en-IN" sz="8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800" u="none" strike="noStrike" dirty="0">
                          <a:solidFill>
                            <a:schemeClr val="tx1"/>
                          </a:solidFill>
                          <a:effectLst/>
                        </a:rPr>
                        <a:t>25%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26%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21%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23% </a:t>
                      </a:r>
                      <a:endParaRPr lang="en-IN" sz="8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64819384"/>
                  </a:ext>
                </a:extLst>
              </a:tr>
              <a:tr h="278282">
                <a:tc>
                  <a:txBody>
                    <a:bodyPr/>
                    <a:lstStyle/>
                    <a:p>
                      <a:pPr algn="l" rtl="0" fontAlgn="ctr"/>
                      <a:r>
                        <a:rPr lang="en-US" sz="800" u="none" strike="noStrike" dirty="0">
                          <a:solidFill>
                            <a:schemeClr val="tx1"/>
                          </a:solidFill>
                          <a:effectLst/>
                        </a:rPr>
                        <a:t>I could be convinced to move to another province for a job if my employer provides support for my spouse to get a job there, too</a:t>
                      </a:r>
                      <a:endParaRPr lang="en-US" sz="800" b="0" i="0" u="none" strike="noStrike" dirty="0">
                        <a:solidFill>
                          <a:schemeClr val="tx1"/>
                        </a:solidFill>
                        <a:effectLst/>
                        <a:latin typeface="+mj-lt"/>
                      </a:endParaRPr>
                    </a:p>
                  </a:txBody>
                  <a:tcPr marR="9525" marT="9525" marB="0" anchor="ctr"/>
                </a:tc>
                <a:tc>
                  <a:txBody>
                    <a:bodyPr/>
                    <a:lstStyle/>
                    <a:p>
                      <a:pPr algn="ctr" fontAlgn="ctr"/>
                      <a:r>
                        <a:rPr lang="en-IN" sz="800" u="none" strike="noStrike">
                          <a:solidFill>
                            <a:schemeClr val="tx1"/>
                          </a:solidFill>
                          <a:effectLst/>
                        </a:rPr>
                        <a:t>18%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22%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25% </a:t>
                      </a:r>
                      <a:endParaRPr lang="en-IN" sz="8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800" u="none" strike="noStrike">
                          <a:solidFill>
                            <a:schemeClr val="tx1"/>
                          </a:solidFill>
                          <a:effectLst/>
                        </a:rPr>
                        <a:t>19%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12% </a:t>
                      </a:r>
                      <a:endParaRPr lang="en-IN" sz="800" b="0" i="0" u="none" strike="noStrike" dirty="0">
                        <a:solidFill>
                          <a:schemeClr val="tx1"/>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800" u="none" strike="noStrike" dirty="0">
                          <a:solidFill>
                            <a:schemeClr val="tx1"/>
                          </a:solidFill>
                          <a:effectLst/>
                        </a:rPr>
                        <a:t>25%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16% </a:t>
                      </a:r>
                      <a:endParaRPr lang="en-IN" sz="800" b="0" i="0" u="none" strike="noStrike" dirty="0">
                        <a:solidFill>
                          <a:schemeClr val="tx1"/>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800" u="none" strike="noStrike" dirty="0">
                          <a:solidFill>
                            <a:schemeClr val="tx1"/>
                          </a:solidFill>
                          <a:effectLst/>
                        </a:rPr>
                        <a:t>21%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24% </a:t>
                      </a:r>
                      <a:endParaRPr lang="en-IN" sz="8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extLst>
                  <a:ext uri="{0D108BD9-81ED-4DB2-BD59-A6C34878D82A}">
                    <a16:rowId xmlns:a16="http://schemas.microsoft.com/office/drawing/2014/main" val="2917434135"/>
                  </a:ext>
                </a:extLst>
              </a:tr>
              <a:tr h="278282">
                <a:tc>
                  <a:txBody>
                    <a:bodyPr/>
                    <a:lstStyle/>
                    <a:p>
                      <a:pPr algn="l" rtl="0" fontAlgn="ctr"/>
                      <a:r>
                        <a:rPr lang="en-US" sz="800" u="none" strike="noStrike" dirty="0">
                          <a:solidFill>
                            <a:schemeClr val="tx1"/>
                          </a:solidFill>
                          <a:effectLst/>
                        </a:rPr>
                        <a:t>There is nothing my employer could do to convince me to take an assignment in another province</a:t>
                      </a:r>
                      <a:endParaRPr lang="en-US" sz="800" b="0" i="0" u="none" strike="noStrike" dirty="0">
                        <a:solidFill>
                          <a:schemeClr val="tx1"/>
                        </a:solidFill>
                        <a:effectLst/>
                        <a:latin typeface="+mj-lt"/>
                      </a:endParaRPr>
                    </a:p>
                  </a:txBody>
                  <a:tcPr marR="9525" marT="9525" marB="0" anchor="ctr"/>
                </a:tc>
                <a:tc>
                  <a:txBody>
                    <a:bodyPr/>
                    <a:lstStyle/>
                    <a:p>
                      <a:pPr algn="ctr" fontAlgn="ctr"/>
                      <a:r>
                        <a:rPr lang="en-IN" sz="800" u="none" strike="noStrike">
                          <a:solidFill>
                            <a:schemeClr val="tx1"/>
                          </a:solidFill>
                          <a:effectLst/>
                        </a:rPr>
                        <a:t>22%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19%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16% </a:t>
                      </a:r>
                      <a:endParaRPr lang="en-IN" sz="800" b="0" i="0" u="none" strike="noStrike" dirty="0">
                        <a:solidFill>
                          <a:schemeClr val="tx1"/>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800" u="none" strike="noStrike" dirty="0">
                          <a:solidFill>
                            <a:schemeClr val="tx1"/>
                          </a:solidFill>
                          <a:effectLst/>
                        </a:rPr>
                        <a:t>19% </a:t>
                      </a:r>
                      <a:endParaRPr lang="en-IN" sz="800" b="0" i="0" u="none" strike="noStrike" dirty="0">
                        <a:solidFill>
                          <a:schemeClr val="tx1"/>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800" u="none" strike="noStrike" dirty="0">
                          <a:solidFill>
                            <a:schemeClr val="tx1"/>
                          </a:solidFill>
                          <a:effectLst/>
                        </a:rPr>
                        <a:t>31% </a:t>
                      </a:r>
                      <a:endParaRPr lang="en-IN" sz="8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800" u="none" strike="noStrike">
                          <a:solidFill>
                            <a:schemeClr val="tx1"/>
                          </a:solidFill>
                          <a:effectLst/>
                        </a:rPr>
                        <a:t>16%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25% </a:t>
                      </a:r>
                      <a:endParaRPr lang="en-IN" sz="8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800" u="none" strike="noStrike" dirty="0">
                          <a:solidFill>
                            <a:schemeClr val="tx1"/>
                          </a:solidFill>
                          <a:effectLst/>
                        </a:rPr>
                        <a:t>19%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17% </a:t>
                      </a:r>
                      <a:endParaRPr lang="en-IN" sz="800" b="0" i="0" u="none" strike="noStrike" dirty="0">
                        <a:solidFill>
                          <a:schemeClr val="tx1"/>
                        </a:solidFill>
                        <a:effectLst/>
                        <a:latin typeface="Calibri" panose="020F0502020204030204" pitchFamily="34" charset="0"/>
                      </a:endParaRPr>
                    </a:p>
                  </a:txBody>
                  <a:tcPr marL="9525" marR="9525" marT="9525" marB="0" anchor="ctr">
                    <a:solidFill>
                      <a:srgbClr val="FF9999"/>
                    </a:solidFill>
                  </a:tcPr>
                </a:tc>
                <a:extLst>
                  <a:ext uri="{0D108BD9-81ED-4DB2-BD59-A6C34878D82A}">
                    <a16:rowId xmlns:a16="http://schemas.microsoft.com/office/drawing/2014/main" val="2255758183"/>
                  </a:ext>
                </a:extLst>
              </a:tr>
              <a:tr h="187876">
                <a:tc>
                  <a:txBody>
                    <a:bodyPr/>
                    <a:lstStyle/>
                    <a:p>
                      <a:pPr algn="l" rtl="0" fontAlgn="ctr"/>
                      <a:r>
                        <a:rPr lang="en-US" sz="800" u="none" strike="noStrike" dirty="0">
                          <a:solidFill>
                            <a:schemeClr val="tx1"/>
                          </a:solidFill>
                          <a:effectLst/>
                        </a:rPr>
                        <a:t>I worry that taking a contract in another province would jeopardize my long-term career</a:t>
                      </a:r>
                      <a:endParaRPr lang="en-US" sz="800" b="0" i="0" u="none" strike="noStrike" dirty="0">
                        <a:solidFill>
                          <a:schemeClr val="tx1"/>
                        </a:solidFill>
                        <a:effectLst/>
                        <a:latin typeface="+mj-lt"/>
                      </a:endParaRPr>
                    </a:p>
                  </a:txBody>
                  <a:tcPr marR="9525" marT="9525" marB="0" anchor="ctr"/>
                </a:tc>
                <a:tc>
                  <a:txBody>
                    <a:bodyPr/>
                    <a:lstStyle/>
                    <a:p>
                      <a:pPr algn="ctr" fontAlgn="ctr"/>
                      <a:r>
                        <a:rPr lang="en-IN" sz="800" u="none" strike="noStrike" dirty="0">
                          <a:solidFill>
                            <a:schemeClr val="tx1"/>
                          </a:solidFill>
                          <a:effectLst/>
                        </a:rPr>
                        <a:t>20% </a:t>
                      </a:r>
                      <a:endParaRPr lang="en-IN" sz="8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800" u="none" strike="noStrike" dirty="0">
                          <a:solidFill>
                            <a:schemeClr val="tx1"/>
                          </a:solidFill>
                          <a:effectLst/>
                        </a:rPr>
                        <a:t>12% </a:t>
                      </a:r>
                      <a:endParaRPr lang="en-IN" sz="800" b="0" i="0" u="none" strike="noStrike" dirty="0">
                        <a:solidFill>
                          <a:schemeClr val="tx1"/>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800" u="none" strike="noStrike" dirty="0">
                          <a:solidFill>
                            <a:schemeClr val="tx1"/>
                          </a:solidFill>
                          <a:effectLst/>
                        </a:rPr>
                        <a:t>20% </a:t>
                      </a:r>
                      <a:endParaRPr lang="en-IN" sz="8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800" u="none" strike="noStrike">
                          <a:solidFill>
                            <a:schemeClr val="tx1"/>
                          </a:solidFill>
                          <a:effectLst/>
                        </a:rPr>
                        <a:t>16%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12% </a:t>
                      </a:r>
                      <a:endParaRPr lang="en-IN" sz="800" b="0" i="0" u="none" strike="noStrike" dirty="0">
                        <a:solidFill>
                          <a:schemeClr val="tx1"/>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800" u="none" strike="noStrike">
                          <a:solidFill>
                            <a:schemeClr val="tx1"/>
                          </a:solidFill>
                          <a:effectLst/>
                        </a:rPr>
                        <a:t>13%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17%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16%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17% </a:t>
                      </a:r>
                      <a:endParaRPr lang="en-IN" sz="8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708457"/>
                  </a:ext>
                </a:extLst>
              </a:tr>
              <a:tr h="205259">
                <a:tc>
                  <a:txBody>
                    <a:bodyPr/>
                    <a:lstStyle/>
                    <a:p>
                      <a:pPr algn="l" rtl="0" fontAlgn="ctr"/>
                      <a:r>
                        <a:rPr lang="en-US" sz="800" u="none" strike="noStrike" dirty="0">
                          <a:solidFill>
                            <a:schemeClr val="tx1"/>
                          </a:solidFill>
                          <a:effectLst/>
                        </a:rPr>
                        <a:t>Taking a contract in another province would be beneficial to my long term career</a:t>
                      </a:r>
                      <a:endParaRPr lang="en-US" sz="800" b="0" i="0" u="none" strike="noStrike" dirty="0">
                        <a:solidFill>
                          <a:schemeClr val="tx1"/>
                        </a:solidFill>
                        <a:effectLst/>
                        <a:latin typeface="+mj-lt"/>
                      </a:endParaRPr>
                    </a:p>
                  </a:txBody>
                  <a:tcPr marR="9525" marT="9525" marB="0" anchor="ctr"/>
                </a:tc>
                <a:tc>
                  <a:txBody>
                    <a:bodyPr/>
                    <a:lstStyle/>
                    <a:p>
                      <a:pPr algn="ctr" fontAlgn="ctr"/>
                      <a:r>
                        <a:rPr lang="en-IN" sz="800" u="none" strike="noStrike">
                          <a:solidFill>
                            <a:schemeClr val="tx1"/>
                          </a:solidFill>
                          <a:effectLst/>
                        </a:rPr>
                        <a:t>14%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11%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19% </a:t>
                      </a:r>
                      <a:endParaRPr lang="en-IN" sz="8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800" u="none" strike="noStrike" dirty="0">
                          <a:solidFill>
                            <a:schemeClr val="tx1"/>
                          </a:solidFill>
                          <a:effectLst/>
                        </a:rPr>
                        <a:t>11% </a:t>
                      </a:r>
                      <a:endParaRPr lang="en-IN" sz="800" b="0" i="0" u="none" strike="noStrike" baseline="-25000" dirty="0">
                        <a:solidFill>
                          <a:schemeClr val="tx1"/>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800" u="none" strike="noStrike" dirty="0">
                          <a:solidFill>
                            <a:schemeClr val="tx1"/>
                          </a:solidFill>
                          <a:effectLst/>
                        </a:rPr>
                        <a:t>4% </a:t>
                      </a:r>
                      <a:endParaRPr lang="en-IN" sz="800" b="0" i="0" u="none" strike="noStrike" dirty="0">
                        <a:solidFill>
                          <a:schemeClr val="tx1"/>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800" u="none" strike="noStrike">
                          <a:solidFill>
                            <a:schemeClr val="tx1"/>
                          </a:solidFill>
                          <a:effectLst/>
                        </a:rPr>
                        <a:t>6%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12%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11% </a:t>
                      </a:r>
                      <a:endParaRPr lang="en-IN" sz="800" b="0" i="0" u="none" strike="noStrike" dirty="0">
                        <a:solidFill>
                          <a:schemeClr val="tx1"/>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800" u="none" strike="noStrike" dirty="0">
                          <a:solidFill>
                            <a:schemeClr val="tx1"/>
                          </a:solidFill>
                          <a:effectLst/>
                        </a:rPr>
                        <a:t>18%</a:t>
                      </a:r>
                      <a:r>
                        <a:rPr lang="en-IN" sz="800" u="none" strike="noStrike" baseline="-25000" dirty="0">
                          <a:solidFill>
                            <a:schemeClr val="tx1"/>
                          </a:solidFill>
                          <a:effectLst/>
                        </a:rPr>
                        <a:t> </a:t>
                      </a:r>
                      <a:endParaRPr lang="en-IN" sz="8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extLst>
                  <a:ext uri="{0D108BD9-81ED-4DB2-BD59-A6C34878D82A}">
                    <a16:rowId xmlns:a16="http://schemas.microsoft.com/office/drawing/2014/main" val="1234898349"/>
                  </a:ext>
                </a:extLst>
              </a:tr>
            </a:tbl>
          </a:graphicData>
        </a:graphic>
      </p:graphicFrame>
    </p:spTree>
    <p:extLst>
      <p:ext uri="{BB962C8B-B14F-4D97-AF65-F5344CB8AC3E}">
        <p14:creationId xmlns:p14="http://schemas.microsoft.com/office/powerpoint/2010/main" val="11858673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96D93A-AFFF-4ABB-8235-973BBB60A353}"/>
              </a:ext>
            </a:extLst>
          </p:cNvPr>
          <p:cNvSpPr>
            <a:spLocks noGrp="1"/>
          </p:cNvSpPr>
          <p:nvPr>
            <p:ph type="body" sz="quarter" idx="17"/>
          </p:nvPr>
        </p:nvSpPr>
        <p:spPr>
          <a:xfrm>
            <a:off x="922725" y="4795112"/>
            <a:ext cx="7462662" cy="215444"/>
          </a:xfrm>
        </p:spPr>
        <p:txBody>
          <a:bodyPr/>
          <a:lstStyle/>
          <a:p>
            <a:r>
              <a:rPr lang="en-US" sz="700" dirty="0"/>
              <a:t>Q1. </a:t>
            </a:r>
            <a:r>
              <a:rPr lang="en-GB" sz="700" dirty="0"/>
              <a:t>To what extent do you agree with the following statements:</a:t>
            </a:r>
            <a:endParaRPr lang="en-US" sz="700" dirty="0"/>
          </a:p>
          <a:p>
            <a:r>
              <a:rPr lang="en-US" sz="700" dirty="0"/>
              <a:t>Base: All respondents (n=1185)</a:t>
            </a:r>
          </a:p>
        </p:txBody>
      </p:sp>
      <p:sp>
        <p:nvSpPr>
          <p:cNvPr id="3" name="Title 2">
            <a:extLst>
              <a:ext uri="{FF2B5EF4-FFF2-40B4-BE49-F238E27FC236}">
                <a16:creationId xmlns:a16="http://schemas.microsoft.com/office/drawing/2014/main" id="{AFA68D94-259F-49E6-B2F9-600CC4E39EBE}"/>
              </a:ext>
            </a:extLst>
          </p:cNvPr>
          <p:cNvSpPr>
            <a:spLocks noGrp="1"/>
          </p:cNvSpPr>
          <p:nvPr>
            <p:ph type="title"/>
          </p:nvPr>
        </p:nvSpPr>
        <p:spPr/>
        <p:txBody>
          <a:bodyPr/>
          <a:lstStyle/>
          <a:p>
            <a:r>
              <a:rPr lang="en-US" dirty="0"/>
              <a:t>Attitudes Towards Employment Relocation By Demos</a:t>
            </a:r>
          </a:p>
        </p:txBody>
      </p:sp>
      <p:sp>
        <p:nvSpPr>
          <p:cNvPr id="4" name="Text Placeholder 3">
            <a:extLst>
              <a:ext uri="{FF2B5EF4-FFF2-40B4-BE49-F238E27FC236}">
                <a16:creationId xmlns:a16="http://schemas.microsoft.com/office/drawing/2014/main" id="{45E00FC8-83B2-43E9-8C95-ED6371D8D04F}"/>
              </a:ext>
            </a:extLst>
          </p:cNvPr>
          <p:cNvSpPr>
            <a:spLocks noGrp="1"/>
          </p:cNvSpPr>
          <p:nvPr>
            <p:ph type="body" sz="quarter" idx="19"/>
          </p:nvPr>
        </p:nvSpPr>
        <p:spPr/>
        <p:txBody>
          <a:bodyPr/>
          <a:lstStyle/>
          <a:p>
            <a:pPr marL="171450" indent="-171450" algn="just">
              <a:buFont typeface="Arial" panose="020B0604020202020204" pitchFamily="34" charset="0"/>
              <a:buChar char="•"/>
            </a:pPr>
            <a:r>
              <a:rPr lang="en-US" sz="1100" dirty="0"/>
              <a:t>Low income households (under $40k) are less likely to strongly agree that they have concerns about employment relocation jeopardizing their long-term career prospects.</a:t>
            </a:r>
          </a:p>
        </p:txBody>
      </p:sp>
      <p:sp>
        <p:nvSpPr>
          <p:cNvPr id="6" name="TextBox 5">
            <a:extLst>
              <a:ext uri="{FF2B5EF4-FFF2-40B4-BE49-F238E27FC236}">
                <a16:creationId xmlns:a16="http://schemas.microsoft.com/office/drawing/2014/main" id="{11FFB306-3B68-47EE-A7AE-96D58B17A1A1}"/>
              </a:ext>
            </a:extLst>
          </p:cNvPr>
          <p:cNvSpPr txBox="1"/>
          <p:nvPr/>
        </p:nvSpPr>
        <p:spPr>
          <a:xfrm>
            <a:off x="3260035" y="1129474"/>
            <a:ext cx="2623931" cy="169277"/>
          </a:xfrm>
          <a:prstGeom prst="rect">
            <a:avLst/>
          </a:prstGeom>
        </p:spPr>
        <p:txBody>
          <a:bodyPr vert="horz" wrap="square" lIns="0" tIns="0" rIns="0" bIns="0" rtlCol="0">
            <a:spAutoFit/>
          </a:bodyPr>
          <a:lstStyle/>
          <a:p>
            <a:pPr marL="4763" algn="ctr"/>
            <a:r>
              <a:rPr lang="en-US" sz="1100" b="1" dirty="0"/>
              <a:t>% Strongly Agree</a:t>
            </a:r>
          </a:p>
        </p:txBody>
      </p:sp>
      <p:graphicFrame>
        <p:nvGraphicFramePr>
          <p:cNvPr id="7" name="Table 6">
            <a:extLst>
              <a:ext uri="{FF2B5EF4-FFF2-40B4-BE49-F238E27FC236}">
                <a16:creationId xmlns:a16="http://schemas.microsoft.com/office/drawing/2014/main" id="{260AB880-8D47-46B9-9FC1-311ED405D248}"/>
              </a:ext>
            </a:extLst>
          </p:cNvPr>
          <p:cNvGraphicFramePr>
            <a:graphicFrameLocks noGrp="1"/>
          </p:cNvGraphicFramePr>
          <p:nvPr>
            <p:extLst>
              <p:ext uri="{D42A27DB-BD31-4B8C-83A1-F6EECF244321}">
                <p14:modId xmlns:p14="http://schemas.microsoft.com/office/powerpoint/2010/main" val="4077805187"/>
              </p:ext>
            </p:extLst>
          </p:nvPr>
        </p:nvGraphicFramePr>
        <p:xfrm>
          <a:off x="154054" y="1337644"/>
          <a:ext cx="8835893" cy="3078480"/>
        </p:xfrm>
        <a:graphic>
          <a:graphicData uri="http://schemas.openxmlformats.org/drawingml/2006/table">
            <a:tbl>
              <a:tblPr firstRow="1" bandRow="1">
                <a:tableStyleId>{00A15C55-8517-42AA-B614-E9B94910E393}</a:tableStyleId>
              </a:tblPr>
              <a:tblGrid>
                <a:gridCol w="1968373">
                  <a:extLst>
                    <a:ext uri="{9D8B030D-6E8A-4147-A177-3AD203B41FA5}">
                      <a16:colId xmlns:a16="http://schemas.microsoft.com/office/drawing/2014/main" val="849710063"/>
                    </a:ext>
                  </a:extLst>
                </a:gridCol>
                <a:gridCol w="686752">
                  <a:extLst>
                    <a:ext uri="{9D8B030D-6E8A-4147-A177-3AD203B41FA5}">
                      <a16:colId xmlns:a16="http://schemas.microsoft.com/office/drawing/2014/main" val="2833812181"/>
                    </a:ext>
                  </a:extLst>
                </a:gridCol>
                <a:gridCol w="686752">
                  <a:extLst>
                    <a:ext uri="{9D8B030D-6E8A-4147-A177-3AD203B41FA5}">
                      <a16:colId xmlns:a16="http://schemas.microsoft.com/office/drawing/2014/main" val="1228887541"/>
                    </a:ext>
                  </a:extLst>
                </a:gridCol>
                <a:gridCol w="686752">
                  <a:extLst>
                    <a:ext uri="{9D8B030D-6E8A-4147-A177-3AD203B41FA5}">
                      <a16:colId xmlns:a16="http://schemas.microsoft.com/office/drawing/2014/main" val="1409009964"/>
                    </a:ext>
                  </a:extLst>
                </a:gridCol>
                <a:gridCol w="686752">
                  <a:extLst>
                    <a:ext uri="{9D8B030D-6E8A-4147-A177-3AD203B41FA5}">
                      <a16:colId xmlns:a16="http://schemas.microsoft.com/office/drawing/2014/main" val="844393255"/>
                    </a:ext>
                  </a:extLst>
                </a:gridCol>
                <a:gridCol w="686752">
                  <a:extLst>
                    <a:ext uri="{9D8B030D-6E8A-4147-A177-3AD203B41FA5}">
                      <a16:colId xmlns:a16="http://schemas.microsoft.com/office/drawing/2014/main" val="343468090"/>
                    </a:ext>
                  </a:extLst>
                </a:gridCol>
                <a:gridCol w="686752">
                  <a:extLst>
                    <a:ext uri="{9D8B030D-6E8A-4147-A177-3AD203B41FA5}">
                      <a16:colId xmlns:a16="http://schemas.microsoft.com/office/drawing/2014/main" val="1446919925"/>
                    </a:ext>
                  </a:extLst>
                </a:gridCol>
                <a:gridCol w="686752">
                  <a:extLst>
                    <a:ext uri="{9D8B030D-6E8A-4147-A177-3AD203B41FA5}">
                      <a16:colId xmlns:a16="http://schemas.microsoft.com/office/drawing/2014/main" val="1092452878"/>
                    </a:ext>
                  </a:extLst>
                </a:gridCol>
                <a:gridCol w="686752">
                  <a:extLst>
                    <a:ext uri="{9D8B030D-6E8A-4147-A177-3AD203B41FA5}">
                      <a16:colId xmlns:a16="http://schemas.microsoft.com/office/drawing/2014/main" val="1222419727"/>
                    </a:ext>
                  </a:extLst>
                </a:gridCol>
                <a:gridCol w="686752">
                  <a:extLst>
                    <a:ext uri="{9D8B030D-6E8A-4147-A177-3AD203B41FA5}">
                      <a16:colId xmlns:a16="http://schemas.microsoft.com/office/drawing/2014/main" val="2605244121"/>
                    </a:ext>
                  </a:extLst>
                </a:gridCol>
                <a:gridCol w="686752">
                  <a:extLst>
                    <a:ext uri="{9D8B030D-6E8A-4147-A177-3AD203B41FA5}">
                      <a16:colId xmlns:a16="http://schemas.microsoft.com/office/drawing/2014/main" val="124165145"/>
                    </a:ext>
                  </a:extLst>
                </a:gridCol>
              </a:tblGrid>
              <a:tr h="194762">
                <a:tc>
                  <a:txBody>
                    <a:bodyPr/>
                    <a:lstStyle/>
                    <a:p>
                      <a:endParaRPr lang="en-IN" sz="1100" dirty="0"/>
                    </a:p>
                  </a:txBody>
                  <a:tcPr anchor="ctr"/>
                </a:tc>
                <a:tc gridSpan="6">
                  <a:txBody>
                    <a:bodyPr/>
                    <a:lstStyle/>
                    <a:p>
                      <a:pPr algn="ctr"/>
                      <a:r>
                        <a:rPr lang="en-IN" sz="1100" b="1" dirty="0">
                          <a:solidFill>
                            <a:schemeClr val="tx1"/>
                          </a:solidFill>
                        </a:rPr>
                        <a:t>REGION</a:t>
                      </a:r>
                      <a:endParaRPr lang="en-IN" sz="1100" b="1" dirty="0">
                        <a:solidFill>
                          <a:schemeClr val="tx1"/>
                        </a:solidFill>
                        <a:latin typeface="+mj-lt"/>
                      </a:endParaRPr>
                    </a:p>
                  </a:txBody>
                  <a:tcPr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tc gridSpan="4">
                  <a:txBody>
                    <a:bodyPr/>
                    <a:lstStyle/>
                    <a:p>
                      <a:pPr algn="ctr"/>
                      <a:r>
                        <a:rPr lang="en-IN" sz="1100" b="1" dirty="0">
                          <a:solidFill>
                            <a:schemeClr val="tx1"/>
                          </a:solidFill>
                        </a:rPr>
                        <a:t>INCOME</a:t>
                      </a:r>
                      <a:endParaRPr lang="en-IN" sz="1100" b="1" dirty="0">
                        <a:solidFill>
                          <a:schemeClr val="tx1"/>
                        </a:solidFill>
                        <a:latin typeface="+mj-lt"/>
                      </a:endParaRPr>
                    </a:p>
                  </a:txBody>
                  <a:tcPr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extLst>
                  <a:ext uri="{0D108BD9-81ED-4DB2-BD59-A6C34878D82A}">
                    <a16:rowId xmlns:a16="http://schemas.microsoft.com/office/drawing/2014/main" val="1551721918"/>
                  </a:ext>
                </a:extLst>
              </a:tr>
              <a:tr h="236293">
                <a:tc>
                  <a:txBody>
                    <a:bodyPr/>
                    <a:lstStyle/>
                    <a:p>
                      <a:endParaRPr lang="en-IN" sz="1000" dirty="0"/>
                    </a:p>
                  </a:txBody>
                  <a:tcPr anchor="ctr"/>
                </a:tc>
                <a:tc>
                  <a:txBody>
                    <a:bodyPr/>
                    <a:lstStyle/>
                    <a:p>
                      <a:pPr algn="ctr" fontAlgn="t"/>
                      <a:r>
                        <a:rPr lang="en-IN" sz="1000" b="1" kern="1200" dirty="0">
                          <a:solidFill>
                            <a:schemeClr val="tx1"/>
                          </a:solidFill>
                        </a:rPr>
                        <a:t>BC</a:t>
                      </a:r>
                    </a:p>
                  </a:txBody>
                  <a:tcPr marL="9525" marR="9525" marT="9525" marB="0" anchor="ctr"/>
                </a:tc>
                <a:tc>
                  <a:txBody>
                    <a:bodyPr/>
                    <a:lstStyle/>
                    <a:p>
                      <a:pPr algn="ctr" fontAlgn="t"/>
                      <a:r>
                        <a:rPr lang="en-IN" sz="1000" b="1" kern="1200" dirty="0">
                          <a:solidFill>
                            <a:schemeClr val="tx1"/>
                          </a:solidFill>
                        </a:rPr>
                        <a:t>AB</a:t>
                      </a:r>
                    </a:p>
                  </a:txBody>
                  <a:tcPr marL="9525" marR="9525" marT="9525" marB="0" anchor="ctr"/>
                </a:tc>
                <a:tc>
                  <a:txBody>
                    <a:bodyPr/>
                    <a:lstStyle/>
                    <a:p>
                      <a:pPr algn="ctr" fontAlgn="t"/>
                      <a:r>
                        <a:rPr lang="en-IN" sz="1000" b="1" kern="1200" dirty="0">
                          <a:solidFill>
                            <a:schemeClr val="tx1"/>
                          </a:solidFill>
                        </a:rPr>
                        <a:t>SK/MB</a:t>
                      </a:r>
                    </a:p>
                  </a:txBody>
                  <a:tcPr marL="9525" marR="9525" marT="9525" marB="0" anchor="ctr"/>
                </a:tc>
                <a:tc>
                  <a:txBody>
                    <a:bodyPr/>
                    <a:lstStyle/>
                    <a:p>
                      <a:pPr algn="ctr" fontAlgn="t"/>
                      <a:r>
                        <a:rPr lang="en-IN" sz="1000" b="1" kern="1200" dirty="0">
                          <a:solidFill>
                            <a:schemeClr val="tx1"/>
                          </a:solidFill>
                        </a:rPr>
                        <a:t>Ontario</a:t>
                      </a:r>
                    </a:p>
                  </a:txBody>
                  <a:tcPr marL="9525" marR="9525" marT="9525" marB="0" anchor="ctr"/>
                </a:tc>
                <a:tc>
                  <a:txBody>
                    <a:bodyPr/>
                    <a:lstStyle/>
                    <a:p>
                      <a:pPr algn="ctr" fontAlgn="t"/>
                      <a:r>
                        <a:rPr lang="en-IN" sz="1000" b="1" kern="1200" dirty="0">
                          <a:solidFill>
                            <a:schemeClr val="tx1"/>
                          </a:solidFill>
                        </a:rPr>
                        <a:t>Quebec </a:t>
                      </a:r>
                    </a:p>
                  </a:txBody>
                  <a:tcPr marL="9525" marR="9525" marT="9525" marB="0" anchor="ctr"/>
                </a:tc>
                <a:tc>
                  <a:txBody>
                    <a:bodyPr/>
                    <a:lstStyle/>
                    <a:p>
                      <a:pPr algn="ctr" fontAlgn="t"/>
                      <a:r>
                        <a:rPr lang="en-IN" sz="1000" b="1" kern="1200" dirty="0">
                          <a:solidFill>
                            <a:schemeClr val="tx1"/>
                          </a:solidFill>
                        </a:rPr>
                        <a:t>Atlantic</a:t>
                      </a:r>
                    </a:p>
                  </a:txBody>
                  <a:tcPr marL="9525" marR="9525" marT="9525" marB="0" anchor="ctr"/>
                </a:tc>
                <a:tc>
                  <a:txBody>
                    <a:bodyPr/>
                    <a:lstStyle/>
                    <a:p>
                      <a:pPr algn="ctr" fontAlgn="t"/>
                      <a:r>
                        <a:rPr lang="en-IN" sz="1000" b="1" kern="1200" dirty="0">
                          <a:solidFill>
                            <a:schemeClr val="tx1"/>
                          </a:solidFill>
                        </a:rPr>
                        <a:t>&lt;$40K</a:t>
                      </a:r>
                    </a:p>
                  </a:txBody>
                  <a:tcPr marL="9525" marR="9525" marT="9525" marB="0" anchor="ctr"/>
                </a:tc>
                <a:tc>
                  <a:txBody>
                    <a:bodyPr/>
                    <a:lstStyle/>
                    <a:p>
                      <a:pPr algn="ctr" fontAlgn="t"/>
                      <a:r>
                        <a:rPr lang="en-IN" sz="1000" b="1" kern="1200" dirty="0">
                          <a:solidFill>
                            <a:schemeClr val="tx1"/>
                          </a:solidFill>
                        </a:rPr>
                        <a:t>$40K - &lt;$60K</a:t>
                      </a:r>
                    </a:p>
                  </a:txBody>
                  <a:tcPr marL="9525" marR="9525" marT="9525" marB="0" anchor="ctr"/>
                </a:tc>
                <a:tc>
                  <a:txBody>
                    <a:bodyPr/>
                    <a:lstStyle/>
                    <a:p>
                      <a:pPr algn="ctr" fontAlgn="t"/>
                      <a:r>
                        <a:rPr lang="en-IN" sz="1000" b="1" kern="1200" dirty="0">
                          <a:solidFill>
                            <a:schemeClr val="tx1"/>
                          </a:solidFill>
                        </a:rPr>
                        <a:t>$60K - &lt;$100K</a:t>
                      </a:r>
                    </a:p>
                  </a:txBody>
                  <a:tcPr marL="9525" marR="9525" marT="9525" marB="0" anchor="ctr"/>
                </a:tc>
                <a:tc>
                  <a:txBody>
                    <a:bodyPr/>
                    <a:lstStyle/>
                    <a:p>
                      <a:pPr algn="ctr" fontAlgn="t"/>
                      <a:r>
                        <a:rPr lang="en-IN" sz="1000" b="1" kern="1200" dirty="0">
                          <a:solidFill>
                            <a:schemeClr val="tx1"/>
                          </a:solidFill>
                        </a:rPr>
                        <a:t>$100K+</a:t>
                      </a:r>
                    </a:p>
                  </a:txBody>
                  <a:tcPr marL="9525" marR="9525" marT="9525" marB="0" anchor="ctr"/>
                </a:tc>
                <a:extLst>
                  <a:ext uri="{0D108BD9-81ED-4DB2-BD59-A6C34878D82A}">
                    <a16:rowId xmlns:a16="http://schemas.microsoft.com/office/drawing/2014/main" val="260614317"/>
                  </a:ext>
                </a:extLst>
              </a:tr>
              <a:tr h="282119">
                <a:tc>
                  <a:txBody>
                    <a:bodyPr/>
                    <a:lstStyle/>
                    <a:p>
                      <a:pPr algn="l" rtl="0" fontAlgn="ctr"/>
                      <a:r>
                        <a:rPr lang="en-US" sz="800" u="none" strike="noStrike" dirty="0">
                          <a:solidFill>
                            <a:schemeClr val="tx1"/>
                          </a:solidFill>
                          <a:effectLst/>
                        </a:rPr>
                        <a:t>I could be convinced to take an assignment in another province if the incentive package from my employer was right</a:t>
                      </a:r>
                      <a:endParaRPr lang="en-US" sz="800" b="0" i="0" u="none" strike="noStrike" dirty="0">
                        <a:solidFill>
                          <a:schemeClr val="tx1"/>
                        </a:solidFill>
                        <a:effectLst/>
                        <a:latin typeface="Calibri" panose="020F0502020204030204" pitchFamily="34" charset="0"/>
                      </a:endParaRPr>
                    </a:p>
                  </a:txBody>
                  <a:tcPr marR="9525" marT="9525" marB="0" anchor="ctr"/>
                </a:tc>
                <a:tc>
                  <a:txBody>
                    <a:bodyPr/>
                    <a:lstStyle/>
                    <a:p>
                      <a:pPr algn="ctr" fontAlgn="ctr"/>
                      <a:r>
                        <a:rPr lang="en-IN" sz="800" u="none" strike="noStrike" dirty="0">
                          <a:solidFill>
                            <a:schemeClr val="tx1"/>
                          </a:solidFill>
                          <a:effectLst/>
                        </a:rPr>
                        <a:t>31%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39% </a:t>
                      </a:r>
                      <a:endParaRPr lang="en-IN" sz="8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800" u="none" strike="noStrike" dirty="0">
                          <a:solidFill>
                            <a:schemeClr val="tx1"/>
                          </a:solidFill>
                          <a:effectLst/>
                        </a:rPr>
                        <a:t>28%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28%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27% </a:t>
                      </a:r>
                      <a:endParaRPr lang="en-IN" sz="800" b="0" i="0" u="none" strike="noStrike" dirty="0">
                        <a:solidFill>
                          <a:schemeClr val="tx1"/>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800" u="none" strike="noStrike">
                          <a:solidFill>
                            <a:schemeClr val="tx1"/>
                          </a:solidFill>
                          <a:effectLst/>
                        </a:rPr>
                        <a:t>33%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24% </a:t>
                      </a:r>
                      <a:endParaRPr lang="en-IN" sz="800" b="0" i="0" u="none" strike="noStrike" dirty="0">
                        <a:solidFill>
                          <a:schemeClr val="tx1"/>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800" u="none" strike="noStrike" dirty="0">
                          <a:solidFill>
                            <a:schemeClr val="tx1"/>
                          </a:solidFill>
                          <a:effectLst/>
                        </a:rPr>
                        <a:t>38% </a:t>
                      </a:r>
                      <a:endParaRPr lang="en-IN" sz="8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800" u="none" strike="noStrike" dirty="0">
                          <a:solidFill>
                            <a:schemeClr val="tx1"/>
                          </a:solidFill>
                          <a:effectLst/>
                        </a:rPr>
                        <a:t>29%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30% </a:t>
                      </a:r>
                      <a:endParaRPr lang="en-IN" sz="800" b="0"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24385886"/>
                  </a:ext>
                </a:extLst>
              </a:tr>
              <a:tr h="282119">
                <a:tc>
                  <a:txBody>
                    <a:bodyPr/>
                    <a:lstStyle/>
                    <a:p>
                      <a:pPr algn="l" rtl="0" fontAlgn="ctr"/>
                      <a:r>
                        <a:rPr lang="en-US" sz="800" u="none" strike="noStrike" dirty="0">
                          <a:solidFill>
                            <a:schemeClr val="tx1"/>
                          </a:solidFill>
                          <a:effectLst/>
                        </a:rPr>
                        <a:t>The province that the job assignment would send me to is a major factor in my decision to relocate or not</a:t>
                      </a:r>
                      <a:endParaRPr lang="en-US" sz="800" b="0" i="0" u="none" strike="noStrike" dirty="0">
                        <a:solidFill>
                          <a:schemeClr val="tx1"/>
                        </a:solidFill>
                        <a:effectLst/>
                        <a:latin typeface="Calibri" panose="020F0502020204030204" pitchFamily="34" charset="0"/>
                      </a:endParaRPr>
                    </a:p>
                  </a:txBody>
                  <a:tcPr marR="9525" marT="9525" marB="0" anchor="ctr"/>
                </a:tc>
                <a:tc>
                  <a:txBody>
                    <a:bodyPr/>
                    <a:lstStyle/>
                    <a:p>
                      <a:pPr algn="ctr" fontAlgn="ctr"/>
                      <a:r>
                        <a:rPr lang="en-IN" sz="800" u="none" strike="noStrike" dirty="0">
                          <a:solidFill>
                            <a:schemeClr val="tx1"/>
                          </a:solidFill>
                          <a:effectLst/>
                        </a:rPr>
                        <a:t>23%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26%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23%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28%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33%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32%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26%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29%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29%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30% </a:t>
                      </a:r>
                      <a:endParaRPr lang="en-IN" sz="800" b="0"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34819140"/>
                  </a:ext>
                </a:extLst>
              </a:tr>
              <a:tr h="282119">
                <a:tc>
                  <a:txBody>
                    <a:bodyPr/>
                    <a:lstStyle/>
                    <a:p>
                      <a:pPr algn="l" rtl="0" fontAlgn="ctr"/>
                      <a:r>
                        <a:rPr lang="en-US" sz="800" u="none" strike="noStrike" dirty="0">
                          <a:solidFill>
                            <a:schemeClr val="tx1"/>
                          </a:solidFill>
                          <a:effectLst/>
                        </a:rPr>
                        <a:t>I can't move to another province for any period of time because family in my home province rely on me</a:t>
                      </a:r>
                      <a:endParaRPr lang="en-US" sz="800" b="0" i="0" u="none" strike="noStrike" dirty="0">
                        <a:solidFill>
                          <a:schemeClr val="tx1"/>
                        </a:solidFill>
                        <a:effectLst/>
                        <a:latin typeface="Calibri" panose="020F0502020204030204" pitchFamily="34" charset="0"/>
                      </a:endParaRPr>
                    </a:p>
                  </a:txBody>
                  <a:tcPr marR="9525" marT="9525" marB="0" anchor="ctr"/>
                </a:tc>
                <a:tc>
                  <a:txBody>
                    <a:bodyPr/>
                    <a:lstStyle/>
                    <a:p>
                      <a:pPr algn="ctr" fontAlgn="ctr"/>
                      <a:r>
                        <a:rPr lang="en-IN" sz="800" u="none" strike="noStrike">
                          <a:solidFill>
                            <a:schemeClr val="tx1"/>
                          </a:solidFill>
                          <a:effectLst/>
                        </a:rPr>
                        <a:t>22%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16% </a:t>
                      </a:r>
                      <a:endParaRPr lang="en-IN" sz="800" b="0" i="0" u="none" strike="noStrike" dirty="0">
                        <a:solidFill>
                          <a:schemeClr val="tx1"/>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800" u="none" strike="noStrike">
                          <a:solidFill>
                            <a:schemeClr val="tx1"/>
                          </a:solidFill>
                          <a:effectLst/>
                        </a:rPr>
                        <a:t>16%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27% </a:t>
                      </a:r>
                      <a:endParaRPr lang="en-IN" sz="8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800" u="none" strike="noStrike" dirty="0">
                          <a:solidFill>
                            <a:schemeClr val="tx1"/>
                          </a:solidFill>
                          <a:effectLst/>
                        </a:rPr>
                        <a:t>24%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26%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16%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24%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24%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25% </a:t>
                      </a:r>
                      <a:endParaRPr lang="en-IN" sz="800" b="0"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64819384"/>
                  </a:ext>
                </a:extLst>
              </a:tr>
              <a:tr h="282119">
                <a:tc>
                  <a:txBody>
                    <a:bodyPr/>
                    <a:lstStyle/>
                    <a:p>
                      <a:pPr algn="l" rtl="0" fontAlgn="ctr"/>
                      <a:r>
                        <a:rPr lang="en-US" sz="800" u="none" strike="noStrike" dirty="0">
                          <a:solidFill>
                            <a:schemeClr val="tx1"/>
                          </a:solidFill>
                          <a:effectLst/>
                        </a:rPr>
                        <a:t>I could be convinced to move to another province for a job if my employer provides support for my spouse to get a job there, too</a:t>
                      </a:r>
                      <a:endParaRPr lang="en-US" sz="800" b="0" i="0" u="none" strike="noStrike" dirty="0">
                        <a:solidFill>
                          <a:schemeClr val="tx1"/>
                        </a:solidFill>
                        <a:effectLst/>
                        <a:latin typeface="Calibri" panose="020F0502020204030204" pitchFamily="34" charset="0"/>
                      </a:endParaRPr>
                    </a:p>
                  </a:txBody>
                  <a:tcPr marR="9525" marT="9525" marB="0" anchor="ctr"/>
                </a:tc>
                <a:tc>
                  <a:txBody>
                    <a:bodyPr/>
                    <a:lstStyle/>
                    <a:p>
                      <a:pPr algn="ctr" fontAlgn="ctr"/>
                      <a:r>
                        <a:rPr lang="en-IN" sz="800" u="none" strike="noStrike" dirty="0">
                          <a:solidFill>
                            <a:schemeClr val="tx1"/>
                          </a:solidFill>
                          <a:effectLst/>
                        </a:rPr>
                        <a:t>13% </a:t>
                      </a:r>
                      <a:endParaRPr lang="en-IN" sz="800" b="0" i="0" u="none" strike="noStrike" dirty="0">
                        <a:solidFill>
                          <a:schemeClr val="tx1"/>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800" u="none" strike="noStrike" dirty="0">
                          <a:solidFill>
                            <a:schemeClr val="tx1"/>
                          </a:solidFill>
                          <a:effectLst/>
                        </a:rPr>
                        <a:t>26% </a:t>
                      </a:r>
                      <a:endParaRPr lang="en-IN" sz="8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800" u="none" strike="noStrike">
                          <a:solidFill>
                            <a:schemeClr val="tx1"/>
                          </a:solidFill>
                          <a:effectLst/>
                        </a:rPr>
                        <a:t>18%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20%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20%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23%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13% </a:t>
                      </a:r>
                      <a:endParaRPr lang="en-IN" sz="800" b="0" i="0" u="none" strike="noStrike" dirty="0">
                        <a:solidFill>
                          <a:schemeClr val="tx1"/>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800" u="none" strike="noStrike" dirty="0">
                          <a:solidFill>
                            <a:schemeClr val="tx1"/>
                          </a:solidFill>
                          <a:effectLst/>
                        </a:rPr>
                        <a:t>27%</a:t>
                      </a:r>
                      <a:endParaRPr lang="en-IN" sz="8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800" u="none" strike="noStrike" dirty="0">
                          <a:solidFill>
                            <a:schemeClr val="tx1"/>
                          </a:solidFill>
                          <a:effectLst/>
                        </a:rPr>
                        <a:t>18% </a:t>
                      </a:r>
                      <a:endParaRPr lang="en-IN" sz="800" b="0" i="0" u="none" strike="noStrike" dirty="0">
                        <a:solidFill>
                          <a:schemeClr val="tx1"/>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800" u="none" strike="noStrike" dirty="0">
                          <a:solidFill>
                            <a:schemeClr val="tx1"/>
                          </a:solidFill>
                          <a:effectLst/>
                        </a:rPr>
                        <a:t>23%</a:t>
                      </a:r>
                      <a:endParaRPr lang="en-IN" sz="8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extLst>
                  <a:ext uri="{0D108BD9-81ED-4DB2-BD59-A6C34878D82A}">
                    <a16:rowId xmlns:a16="http://schemas.microsoft.com/office/drawing/2014/main" val="2917434135"/>
                  </a:ext>
                </a:extLst>
              </a:tr>
              <a:tr h="282119">
                <a:tc>
                  <a:txBody>
                    <a:bodyPr/>
                    <a:lstStyle/>
                    <a:p>
                      <a:pPr algn="l" rtl="0" fontAlgn="ctr"/>
                      <a:r>
                        <a:rPr lang="en-US" sz="800" u="none" strike="noStrike" dirty="0">
                          <a:solidFill>
                            <a:schemeClr val="tx1"/>
                          </a:solidFill>
                          <a:effectLst/>
                        </a:rPr>
                        <a:t>There is nothing my employer could do to convince me to take an assignment in another province</a:t>
                      </a:r>
                      <a:endParaRPr lang="en-US" sz="800" b="0" i="0" u="none" strike="noStrike" dirty="0">
                        <a:solidFill>
                          <a:schemeClr val="tx1"/>
                        </a:solidFill>
                        <a:effectLst/>
                        <a:latin typeface="Calibri" panose="020F0502020204030204" pitchFamily="34" charset="0"/>
                      </a:endParaRPr>
                    </a:p>
                  </a:txBody>
                  <a:tcPr marR="9525" marT="9525" marB="0" anchor="ctr"/>
                </a:tc>
                <a:tc>
                  <a:txBody>
                    <a:bodyPr/>
                    <a:lstStyle/>
                    <a:p>
                      <a:pPr algn="ctr" fontAlgn="ctr"/>
                      <a:r>
                        <a:rPr lang="en-IN" sz="800" u="none" strike="noStrike" dirty="0">
                          <a:solidFill>
                            <a:schemeClr val="tx1"/>
                          </a:solidFill>
                          <a:effectLst/>
                        </a:rPr>
                        <a:t>13% </a:t>
                      </a:r>
                      <a:endParaRPr lang="en-IN" sz="800" b="0" i="0" u="none" strike="noStrike" dirty="0">
                        <a:solidFill>
                          <a:schemeClr val="tx1"/>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800" u="none" strike="noStrike">
                          <a:solidFill>
                            <a:schemeClr val="tx1"/>
                          </a:solidFill>
                          <a:effectLst/>
                        </a:rPr>
                        <a:t>16%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25%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20%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24% </a:t>
                      </a:r>
                      <a:endParaRPr lang="en-IN" sz="8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800" u="none" strike="noStrike" dirty="0">
                          <a:solidFill>
                            <a:schemeClr val="tx1"/>
                          </a:solidFill>
                          <a:effectLst/>
                        </a:rPr>
                        <a:t>26% </a:t>
                      </a:r>
                      <a:endParaRPr lang="en-IN" sz="8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800" u="none" strike="noStrike">
                          <a:solidFill>
                            <a:schemeClr val="tx1"/>
                          </a:solidFill>
                          <a:effectLst/>
                        </a:rPr>
                        <a:t>18%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21%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20%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23% </a:t>
                      </a:r>
                      <a:endParaRPr lang="en-IN" sz="800" b="0"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55758183"/>
                  </a:ext>
                </a:extLst>
              </a:tr>
              <a:tr h="282119">
                <a:tc>
                  <a:txBody>
                    <a:bodyPr/>
                    <a:lstStyle/>
                    <a:p>
                      <a:pPr algn="l" rtl="0" fontAlgn="ctr"/>
                      <a:r>
                        <a:rPr lang="en-US" sz="800" u="none" strike="noStrike" dirty="0">
                          <a:solidFill>
                            <a:schemeClr val="tx1"/>
                          </a:solidFill>
                          <a:effectLst/>
                        </a:rPr>
                        <a:t>I worry that taking a contract in another province would jeopardize my long-term career</a:t>
                      </a:r>
                      <a:endParaRPr lang="en-US" sz="800" b="0" i="0" u="none" strike="noStrike" dirty="0">
                        <a:solidFill>
                          <a:schemeClr val="tx1"/>
                        </a:solidFill>
                        <a:effectLst/>
                        <a:latin typeface="Calibri" panose="020F0502020204030204" pitchFamily="34" charset="0"/>
                      </a:endParaRPr>
                    </a:p>
                  </a:txBody>
                  <a:tcPr marR="9525" marT="9525" marB="0" anchor="ctr"/>
                </a:tc>
                <a:tc>
                  <a:txBody>
                    <a:bodyPr/>
                    <a:lstStyle/>
                    <a:p>
                      <a:pPr algn="ctr" fontAlgn="ctr"/>
                      <a:r>
                        <a:rPr lang="en-IN" sz="800" u="none" strike="noStrike">
                          <a:solidFill>
                            <a:schemeClr val="tx1"/>
                          </a:solidFill>
                          <a:effectLst/>
                        </a:rPr>
                        <a:t>11%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19%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13%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16%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20%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13%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8% </a:t>
                      </a:r>
                      <a:endParaRPr lang="en-IN" sz="800" b="0" i="0" u="none" strike="noStrike" dirty="0">
                        <a:solidFill>
                          <a:schemeClr val="tx1"/>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800" u="none" strike="noStrike" dirty="0">
                          <a:solidFill>
                            <a:schemeClr val="tx1"/>
                          </a:solidFill>
                          <a:effectLst/>
                        </a:rPr>
                        <a:t>19% </a:t>
                      </a:r>
                      <a:endParaRPr lang="en-IN" sz="8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800" u="none" strike="noStrike" dirty="0">
                          <a:solidFill>
                            <a:schemeClr val="tx1"/>
                          </a:solidFill>
                          <a:effectLst/>
                        </a:rPr>
                        <a:t>17% </a:t>
                      </a:r>
                      <a:endParaRPr lang="en-IN" sz="8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800" u="none" strike="noStrike" dirty="0">
                          <a:solidFill>
                            <a:schemeClr val="tx1"/>
                          </a:solidFill>
                          <a:effectLst/>
                        </a:rPr>
                        <a:t>19% </a:t>
                      </a:r>
                      <a:endParaRPr lang="en-IN" sz="8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extLst>
                  <a:ext uri="{0D108BD9-81ED-4DB2-BD59-A6C34878D82A}">
                    <a16:rowId xmlns:a16="http://schemas.microsoft.com/office/drawing/2014/main" val="39708457"/>
                  </a:ext>
                </a:extLst>
              </a:tr>
              <a:tr h="214848">
                <a:tc>
                  <a:txBody>
                    <a:bodyPr/>
                    <a:lstStyle/>
                    <a:p>
                      <a:pPr algn="l" rtl="0" fontAlgn="ctr"/>
                      <a:r>
                        <a:rPr lang="en-US" sz="800" u="none" strike="noStrike" dirty="0">
                          <a:solidFill>
                            <a:schemeClr val="tx1"/>
                          </a:solidFill>
                          <a:effectLst/>
                        </a:rPr>
                        <a:t>Taking a contract in another province would be beneficial to my long term career</a:t>
                      </a:r>
                      <a:endParaRPr lang="en-US" sz="800" b="0" i="0" u="none" strike="noStrike" dirty="0">
                        <a:solidFill>
                          <a:schemeClr val="tx1"/>
                        </a:solidFill>
                        <a:effectLst/>
                        <a:latin typeface="Calibri" panose="020F0502020204030204" pitchFamily="34" charset="0"/>
                      </a:endParaRPr>
                    </a:p>
                  </a:txBody>
                  <a:tcPr marR="9525" marT="9525" marB="0" anchor="ctr"/>
                </a:tc>
                <a:tc>
                  <a:txBody>
                    <a:bodyPr/>
                    <a:lstStyle/>
                    <a:p>
                      <a:pPr algn="ctr" fontAlgn="ctr"/>
                      <a:r>
                        <a:rPr lang="en-IN" sz="800" u="none" strike="noStrike" dirty="0">
                          <a:solidFill>
                            <a:schemeClr val="tx1"/>
                          </a:solidFill>
                          <a:effectLst/>
                        </a:rPr>
                        <a:t>10%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13%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15%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11%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15%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15%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11%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15%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14%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12% </a:t>
                      </a:r>
                      <a:endParaRPr lang="en-IN" sz="8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34898349"/>
                  </a:ext>
                </a:extLst>
              </a:tr>
            </a:tbl>
          </a:graphicData>
        </a:graphic>
      </p:graphicFrame>
    </p:spTree>
    <p:extLst>
      <p:ext uri="{BB962C8B-B14F-4D97-AF65-F5344CB8AC3E}">
        <p14:creationId xmlns:p14="http://schemas.microsoft.com/office/powerpoint/2010/main" val="1339464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96D93A-AFFF-4ABB-8235-973BBB60A353}"/>
              </a:ext>
            </a:extLst>
          </p:cNvPr>
          <p:cNvSpPr>
            <a:spLocks noGrp="1"/>
          </p:cNvSpPr>
          <p:nvPr>
            <p:ph type="body" sz="quarter" idx="17"/>
          </p:nvPr>
        </p:nvSpPr>
        <p:spPr>
          <a:xfrm>
            <a:off x="922725" y="4795112"/>
            <a:ext cx="7462662" cy="215444"/>
          </a:xfrm>
        </p:spPr>
        <p:txBody>
          <a:bodyPr/>
          <a:lstStyle/>
          <a:p>
            <a:r>
              <a:rPr lang="en-US" sz="700" dirty="0"/>
              <a:t>Q1. </a:t>
            </a:r>
            <a:r>
              <a:rPr lang="en-GB" sz="700" dirty="0"/>
              <a:t>To what extent do you agree with the following statements:</a:t>
            </a:r>
            <a:endParaRPr lang="en-US" sz="700" dirty="0"/>
          </a:p>
          <a:p>
            <a:r>
              <a:rPr lang="en-US" sz="700" dirty="0"/>
              <a:t>Base: All respondents (n=1185)</a:t>
            </a:r>
          </a:p>
        </p:txBody>
      </p:sp>
      <p:sp>
        <p:nvSpPr>
          <p:cNvPr id="3" name="Title 2">
            <a:extLst>
              <a:ext uri="{FF2B5EF4-FFF2-40B4-BE49-F238E27FC236}">
                <a16:creationId xmlns:a16="http://schemas.microsoft.com/office/drawing/2014/main" id="{AFA68D94-259F-49E6-B2F9-600CC4E39EBE}"/>
              </a:ext>
            </a:extLst>
          </p:cNvPr>
          <p:cNvSpPr>
            <a:spLocks noGrp="1"/>
          </p:cNvSpPr>
          <p:nvPr>
            <p:ph type="title"/>
          </p:nvPr>
        </p:nvSpPr>
        <p:spPr>
          <a:xfrm>
            <a:off x="232376" y="171113"/>
            <a:ext cx="8554342" cy="387798"/>
          </a:xfrm>
        </p:spPr>
        <p:txBody>
          <a:bodyPr/>
          <a:lstStyle/>
          <a:p>
            <a:r>
              <a:rPr lang="en-US" dirty="0"/>
              <a:t>Attitudes Towards Employment Relocation By Key Groups</a:t>
            </a:r>
          </a:p>
        </p:txBody>
      </p:sp>
      <p:sp>
        <p:nvSpPr>
          <p:cNvPr id="4" name="Text Placeholder 3">
            <a:extLst>
              <a:ext uri="{FF2B5EF4-FFF2-40B4-BE49-F238E27FC236}">
                <a16:creationId xmlns:a16="http://schemas.microsoft.com/office/drawing/2014/main" id="{45E00FC8-83B2-43E9-8C95-ED6371D8D04F}"/>
              </a:ext>
            </a:extLst>
          </p:cNvPr>
          <p:cNvSpPr>
            <a:spLocks noGrp="1"/>
          </p:cNvSpPr>
          <p:nvPr>
            <p:ph type="body" sz="quarter" idx="19"/>
          </p:nvPr>
        </p:nvSpPr>
        <p:spPr/>
        <p:txBody>
          <a:bodyPr/>
          <a:lstStyle/>
          <a:p>
            <a:pPr marL="171450" indent="-171450" algn="just">
              <a:buFont typeface="Arial" panose="020B0604020202020204" pitchFamily="34" charset="0"/>
              <a:buChar char="•"/>
            </a:pPr>
            <a:r>
              <a:rPr lang="en-US" sz="1000" dirty="0"/>
              <a:t>Canadians born elsewhere are more likely to strongly agree that taking a contract in another province would be beneficial to their career yet are also more likely to worry that doing this would jeopardize their long-term career. Employed Canadians with dependents are also more likely to strongly agree that they can’t move to another province because their family relies on them, that there is nothing their employer can do to convince them to take an assignment, and that they worry it would jeopardize their long-term career. Canadians who have been at their job for at least 10 years are less likely to strongly agree that the province of relocation matters, that relocation would be beneficial to their long-term career, or that they would be convinced to relocate if their spouse received support whereas those who have been at their job for 3 or less years are less likely to strongly agree that there is nothing their employer can do to convince them to relocate.</a:t>
            </a:r>
          </a:p>
          <a:p>
            <a:pPr marL="171450" indent="-171450" algn="just">
              <a:buFont typeface="Arial" panose="020B0604020202020204" pitchFamily="34" charset="0"/>
              <a:buChar char="•"/>
            </a:pPr>
            <a:endParaRPr lang="en-US" sz="1000" dirty="0"/>
          </a:p>
        </p:txBody>
      </p:sp>
      <p:sp>
        <p:nvSpPr>
          <p:cNvPr id="7" name="TextBox 6">
            <a:extLst>
              <a:ext uri="{FF2B5EF4-FFF2-40B4-BE49-F238E27FC236}">
                <a16:creationId xmlns:a16="http://schemas.microsoft.com/office/drawing/2014/main" id="{20A3F75B-3202-4AB5-8427-B725E81C81FE}"/>
              </a:ext>
            </a:extLst>
          </p:cNvPr>
          <p:cNvSpPr txBox="1"/>
          <p:nvPr/>
        </p:nvSpPr>
        <p:spPr>
          <a:xfrm>
            <a:off x="3260035" y="1631255"/>
            <a:ext cx="2623931" cy="169277"/>
          </a:xfrm>
          <a:prstGeom prst="rect">
            <a:avLst/>
          </a:prstGeom>
        </p:spPr>
        <p:txBody>
          <a:bodyPr vert="horz" wrap="square" lIns="0" tIns="0" rIns="0" bIns="0" rtlCol="0">
            <a:spAutoFit/>
          </a:bodyPr>
          <a:lstStyle/>
          <a:p>
            <a:pPr marL="4763" algn="ctr"/>
            <a:r>
              <a:rPr lang="en-US" sz="1100" b="1" dirty="0"/>
              <a:t>% Strongly Agree</a:t>
            </a:r>
          </a:p>
        </p:txBody>
      </p:sp>
      <p:graphicFrame>
        <p:nvGraphicFramePr>
          <p:cNvPr id="8" name="Table 7">
            <a:extLst>
              <a:ext uri="{FF2B5EF4-FFF2-40B4-BE49-F238E27FC236}">
                <a16:creationId xmlns:a16="http://schemas.microsoft.com/office/drawing/2014/main" id="{E6A9BC00-F692-4C09-BDA6-8F6D331A5CF0}"/>
              </a:ext>
            </a:extLst>
          </p:cNvPr>
          <p:cNvGraphicFramePr>
            <a:graphicFrameLocks noGrp="1"/>
          </p:cNvGraphicFramePr>
          <p:nvPr>
            <p:extLst>
              <p:ext uri="{D42A27DB-BD31-4B8C-83A1-F6EECF244321}">
                <p14:modId xmlns:p14="http://schemas.microsoft.com/office/powerpoint/2010/main" val="797626698"/>
              </p:ext>
            </p:extLst>
          </p:nvPr>
        </p:nvGraphicFramePr>
        <p:xfrm>
          <a:off x="154051" y="1794213"/>
          <a:ext cx="8835898" cy="2992755"/>
        </p:xfrm>
        <a:graphic>
          <a:graphicData uri="http://schemas.openxmlformats.org/drawingml/2006/table">
            <a:tbl>
              <a:tblPr firstRow="1" bandRow="1">
                <a:tableStyleId>{00A15C55-8517-42AA-B614-E9B94910E393}</a:tableStyleId>
              </a:tblPr>
              <a:tblGrid>
                <a:gridCol w="1967949">
                  <a:extLst>
                    <a:ext uri="{9D8B030D-6E8A-4147-A177-3AD203B41FA5}">
                      <a16:colId xmlns:a16="http://schemas.microsoft.com/office/drawing/2014/main" val="849710063"/>
                    </a:ext>
                  </a:extLst>
                </a:gridCol>
                <a:gridCol w="624359">
                  <a:extLst>
                    <a:ext uri="{9D8B030D-6E8A-4147-A177-3AD203B41FA5}">
                      <a16:colId xmlns:a16="http://schemas.microsoft.com/office/drawing/2014/main" val="2833812181"/>
                    </a:ext>
                  </a:extLst>
                </a:gridCol>
                <a:gridCol w="624359">
                  <a:extLst>
                    <a:ext uri="{9D8B030D-6E8A-4147-A177-3AD203B41FA5}">
                      <a16:colId xmlns:a16="http://schemas.microsoft.com/office/drawing/2014/main" val="1228887541"/>
                    </a:ext>
                  </a:extLst>
                </a:gridCol>
                <a:gridCol w="624359">
                  <a:extLst>
                    <a:ext uri="{9D8B030D-6E8A-4147-A177-3AD203B41FA5}">
                      <a16:colId xmlns:a16="http://schemas.microsoft.com/office/drawing/2014/main" val="1409009964"/>
                    </a:ext>
                  </a:extLst>
                </a:gridCol>
                <a:gridCol w="624359">
                  <a:extLst>
                    <a:ext uri="{9D8B030D-6E8A-4147-A177-3AD203B41FA5}">
                      <a16:colId xmlns:a16="http://schemas.microsoft.com/office/drawing/2014/main" val="844393255"/>
                    </a:ext>
                  </a:extLst>
                </a:gridCol>
                <a:gridCol w="624359">
                  <a:extLst>
                    <a:ext uri="{9D8B030D-6E8A-4147-A177-3AD203B41FA5}">
                      <a16:colId xmlns:a16="http://schemas.microsoft.com/office/drawing/2014/main" val="343468090"/>
                    </a:ext>
                  </a:extLst>
                </a:gridCol>
                <a:gridCol w="624359">
                  <a:extLst>
                    <a:ext uri="{9D8B030D-6E8A-4147-A177-3AD203B41FA5}">
                      <a16:colId xmlns:a16="http://schemas.microsoft.com/office/drawing/2014/main" val="1446919925"/>
                    </a:ext>
                  </a:extLst>
                </a:gridCol>
                <a:gridCol w="624359">
                  <a:extLst>
                    <a:ext uri="{9D8B030D-6E8A-4147-A177-3AD203B41FA5}">
                      <a16:colId xmlns:a16="http://schemas.microsoft.com/office/drawing/2014/main" val="2214585161"/>
                    </a:ext>
                  </a:extLst>
                </a:gridCol>
                <a:gridCol w="624359">
                  <a:extLst>
                    <a:ext uri="{9D8B030D-6E8A-4147-A177-3AD203B41FA5}">
                      <a16:colId xmlns:a16="http://schemas.microsoft.com/office/drawing/2014/main" val="1092452878"/>
                    </a:ext>
                  </a:extLst>
                </a:gridCol>
                <a:gridCol w="624359">
                  <a:extLst>
                    <a:ext uri="{9D8B030D-6E8A-4147-A177-3AD203B41FA5}">
                      <a16:colId xmlns:a16="http://schemas.microsoft.com/office/drawing/2014/main" val="1222419727"/>
                    </a:ext>
                  </a:extLst>
                </a:gridCol>
                <a:gridCol w="624359">
                  <a:extLst>
                    <a:ext uri="{9D8B030D-6E8A-4147-A177-3AD203B41FA5}">
                      <a16:colId xmlns:a16="http://schemas.microsoft.com/office/drawing/2014/main" val="2605244121"/>
                    </a:ext>
                  </a:extLst>
                </a:gridCol>
                <a:gridCol w="624359">
                  <a:extLst>
                    <a:ext uri="{9D8B030D-6E8A-4147-A177-3AD203B41FA5}">
                      <a16:colId xmlns:a16="http://schemas.microsoft.com/office/drawing/2014/main" val="124165145"/>
                    </a:ext>
                  </a:extLst>
                </a:gridCol>
              </a:tblGrid>
              <a:tr h="206545">
                <a:tc>
                  <a:txBody>
                    <a:bodyPr/>
                    <a:lstStyle/>
                    <a:p>
                      <a:endParaRPr lang="en-IN" sz="1100" dirty="0"/>
                    </a:p>
                  </a:txBody>
                  <a:tcPr anchor="ctr"/>
                </a:tc>
                <a:tc gridSpan="2">
                  <a:txBody>
                    <a:bodyPr/>
                    <a:lstStyle/>
                    <a:p>
                      <a:pPr algn="ctr">
                        <a:lnSpc>
                          <a:spcPts val="800"/>
                        </a:lnSpc>
                      </a:pPr>
                      <a:r>
                        <a:rPr lang="en-IN" sz="1100" b="1" dirty="0">
                          <a:solidFill>
                            <a:schemeClr val="tx1"/>
                          </a:solidFill>
                        </a:rPr>
                        <a:t>TRADES</a:t>
                      </a:r>
                      <a:endParaRPr lang="en-IN" sz="1100" b="1" dirty="0">
                        <a:solidFill>
                          <a:schemeClr val="tx1"/>
                        </a:solidFill>
                        <a:latin typeface="+mj-lt"/>
                      </a:endParaRPr>
                    </a:p>
                  </a:txBody>
                  <a:tcPr anchor="ctr"/>
                </a:tc>
                <a:tc hMerge="1">
                  <a:txBody>
                    <a:bodyPr/>
                    <a:lstStyle/>
                    <a:p>
                      <a:pPr algn="ctr"/>
                      <a:endParaRPr lang="en-IN" sz="800" dirty="0"/>
                    </a:p>
                  </a:txBody>
                  <a:tcPr anchor="ctr"/>
                </a:tc>
                <a:tc gridSpan="3">
                  <a:txBody>
                    <a:bodyPr/>
                    <a:lstStyle/>
                    <a:p>
                      <a:pPr algn="ctr">
                        <a:lnSpc>
                          <a:spcPts val="800"/>
                        </a:lnSpc>
                      </a:pPr>
                      <a:r>
                        <a:rPr lang="en-IN" sz="1100" b="1" dirty="0">
                          <a:solidFill>
                            <a:schemeClr val="tx1"/>
                          </a:solidFill>
                        </a:rPr>
                        <a:t>TIME AT JOB</a:t>
                      </a:r>
                      <a:endParaRPr lang="en-IN" sz="1100" b="1" dirty="0">
                        <a:solidFill>
                          <a:schemeClr val="tx1"/>
                        </a:solidFill>
                        <a:latin typeface="+mj-lt"/>
                      </a:endParaRPr>
                    </a:p>
                  </a:txBody>
                  <a:tcPr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tc gridSpan="2">
                  <a:txBody>
                    <a:bodyPr/>
                    <a:lstStyle/>
                    <a:p>
                      <a:pPr algn="ctr">
                        <a:lnSpc>
                          <a:spcPts val="800"/>
                        </a:lnSpc>
                      </a:pPr>
                      <a:r>
                        <a:rPr lang="en-IN" sz="1100" b="1" dirty="0">
                          <a:solidFill>
                            <a:schemeClr val="tx1"/>
                          </a:solidFill>
                        </a:rPr>
                        <a:t>OWN HOUSE</a:t>
                      </a:r>
                      <a:endParaRPr lang="en-IN" sz="1100" b="1" dirty="0">
                        <a:solidFill>
                          <a:schemeClr val="tx1"/>
                        </a:solidFill>
                        <a:latin typeface="+mj-lt"/>
                      </a:endParaRPr>
                    </a:p>
                  </a:txBody>
                  <a:tcPr anchor="ctr"/>
                </a:tc>
                <a:tc hMerge="1">
                  <a:txBody>
                    <a:bodyPr/>
                    <a:lstStyle/>
                    <a:p>
                      <a:pPr algn="ctr"/>
                      <a:endParaRPr lang="en-IN" sz="800" dirty="0"/>
                    </a:p>
                  </a:txBody>
                  <a:tcPr anchor="ctr"/>
                </a:tc>
                <a:tc gridSpan="2">
                  <a:txBody>
                    <a:bodyPr/>
                    <a:lstStyle/>
                    <a:p>
                      <a:pPr algn="ctr">
                        <a:lnSpc>
                          <a:spcPts val="800"/>
                        </a:lnSpc>
                      </a:pPr>
                      <a:r>
                        <a:rPr lang="en-IN" sz="1100" b="1" dirty="0">
                          <a:solidFill>
                            <a:schemeClr val="tx1"/>
                          </a:solidFill>
                        </a:rPr>
                        <a:t>DEPENDENT</a:t>
                      </a:r>
                      <a:endParaRPr lang="en-IN" sz="1100" b="1" dirty="0">
                        <a:solidFill>
                          <a:schemeClr val="tx1"/>
                        </a:solidFill>
                        <a:latin typeface="+mj-lt"/>
                      </a:endParaRPr>
                    </a:p>
                  </a:txBody>
                  <a:tcPr anchor="ctr"/>
                </a:tc>
                <a:tc hMerge="1">
                  <a:txBody>
                    <a:bodyPr/>
                    <a:lstStyle/>
                    <a:p>
                      <a:pPr algn="ctr"/>
                      <a:endParaRPr lang="en-IN" sz="900" dirty="0"/>
                    </a:p>
                  </a:txBody>
                  <a:tcPr anchor="ctr"/>
                </a:tc>
                <a:tc gridSpan="2">
                  <a:txBody>
                    <a:bodyPr/>
                    <a:lstStyle/>
                    <a:p>
                      <a:pPr algn="ctr">
                        <a:lnSpc>
                          <a:spcPts val="800"/>
                        </a:lnSpc>
                      </a:pPr>
                      <a:r>
                        <a:rPr lang="en-IN" sz="1100" b="1" dirty="0">
                          <a:solidFill>
                            <a:schemeClr val="tx1"/>
                          </a:solidFill>
                          <a:latin typeface="+mn-lt"/>
                        </a:rPr>
                        <a:t>BORN IN CANADA</a:t>
                      </a:r>
                    </a:p>
                  </a:txBody>
                  <a:tcPr anchor="ctr"/>
                </a:tc>
                <a:tc hMerge="1">
                  <a:txBody>
                    <a:bodyPr/>
                    <a:lstStyle/>
                    <a:p>
                      <a:pPr algn="ctr"/>
                      <a:endParaRPr lang="en-IN" sz="900" dirty="0"/>
                    </a:p>
                  </a:txBody>
                  <a:tcPr anchor="ctr"/>
                </a:tc>
                <a:extLst>
                  <a:ext uri="{0D108BD9-81ED-4DB2-BD59-A6C34878D82A}">
                    <a16:rowId xmlns:a16="http://schemas.microsoft.com/office/drawing/2014/main" val="1551721918"/>
                  </a:ext>
                </a:extLst>
              </a:tr>
              <a:tr h="182246">
                <a:tc>
                  <a:txBody>
                    <a:bodyPr/>
                    <a:lstStyle/>
                    <a:p>
                      <a:endParaRPr lang="en-IN" sz="900" dirty="0">
                        <a:latin typeface="+mn-lt"/>
                      </a:endParaRPr>
                    </a:p>
                  </a:txBody>
                  <a:tcPr anchor="ctr"/>
                </a:tc>
                <a:tc>
                  <a:txBody>
                    <a:bodyPr/>
                    <a:lstStyle/>
                    <a:p>
                      <a:pPr algn="ctr" fontAlgn="t">
                        <a:lnSpc>
                          <a:spcPts val="800"/>
                        </a:lnSpc>
                      </a:pPr>
                      <a:r>
                        <a:rPr lang="en-IN" sz="900" b="1" kern="1200" dirty="0">
                          <a:solidFill>
                            <a:schemeClr val="tx1"/>
                          </a:solidFill>
                          <a:latin typeface="+mn-lt"/>
                        </a:rPr>
                        <a:t>Trades </a:t>
                      </a:r>
                    </a:p>
                  </a:txBody>
                  <a:tcPr marL="9525" marR="9525" marT="9525" marB="0" anchor="ctr"/>
                </a:tc>
                <a:tc>
                  <a:txBody>
                    <a:bodyPr/>
                    <a:lstStyle/>
                    <a:p>
                      <a:pPr algn="ctr" fontAlgn="t">
                        <a:lnSpc>
                          <a:spcPts val="800"/>
                        </a:lnSpc>
                      </a:pPr>
                      <a:r>
                        <a:rPr lang="en-IN" sz="900" b="1" kern="1200" dirty="0">
                          <a:solidFill>
                            <a:schemeClr val="tx1"/>
                          </a:solidFill>
                          <a:latin typeface="+mn-lt"/>
                        </a:rPr>
                        <a:t>Rest</a:t>
                      </a:r>
                    </a:p>
                  </a:txBody>
                  <a:tcPr marL="9525" marR="9525" marT="9525" marB="0" anchor="ctr"/>
                </a:tc>
                <a:tc>
                  <a:txBody>
                    <a:bodyPr/>
                    <a:lstStyle/>
                    <a:p>
                      <a:pPr algn="ctr" fontAlgn="t">
                        <a:lnSpc>
                          <a:spcPts val="800"/>
                        </a:lnSpc>
                      </a:pPr>
                      <a:r>
                        <a:rPr lang="en-IN" sz="900" b="1" kern="1200" dirty="0">
                          <a:solidFill>
                            <a:schemeClr val="tx1"/>
                          </a:solidFill>
                          <a:latin typeface="+mn-lt"/>
                        </a:rPr>
                        <a:t>3 years or less </a:t>
                      </a:r>
                    </a:p>
                  </a:txBody>
                  <a:tcPr marL="9525" marR="9525" marT="9525" marB="0" anchor="ctr"/>
                </a:tc>
                <a:tc>
                  <a:txBody>
                    <a:bodyPr/>
                    <a:lstStyle/>
                    <a:p>
                      <a:pPr algn="ctr" fontAlgn="t">
                        <a:lnSpc>
                          <a:spcPts val="800"/>
                        </a:lnSpc>
                      </a:pPr>
                      <a:r>
                        <a:rPr lang="en-IN" sz="900" b="1" kern="1200" dirty="0">
                          <a:solidFill>
                            <a:schemeClr val="tx1"/>
                          </a:solidFill>
                          <a:latin typeface="+mn-lt"/>
                        </a:rPr>
                        <a:t>4-10 years</a:t>
                      </a:r>
                    </a:p>
                  </a:txBody>
                  <a:tcPr marL="9525" marR="9525" marT="9525" marB="0" anchor="ctr"/>
                </a:tc>
                <a:tc>
                  <a:txBody>
                    <a:bodyPr/>
                    <a:lstStyle/>
                    <a:p>
                      <a:pPr algn="ctr" fontAlgn="t">
                        <a:lnSpc>
                          <a:spcPts val="800"/>
                        </a:lnSpc>
                      </a:pPr>
                      <a:r>
                        <a:rPr lang="en-IN" sz="900" b="1" kern="1200" dirty="0">
                          <a:solidFill>
                            <a:schemeClr val="tx1"/>
                          </a:solidFill>
                          <a:latin typeface="+mn-lt"/>
                        </a:rPr>
                        <a:t>&gt; 10 years</a:t>
                      </a:r>
                    </a:p>
                  </a:txBody>
                  <a:tcPr marL="9525" marR="9525" marT="9525" marB="0" anchor="ctr"/>
                </a:tc>
                <a:tc>
                  <a:txBody>
                    <a:bodyPr/>
                    <a:lstStyle/>
                    <a:p>
                      <a:pPr algn="ctr" fontAlgn="t">
                        <a:lnSpc>
                          <a:spcPts val="800"/>
                        </a:lnSpc>
                      </a:pPr>
                      <a:r>
                        <a:rPr lang="en-IN" sz="900" b="1" kern="1200" dirty="0">
                          <a:solidFill>
                            <a:schemeClr val="tx1"/>
                          </a:solidFill>
                          <a:latin typeface="+mn-lt"/>
                        </a:rPr>
                        <a:t>Yes</a:t>
                      </a:r>
                    </a:p>
                  </a:txBody>
                  <a:tcPr marL="9525" marR="9525" marT="9525" marB="0" anchor="ctr"/>
                </a:tc>
                <a:tc>
                  <a:txBody>
                    <a:bodyPr/>
                    <a:lstStyle/>
                    <a:p>
                      <a:pPr algn="ctr" fontAlgn="t">
                        <a:lnSpc>
                          <a:spcPts val="800"/>
                        </a:lnSpc>
                      </a:pPr>
                      <a:r>
                        <a:rPr lang="en-IN" sz="900" b="1" kern="1200" dirty="0">
                          <a:solidFill>
                            <a:schemeClr val="tx1"/>
                          </a:solidFill>
                          <a:latin typeface="+mn-lt"/>
                        </a:rPr>
                        <a:t>No</a:t>
                      </a:r>
                    </a:p>
                  </a:txBody>
                  <a:tcPr marL="9525" marR="9525" marT="9525" marB="0" anchor="ctr"/>
                </a:tc>
                <a:tc>
                  <a:txBody>
                    <a:bodyPr/>
                    <a:lstStyle/>
                    <a:p>
                      <a:pPr algn="ctr" fontAlgn="t">
                        <a:lnSpc>
                          <a:spcPts val="800"/>
                        </a:lnSpc>
                      </a:pPr>
                      <a:r>
                        <a:rPr lang="en-IN" sz="900" b="1" kern="1200" dirty="0">
                          <a:solidFill>
                            <a:schemeClr val="tx1"/>
                          </a:solidFill>
                          <a:latin typeface="+mn-lt"/>
                        </a:rPr>
                        <a:t>Yes</a:t>
                      </a:r>
                    </a:p>
                  </a:txBody>
                  <a:tcPr marL="9525" marR="9525" marT="9525" marB="0" anchor="ctr"/>
                </a:tc>
                <a:tc>
                  <a:txBody>
                    <a:bodyPr/>
                    <a:lstStyle/>
                    <a:p>
                      <a:pPr algn="ctr" fontAlgn="t">
                        <a:lnSpc>
                          <a:spcPts val="800"/>
                        </a:lnSpc>
                      </a:pPr>
                      <a:r>
                        <a:rPr lang="en-IN" sz="900" b="1" kern="1200" dirty="0">
                          <a:solidFill>
                            <a:schemeClr val="tx1"/>
                          </a:solidFill>
                          <a:latin typeface="+mn-lt"/>
                        </a:rPr>
                        <a:t>No</a:t>
                      </a:r>
                    </a:p>
                  </a:txBody>
                  <a:tcPr marL="9525" marR="9525" marT="9525" marB="0" anchor="ctr"/>
                </a:tc>
                <a:tc>
                  <a:txBody>
                    <a:bodyPr/>
                    <a:lstStyle/>
                    <a:p>
                      <a:pPr algn="ctr" fontAlgn="t"/>
                      <a:r>
                        <a:rPr lang="en-IN" sz="900" b="1" kern="1200" dirty="0">
                          <a:solidFill>
                            <a:schemeClr val="tx1"/>
                          </a:solidFill>
                          <a:latin typeface="+mn-lt"/>
                          <a:ea typeface="+mn-ea"/>
                          <a:cs typeface="+mn-cs"/>
                        </a:rPr>
                        <a:t>Yes</a:t>
                      </a:r>
                    </a:p>
                  </a:txBody>
                  <a:tcPr marL="9525" marR="9525" marT="9525" marB="0" anchor="ctr"/>
                </a:tc>
                <a:tc>
                  <a:txBody>
                    <a:bodyPr/>
                    <a:lstStyle/>
                    <a:p>
                      <a:pPr algn="ctr" fontAlgn="t"/>
                      <a:r>
                        <a:rPr lang="en-IN" sz="900" b="1" kern="1200" dirty="0">
                          <a:solidFill>
                            <a:schemeClr val="tx1"/>
                          </a:solidFill>
                          <a:latin typeface="+mn-lt"/>
                          <a:ea typeface="+mn-ea"/>
                          <a:cs typeface="+mn-cs"/>
                        </a:rPr>
                        <a:t>No</a:t>
                      </a:r>
                    </a:p>
                  </a:txBody>
                  <a:tcPr marL="9525" marR="9525" marT="9525" marB="0" anchor="ctr"/>
                </a:tc>
                <a:extLst>
                  <a:ext uri="{0D108BD9-81ED-4DB2-BD59-A6C34878D82A}">
                    <a16:rowId xmlns:a16="http://schemas.microsoft.com/office/drawing/2014/main" val="260614317"/>
                  </a:ext>
                </a:extLst>
              </a:tr>
              <a:tr h="299187">
                <a:tc>
                  <a:txBody>
                    <a:bodyPr/>
                    <a:lstStyle/>
                    <a:p>
                      <a:pPr algn="l" rtl="0" fontAlgn="ctr"/>
                      <a:r>
                        <a:rPr lang="en-US" sz="800" u="none" strike="noStrike" dirty="0">
                          <a:effectLst/>
                        </a:rPr>
                        <a:t>I could be convinced to take an assignment in another province if the incentive package from my employer was right</a:t>
                      </a:r>
                      <a:endParaRPr lang="en-US" sz="800" b="0" i="0" u="none" strike="noStrike" dirty="0">
                        <a:solidFill>
                          <a:srgbClr val="6E6E71"/>
                        </a:solidFill>
                        <a:effectLst/>
                        <a:latin typeface="Calibri" panose="020F0502020204030204" pitchFamily="34" charset="0"/>
                      </a:endParaRPr>
                    </a:p>
                  </a:txBody>
                  <a:tcPr marR="9525" marT="9525" marB="0" anchor="ctr"/>
                </a:tc>
                <a:tc>
                  <a:txBody>
                    <a:bodyPr/>
                    <a:lstStyle/>
                    <a:p>
                      <a:pPr algn="ctr" fontAlgn="ctr"/>
                      <a:r>
                        <a:rPr lang="en-IN" sz="800" u="none" strike="noStrike" dirty="0">
                          <a:effectLst/>
                        </a:rPr>
                        <a:t>30% </a:t>
                      </a:r>
                      <a:endParaRPr lang="en-IN" sz="8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effectLst/>
                        </a:rPr>
                        <a:t>29% </a:t>
                      </a:r>
                      <a:endParaRPr lang="en-IN" sz="8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effectLst/>
                        </a:rPr>
                        <a:t>32% </a:t>
                      </a:r>
                      <a:endParaRPr lang="en-IN" sz="8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effectLst/>
                        </a:rPr>
                        <a:t>33% </a:t>
                      </a:r>
                      <a:endParaRPr lang="en-IN" sz="800" b="0" i="0" u="none" strike="noStrike" baseline="-25000" dirty="0">
                        <a:solidFill>
                          <a:srgbClr val="222223"/>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800" u="none" strike="noStrike" dirty="0">
                          <a:effectLst/>
                        </a:rPr>
                        <a:t>24% </a:t>
                      </a:r>
                      <a:endParaRPr lang="en-IN" sz="800" b="0" i="0" u="none" strike="noStrike" dirty="0">
                        <a:solidFill>
                          <a:srgbClr val="222223"/>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800" u="none" strike="noStrike" dirty="0">
                          <a:effectLst/>
                        </a:rPr>
                        <a:t>28% </a:t>
                      </a:r>
                      <a:endParaRPr lang="en-IN" sz="8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effectLst/>
                        </a:rPr>
                        <a:t>32% </a:t>
                      </a:r>
                      <a:endParaRPr lang="en-IN" sz="8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800" u="none" strike="noStrike">
                          <a:effectLst/>
                        </a:rPr>
                        <a:t>32% </a:t>
                      </a:r>
                      <a:endParaRPr lang="en-IN" sz="800" b="0" i="0" u="none" strike="noStrike">
                        <a:solidFill>
                          <a:srgbClr val="222223"/>
                        </a:solidFill>
                        <a:effectLst/>
                        <a:latin typeface="Calibri" panose="020F0502020204030204" pitchFamily="34" charset="0"/>
                      </a:endParaRPr>
                    </a:p>
                  </a:txBody>
                  <a:tcPr marL="9525" marR="9525" marT="9525" marB="0" anchor="ctr"/>
                </a:tc>
                <a:tc>
                  <a:txBody>
                    <a:bodyPr/>
                    <a:lstStyle/>
                    <a:p>
                      <a:pPr algn="ctr" fontAlgn="ctr"/>
                      <a:r>
                        <a:rPr lang="en-IN" sz="800" u="none" strike="noStrike">
                          <a:effectLst/>
                        </a:rPr>
                        <a:t>28% </a:t>
                      </a:r>
                      <a:endParaRPr lang="en-IN" sz="800" b="0" i="0" u="none" strike="noStrike">
                        <a:solidFill>
                          <a:srgbClr val="222223"/>
                        </a:solidFill>
                        <a:effectLst/>
                        <a:latin typeface="Calibri" panose="020F0502020204030204" pitchFamily="34" charset="0"/>
                      </a:endParaRPr>
                    </a:p>
                  </a:txBody>
                  <a:tcPr marL="9525" marR="9525" marT="9525" marB="0" anchor="ctr"/>
                </a:tc>
                <a:tc>
                  <a:txBody>
                    <a:bodyPr/>
                    <a:lstStyle/>
                    <a:p>
                      <a:pPr algn="ctr" fontAlgn="ctr"/>
                      <a:r>
                        <a:rPr lang="en-IN" sz="800" b="0" i="0" u="none" strike="noStrike" dirty="0">
                          <a:solidFill>
                            <a:srgbClr val="222223"/>
                          </a:solidFill>
                          <a:effectLst/>
                          <a:latin typeface="Calibri" panose="020F0502020204030204" pitchFamily="34" charset="0"/>
                        </a:rPr>
                        <a:t>29%</a:t>
                      </a:r>
                    </a:p>
                  </a:txBody>
                  <a:tcPr marL="9525" marR="9525" marT="9525" marB="0" anchor="ctr"/>
                </a:tc>
                <a:tc>
                  <a:txBody>
                    <a:bodyPr/>
                    <a:lstStyle/>
                    <a:p>
                      <a:pPr algn="ctr" fontAlgn="ctr"/>
                      <a:r>
                        <a:rPr lang="en-IN" sz="800" b="0" i="0" u="none" strike="noStrike" dirty="0">
                          <a:solidFill>
                            <a:srgbClr val="222223"/>
                          </a:solidFill>
                          <a:effectLst/>
                          <a:latin typeface="Calibri" panose="020F0502020204030204" pitchFamily="34" charset="0"/>
                        </a:rPr>
                        <a:t>31%</a:t>
                      </a:r>
                    </a:p>
                  </a:txBody>
                  <a:tcPr marL="9525" marR="9525" marT="9525" marB="0" anchor="ctr"/>
                </a:tc>
                <a:extLst>
                  <a:ext uri="{0D108BD9-81ED-4DB2-BD59-A6C34878D82A}">
                    <a16:rowId xmlns:a16="http://schemas.microsoft.com/office/drawing/2014/main" val="3024385886"/>
                  </a:ext>
                </a:extLst>
              </a:tr>
              <a:tr h="299187">
                <a:tc>
                  <a:txBody>
                    <a:bodyPr/>
                    <a:lstStyle/>
                    <a:p>
                      <a:pPr algn="l" rtl="0" fontAlgn="ctr"/>
                      <a:r>
                        <a:rPr lang="en-US" sz="800" u="none" strike="noStrike" dirty="0">
                          <a:effectLst/>
                        </a:rPr>
                        <a:t>The province that the job assignment would send me to is a major factor in my decision to relocate or not</a:t>
                      </a:r>
                      <a:endParaRPr lang="en-US" sz="800" b="0" i="0" u="none" strike="noStrike" dirty="0">
                        <a:solidFill>
                          <a:srgbClr val="6E6E71"/>
                        </a:solidFill>
                        <a:effectLst/>
                        <a:latin typeface="Calibri" panose="020F0502020204030204" pitchFamily="34" charset="0"/>
                      </a:endParaRPr>
                    </a:p>
                  </a:txBody>
                  <a:tcPr marR="9525" marT="9525" marB="0" anchor="ctr"/>
                </a:tc>
                <a:tc>
                  <a:txBody>
                    <a:bodyPr/>
                    <a:lstStyle/>
                    <a:p>
                      <a:pPr algn="ctr" fontAlgn="ctr"/>
                      <a:r>
                        <a:rPr lang="en-IN" sz="800" u="none" strike="noStrike">
                          <a:effectLst/>
                        </a:rPr>
                        <a:t>24% </a:t>
                      </a:r>
                      <a:endParaRPr lang="en-IN" sz="800" b="0" i="0" u="none" strike="noStrike">
                        <a:solidFill>
                          <a:srgbClr val="222223"/>
                        </a:solidFill>
                        <a:effectLst/>
                        <a:latin typeface="Calibri" panose="020F0502020204030204" pitchFamily="34" charset="0"/>
                      </a:endParaRPr>
                    </a:p>
                  </a:txBody>
                  <a:tcPr marL="9525" marR="9525" marT="9525" marB="0" anchor="ctr"/>
                </a:tc>
                <a:tc>
                  <a:txBody>
                    <a:bodyPr/>
                    <a:lstStyle/>
                    <a:p>
                      <a:pPr algn="ctr" fontAlgn="ctr"/>
                      <a:r>
                        <a:rPr lang="en-IN" sz="800" u="none" strike="noStrike">
                          <a:effectLst/>
                        </a:rPr>
                        <a:t>29% </a:t>
                      </a:r>
                      <a:endParaRPr lang="en-IN" sz="800" b="0" i="0" u="none" strike="noStrike">
                        <a:solidFill>
                          <a:srgbClr val="222223"/>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effectLst/>
                        </a:rPr>
                        <a:t>32% </a:t>
                      </a:r>
                      <a:endParaRPr lang="en-IN" sz="800" b="0" i="0" u="none" strike="noStrike" baseline="-25000" dirty="0">
                        <a:solidFill>
                          <a:srgbClr val="222223"/>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800" u="none" strike="noStrike" dirty="0">
                          <a:effectLst/>
                        </a:rPr>
                        <a:t>31% </a:t>
                      </a:r>
                      <a:endParaRPr lang="en-IN" sz="800" b="0" i="0" u="none" strike="noStrike" baseline="-25000" dirty="0">
                        <a:solidFill>
                          <a:srgbClr val="222223"/>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800" u="none" strike="noStrike" dirty="0">
                          <a:effectLst/>
                        </a:rPr>
                        <a:t>23% </a:t>
                      </a:r>
                      <a:endParaRPr lang="en-IN" sz="800" b="0" i="0" u="none" strike="noStrike" dirty="0">
                        <a:solidFill>
                          <a:srgbClr val="222223"/>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800" u="none" strike="noStrike" dirty="0">
                          <a:effectLst/>
                        </a:rPr>
                        <a:t>29% </a:t>
                      </a:r>
                      <a:endParaRPr lang="en-IN" sz="8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effectLst/>
                        </a:rPr>
                        <a:t>27% </a:t>
                      </a:r>
                      <a:endParaRPr lang="en-IN" sz="8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800" u="none" strike="noStrike">
                          <a:effectLst/>
                        </a:rPr>
                        <a:t>32% </a:t>
                      </a:r>
                      <a:endParaRPr lang="en-IN" sz="800" b="0" i="0" u="none" strike="noStrike">
                        <a:solidFill>
                          <a:srgbClr val="222223"/>
                        </a:solidFill>
                        <a:effectLst/>
                        <a:latin typeface="Calibri" panose="020F0502020204030204" pitchFamily="34" charset="0"/>
                      </a:endParaRPr>
                    </a:p>
                  </a:txBody>
                  <a:tcPr marL="9525" marR="9525" marT="9525" marB="0" anchor="ctr"/>
                </a:tc>
                <a:tc>
                  <a:txBody>
                    <a:bodyPr/>
                    <a:lstStyle/>
                    <a:p>
                      <a:pPr algn="ctr" fontAlgn="ctr"/>
                      <a:r>
                        <a:rPr lang="en-IN" sz="800" u="none" strike="noStrike">
                          <a:effectLst/>
                        </a:rPr>
                        <a:t>27% </a:t>
                      </a:r>
                      <a:endParaRPr lang="en-IN" sz="800" b="0" i="0" u="none" strike="noStrike">
                        <a:solidFill>
                          <a:srgbClr val="222223"/>
                        </a:solidFill>
                        <a:effectLst/>
                        <a:latin typeface="Calibri" panose="020F0502020204030204" pitchFamily="34" charset="0"/>
                      </a:endParaRPr>
                    </a:p>
                  </a:txBody>
                  <a:tcPr marL="9525" marR="9525" marT="9525" marB="0" anchor="ctr"/>
                </a:tc>
                <a:tc>
                  <a:txBody>
                    <a:bodyPr/>
                    <a:lstStyle/>
                    <a:p>
                      <a:pPr algn="ctr" fontAlgn="ctr"/>
                      <a:r>
                        <a:rPr lang="en-IN" sz="800" b="0" i="0" u="none" strike="noStrike" dirty="0">
                          <a:solidFill>
                            <a:srgbClr val="222223"/>
                          </a:solidFill>
                          <a:effectLst/>
                          <a:latin typeface="Calibri" panose="020F0502020204030204" pitchFamily="34" charset="0"/>
                        </a:rPr>
                        <a:t>29%</a:t>
                      </a:r>
                    </a:p>
                  </a:txBody>
                  <a:tcPr marL="9525" marR="9525" marT="9525" marB="0" anchor="ctr"/>
                </a:tc>
                <a:tc>
                  <a:txBody>
                    <a:bodyPr/>
                    <a:lstStyle/>
                    <a:p>
                      <a:pPr algn="ctr" fontAlgn="ctr"/>
                      <a:r>
                        <a:rPr lang="en-IN" sz="800" b="0" i="0" u="none" strike="noStrike">
                          <a:solidFill>
                            <a:srgbClr val="222223"/>
                          </a:solidFill>
                          <a:effectLst/>
                          <a:latin typeface="Calibri" panose="020F0502020204030204" pitchFamily="34" charset="0"/>
                        </a:rPr>
                        <a:t>27%</a:t>
                      </a:r>
                    </a:p>
                  </a:txBody>
                  <a:tcPr marL="9525" marR="9525" marT="9525" marB="0" anchor="ctr"/>
                </a:tc>
                <a:extLst>
                  <a:ext uri="{0D108BD9-81ED-4DB2-BD59-A6C34878D82A}">
                    <a16:rowId xmlns:a16="http://schemas.microsoft.com/office/drawing/2014/main" val="1434819140"/>
                  </a:ext>
                </a:extLst>
              </a:tr>
              <a:tr h="299187">
                <a:tc>
                  <a:txBody>
                    <a:bodyPr/>
                    <a:lstStyle/>
                    <a:p>
                      <a:pPr algn="l" rtl="0" fontAlgn="ctr"/>
                      <a:r>
                        <a:rPr lang="en-US" sz="800" u="none" strike="noStrike" dirty="0">
                          <a:effectLst/>
                        </a:rPr>
                        <a:t>I could be convinced to move to another province for a job if my employer provides support for my spouse to get a job there, too</a:t>
                      </a:r>
                      <a:endParaRPr lang="en-US" sz="800" b="0" i="0" u="none" strike="noStrike" dirty="0">
                        <a:solidFill>
                          <a:srgbClr val="6E6E71"/>
                        </a:solidFill>
                        <a:effectLst/>
                        <a:latin typeface="Calibri" panose="020F0502020204030204" pitchFamily="34" charset="0"/>
                      </a:endParaRPr>
                    </a:p>
                  </a:txBody>
                  <a:tcPr marR="9525" marT="9525" marB="0" anchor="ctr"/>
                </a:tc>
                <a:tc>
                  <a:txBody>
                    <a:bodyPr/>
                    <a:lstStyle/>
                    <a:p>
                      <a:pPr algn="ctr" fontAlgn="ctr"/>
                      <a:r>
                        <a:rPr lang="en-IN" sz="800" u="none" strike="noStrike">
                          <a:effectLst/>
                        </a:rPr>
                        <a:t>17% </a:t>
                      </a:r>
                      <a:endParaRPr lang="en-IN" sz="800" b="0" i="0" u="none" strike="noStrike">
                        <a:solidFill>
                          <a:srgbClr val="222223"/>
                        </a:solidFill>
                        <a:effectLst/>
                        <a:latin typeface="Calibri" panose="020F0502020204030204" pitchFamily="34" charset="0"/>
                      </a:endParaRPr>
                    </a:p>
                  </a:txBody>
                  <a:tcPr marL="9525" marR="9525" marT="9525" marB="0" anchor="ctr"/>
                </a:tc>
                <a:tc>
                  <a:txBody>
                    <a:bodyPr/>
                    <a:lstStyle/>
                    <a:p>
                      <a:pPr algn="ctr" fontAlgn="ctr"/>
                      <a:r>
                        <a:rPr lang="en-IN" sz="800" u="none" strike="noStrike">
                          <a:effectLst/>
                        </a:rPr>
                        <a:t>20% </a:t>
                      </a:r>
                      <a:endParaRPr lang="en-IN" sz="800" b="0" i="0" u="none" strike="noStrike">
                        <a:solidFill>
                          <a:srgbClr val="222223"/>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effectLst/>
                        </a:rPr>
                        <a:t>25% </a:t>
                      </a:r>
                      <a:endParaRPr lang="en-IN" sz="800" b="0" i="0" u="none" strike="noStrike" baseline="-25000" dirty="0">
                        <a:solidFill>
                          <a:srgbClr val="222223"/>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800" u="none" strike="noStrike" dirty="0">
                          <a:effectLst/>
                        </a:rPr>
                        <a:t>22% </a:t>
                      </a:r>
                      <a:endParaRPr lang="en-IN" sz="800" b="0" i="0" u="none" strike="noStrike" baseline="-25000" dirty="0">
                        <a:solidFill>
                          <a:srgbClr val="222223"/>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800" u="none" strike="noStrike" dirty="0">
                          <a:effectLst/>
                        </a:rPr>
                        <a:t>14% </a:t>
                      </a:r>
                      <a:endParaRPr lang="en-IN" sz="800" b="0" i="0" u="none" strike="noStrike" dirty="0">
                        <a:solidFill>
                          <a:srgbClr val="222223"/>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800" u="none" strike="noStrike">
                          <a:effectLst/>
                        </a:rPr>
                        <a:t>20% </a:t>
                      </a:r>
                      <a:endParaRPr lang="en-IN" sz="800" b="0" i="0" u="none" strike="noStrike">
                        <a:solidFill>
                          <a:srgbClr val="222223"/>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effectLst/>
                        </a:rPr>
                        <a:t>19% </a:t>
                      </a:r>
                      <a:endParaRPr lang="en-IN" sz="8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effectLst/>
                        </a:rPr>
                        <a:t>21% </a:t>
                      </a:r>
                      <a:endParaRPr lang="en-IN" sz="8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800" u="none" strike="noStrike">
                          <a:effectLst/>
                        </a:rPr>
                        <a:t>20% </a:t>
                      </a:r>
                      <a:endParaRPr lang="en-IN" sz="800" b="0" i="0" u="none" strike="noStrike">
                        <a:solidFill>
                          <a:srgbClr val="222223"/>
                        </a:solidFill>
                        <a:effectLst/>
                        <a:latin typeface="Calibri" panose="020F0502020204030204" pitchFamily="34" charset="0"/>
                      </a:endParaRPr>
                    </a:p>
                  </a:txBody>
                  <a:tcPr marL="9525" marR="9525" marT="9525" marB="0" anchor="ctr"/>
                </a:tc>
                <a:tc>
                  <a:txBody>
                    <a:bodyPr/>
                    <a:lstStyle/>
                    <a:p>
                      <a:pPr algn="ctr" fontAlgn="ctr"/>
                      <a:r>
                        <a:rPr lang="en-IN" sz="800" b="0" i="0" u="none" strike="noStrike" dirty="0">
                          <a:solidFill>
                            <a:srgbClr val="222223"/>
                          </a:solidFill>
                          <a:effectLst/>
                          <a:latin typeface="Calibri" panose="020F0502020204030204" pitchFamily="34" charset="0"/>
                        </a:rPr>
                        <a:t>20%</a:t>
                      </a:r>
                    </a:p>
                  </a:txBody>
                  <a:tcPr marL="9525" marR="9525" marT="9525" marB="0" anchor="ctr"/>
                </a:tc>
                <a:tc>
                  <a:txBody>
                    <a:bodyPr/>
                    <a:lstStyle/>
                    <a:p>
                      <a:pPr algn="ctr" fontAlgn="ctr"/>
                      <a:r>
                        <a:rPr lang="en-IN" sz="800" b="0" i="0" u="none" strike="noStrike" dirty="0">
                          <a:solidFill>
                            <a:srgbClr val="222223"/>
                          </a:solidFill>
                          <a:effectLst/>
                          <a:latin typeface="Calibri" panose="020F0502020204030204" pitchFamily="34" charset="0"/>
                        </a:rPr>
                        <a:t>21%</a:t>
                      </a:r>
                    </a:p>
                  </a:txBody>
                  <a:tcPr marL="9525" marR="9525" marT="9525" marB="0" anchor="ctr"/>
                </a:tc>
                <a:extLst>
                  <a:ext uri="{0D108BD9-81ED-4DB2-BD59-A6C34878D82A}">
                    <a16:rowId xmlns:a16="http://schemas.microsoft.com/office/drawing/2014/main" val="2657036219"/>
                  </a:ext>
                </a:extLst>
              </a:tr>
              <a:tr h="299187">
                <a:tc>
                  <a:txBody>
                    <a:bodyPr/>
                    <a:lstStyle/>
                    <a:p>
                      <a:pPr algn="l" rtl="0" fontAlgn="ctr"/>
                      <a:r>
                        <a:rPr lang="en-US" sz="800" u="none" strike="noStrike" dirty="0">
                          <a:effectLst/>
                        </a:rPr>
                        <a:t>I can't move to another province for any period of time because family in my home province rely on me</a:t>
                      </a:r>
                      <a:endParaRPr lang="en-US" sz="800" b="0" i="0" u="none" strike="noStrike" dirty="0">
                        <a:solidFill>
                          <a:srgbClr val="6E6E71"/>
                        </a:solidFill>
                        <a:effectLst/>
                        <a:latin typeface="Calibri" panose="020F0502020204030204" pitchFamily="34" charset="0"/>
                      </a:endParaRPr>
                    </a:p>
                  </a:txBody>
                  <a:tcPr marR="9525" marT="9525" marB="0" anchor="ctr"/>
                </a:tc>
                <a:tc>
                  <a:txBody>
                    <a:bodyPr/>
                    <a:lstStyle/>
                    <a:p>
                      <a:pPr algn="ctr" fontAlgn="ctr"/>
                      <a:r>
                        <a:rPr lang="en-IN" sz="800" u="none" strike="noStrike" dirty="0">
                          <a:effectLst/>
                        </a:rPr>
                        <a:t>23% </a:t>
                      </a:r>
                      <a:endParaRPr lang="en-IN" sz="8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effectLst/>
                        </a:rPr>
                        <a:t>23% </a:t>
                      </a:r>
                      <a:endParaRPr lang="en-IN" sz="8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effectLst/>
                        </a:rPr>
                        <a:t>18% </a:t>
                      </a:r>
                      <a:endParaRPr lang="en-IN" sz="800" b="0" i="0" u="none" strike="noStrike" dirty="0">
                        <a:solidFill>
                          <a:srgbClr val="222223"/>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800" u="none" strike="noStrike" dirty="0">
                          <a:effectLst/>
                        </a:rPr>
                        <a:t>25% </a:t>
                      </a:r>
                      <a:endParaRPr lang="en-IN" sz="8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effectLst/>
                        </a:rPr>
                        <a:t>26% </a:t>
                      </a:r>
                      <a:endParaRPr lang="en-IN" sz="800" b="0" i="0" u="none" strike="noStrike" baseline="-25000" dirty="0">
                        <a:solidFill>
                          <a:srgbClr val="222223"/>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800" u="none" strike="noStrike" dirty="0">
                          <a:effectLst/>
                        </a:rPr>
                        <a:t>25% </a:t>
                      </a:r>
                      <a:endParaRPr lang="en-IN" sz="8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effectLst/>
                        </a:rPr>
                        <a:t>20% </a:t>
                      </a:r>
                      <a:endParaRPr lang="en-IN" sz="8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effectLst/>
                        </a:rPr>
                        <a:t>32% </a:t>
                      </a:r>
                      <a:endParaRPr lang="en-IN" sz="800" b="0" i="0" u="none" strike="noStrike" baseline="-25000" dirty="0">
                        <a:solidFill>
                          <a:srgbClr val="222223"/>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800" u="none" strike="noStrike" dirty="0">
                          <a:effectLst/>
                        </a:rPr>
                        <a:t>19% </a:t>
                      </a:r>
                      <a:endParaRPr lang="en-IN" sz="800" b="0" i="0" u="none" strike="noStrike" dirty="0">
                        <a:solidFill>
                          <a:srgbClr val="222223"/>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800" b="0" i="0" u="none" strike="noStrike" dirty="0">
                          <a:solidFill>
                            <a:srgbClr val="222223"/>
                          </a:solidFill>
                          <a:effectLst/>
                          <a:latin typeface="Calibri" panose="020F0502020204030204" pitchFamily="34" charset="0"/>
                        </a:rPr>
                        <a:t>23%</a:t>
                      </a:r>
                    </a:p>
                  </a:txBody>
                  <a:tcPr marL="9525" marR="9525" marT="9525" marB="0" anchor="ctr"/>
                </a:tc>
                <a:tc>
                  <a:txBody>
                    <a:bodyPr/>
                    <a:lstStyle/>
                    <a:p>
                      <a:pPr algn="ctr" fontAlgn="ctr"/>
                      <a:r>
                        <a:rPr lang="en-IN" sz="800" b="0" i="0" u="none" strike="noStrike" dirty="0">
                          <a:solidFill>
                            <a:srgbClr val="222223"/>
                          </a:solidFill>
                          <a:effectLst/>
                          <a:latin typeface="Calibri" panose="020F0502020204030204" pitchFamily="34" charset="0"/>
                        </a:rPr>
                        <a:t>27%</a:t>
                      </a:r>
                    </a:p>
                  </a:txBody>
                  <a:tcPr marL="9525" marR="9525" marT="9525" marB="0" anchor="ctr"/>
                </a:tc>
                <a:extLst>
                  <a:ext uri="{0D108BD9-81ED-4DB2-BD59-A6C34878D82A}">
                    <a16:rowId xmlns:a16="http://schemas.microsoft.com/office/drawing/2014/main" val="1364819384"/>
                  </a:ext>
                </a:extLst>
              </a:tr>
              <a:tr h="299187">
                <a:tc>
                  <a:txBody>
                    <a:bodyPr/>
                    <a:lstStyle/>
                    <a:p>
                      <a:pPr algn="l" rtl="0" fontAlgn="ctr"/>
                      <a:r>
                        <a:rPr lang="en-US" sz="800" u="none" strike="noStrike" dirty="0">
                          <a:effectLst/>
                        </a:rPr>
                        <a:t>There is nothing my employer could do to convince me to take an assignment in another province</a:t>
                      </a:r>
                      <a:endParaRPr lang="en-US" sz="800" b="0" i="0" u="none" strike="noStrike" dirty="0">
                        <a:solidFill>
                          <a:srgbClr val="6E6E71"/>
                        </a:solidFill>
                        <a:effectLst/>
                        <a:latin typeface="Calibri" panose="020F0502020204030204" pitchFamily="34" charset="0"/>
                      </a:endParaRPr>
                    </a:p>
                  </a:txBody>
                  <a:tcPr marR="9525" marT="9525" marB="0" anchor="ctr"/>
                </a:tc>
                <a:tc>
                  <a:txBody>
                    <a:bodyPr/>
                    <a:lstStyle/>
                    <a:p>
                      <a:pPr algn="ctr" fontAlgn="ctr"/>
                      <a:r>
                        <a:rPr lang="en-IN" sz="800" u="none" strike="noStrike">
                          <a:effectLst/>
                        </a:rPr>
                        <a:t>16% </a:t>
                      </a:r>
                      <a:endParaRPr lang="en-IN" sz="800" b="0" i="0" u="none" strike="noStrike">
                        <a:solidFill>
                          <a:srgbClr val="222223"/>
                        </a:solidFill>
                        <a:effectLst/>
                        <a:latin typeface="Calibri" panose="020F0502020204030204" pitchFamily="34" charset="0"/>
                      </a:endParaRPr>
                    </a:p>
                  </a:txBody>
                  <a:tcPr marL="9525" marR="9525" marT="9525" marB="0" anchor="ctr"/>
                </a:tc>
                <a:tc>
                  <a:txBody>
                    <a:bodyPr/>
                    <a:lstStyle/>
                    <a:p>
                      <a:pPr algn="ctr" fontAlgn="ctr"/>
                      <a:r>
                        <a:rPr lang="en-IN" sz="800" u="none" strike="noStrike">
                          <a:effectLst/>
                        </a:rPr>
                        <a:t>21% </a:t>
                      </a:r>
                      <a:endParaRPr lang="en-IN" sz="800" b="0" i="0" u="none" strike="noStrike">
                        <a:solidFill>
                          <a:srgbClr val="222223"/>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effectLst/>
                        </a:rPr>
                        <a:t>15% </a:t>
                      </a:r>
                      <a:endParaRPr lang="en-IN" sz="800" b="0" i="0" u="none" strike="noStrike" dirty="0">
                        <a:solidFill>
                          <a:srgbClr val="222223"/>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800" u="none" strike="noStrike" dirty="0">
                          <a:effectLst/>
                        </a:rPr>
                        <a:t>22%</a:t>
                      </a:r>
                      <a:r>
                        <a:rPr lang="en-IN" sz="800" u="none" strike="noStrike" baseline="-25000" dirty="0">
                          <a:effectLst/>
                        </a:rPr>
                        <a:t> </a:t>
                      </a:r>
                      <a:endParaRPr lang="en-IN" sz="800" b="0" i="0" u="none" strike="noStrike" baseline="-25000" dirty="0">
                        <a:solidFill>
                          <a:srgbClr val="222223"/>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800" u="none" strike="noStrike" dirty="0">
                          <a:effectLst/>
                        </a:rPr>
                        <a:t>24%</a:t>
                      </a:r>
                      <a:r>
                        <a:rPr lang="en-IN" sz="800" u="none" strike="noStrike" baseline="-25000" dirty="0">
                          <a:effectLst/>
                        </a:rPr>
                        <a:t> </a:t>
                      </a:r>
                      <a:endParaRPr lang="en-IN" sz="800" b="0" i="0" u="none" strike="noStrike" baseline="-25000" dirty="0">
                        <a:solidFill>
                          <a:srgbClr val="222223"/>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800" u="none" strike="noStrike">
                          <a:effectLst/>
                        </a:rPr>
                        <a:t>21% </a:t>
                      </a:r>
                      <a:endParaRPr lang="en-IN" sz="800" b="0" i="0" u="none" strike="noStrike">
                        <a:solidFill>
                          <a:srgbClr val="222223"/>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effectLst/>
                        </a:rPr>
                        <a:t>18% </a:t>
                      </a:r>
                      <a:endParaRPr lang="en-IN" sz="8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effectLst/>
                        </a:rPr>
                        <a:t>24% </a:t>
                      </a:r>
                      <a:endParaRPr lang="en-IN" sz="800" b="0" i="0" u="none" strike="noStrike" baseline="-25000" dirty="0">
                        <a:solidFill>
                          <a:srgbClr val="222223"/>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800" u="none" strike="noStrike" dirty="0">
                          <a:effectLst/>
                        </a:rPr>
                        <a:t>18% </a:t>
                      </a:r>
                      <a:endParaRPr lang="en-IN" sz="800" b="0" i="0" u="none" strike="noStrike" dirty="0">
                        <a:solidFill>
                          <a:srgbClr val="222223"/>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800" b="0" i="0" u="none" strike="noStrike">
                          <a:solidFill>
                            <a:srgbClr val="222223"/>
                          </a:solidFill>
                          <a:effectLst/>
                          <a:latin typeface="Calibri" panose="020F0502020204030204" pitchFamily="34" charset="0"/>
                        </a:rPr>
                        <a:t>19%</a:t>
                      </a:r>
                    </a:p>
                  </a:txBody>
                  <a:tcPr marL="9525" marR="9525" marT="9525" marB="0" anchor="ctr"/>
                </a:tc>
                <a:tc>
                  <a:txBody>
                    <a:bodyPr/>
                    <a:lstStyle/>
                    <a:p>
                      <a:pPr algn="ctr" fontAlgn="ctr"/>
                      <a:r>
                        <a:rPr lang="en-IN" sz="800" b="0" i="0" u="none" strike="noStrike" dirty="0">
                          <a:solidFill>
                            <a:srgbClr val="222223"/>
                          </a:solidFill>
                          <a:effectLst/>
                          <a:latin typeface="Calibri" panose="020F0502020204030204" pitchFamily="34" charset="0"/>
                        </a:rPr>
                        <a:t>27%</a:t>
                      </a:r>
                    </a:p>
                  </a:txBody>
                  <a:tcPr marL="9525" marR="9525" marT="9525" marB="0" anchor="ctr"/>
                </a:tc>
                <a:extLst>
                  <a:ext uri="{0D108BD9-81ED-4DB2-BD59-A6C34878D82A}">
                    <a16:rowId xmlns:a16="http://schemas.microsoft.com/office/drawing/2014/main" val="2255758183"/>
                  </a:ext>
                </a:extLst>
              </a:tr>
              <a:tr h="299187">
                <a:tc>
                  <a:txBody>
                    <a:bodyPr/>
                    <a:lstStyle/>
                    <a:p>
                      <a:pPr algn="l" rtl="0" fontAlgn="ctr"/>
                      <a:r>
                        <a:rPr lang="en-US" sz="800" u="none" strike="noStrike" dirty="0">
                          <a:effectLst/>
                        </a:rPr>
                        <a:t>I worry that taking a contract in another province would jeopardize my long-term career</a:t>
                      </a:r>
                      <a:endParaRPr lang="en-US" sz="800" b="0" i="0" u="none" strike="noStrike" dirty="0">
                        <a:solidFill>
                          <a:srgbClr val="6E6E71"/>
                        </a:solidFill>
                        <a:effectLst/>
                        <a:latin typeface="Calibri" panose="020F0502020204030204" pitchFamily="34" charset="0"/>
                      </a:endParaRPr>
                    </a:p>
                  </a:txBody>
                  <a:tcPr marR="9525" marT="9525" marB="0" anchor="ctr"/>
                </a:tc>
                <a:tc>
                  <a:txBody>
                    <a:bodyPr/>
                    <a:lstStyle/>
                    <a:p>
                      <a:pPr algn="ctr" fontAlgn="ctr"/>
                      <a:r>
                        <a:rPr lang="en-IN" sz="800" u="none" strike="noStrike">
                          <a:effectLst/>
                        </a:rPr>
                        <a:t>23% </a:t>
                      </a:r>
                      <a:endParaRPr lang="en-IN" sz="800" b="0" i="0" u="none" strike="noStrike">
                        <a:solidFill>
                          <a:srgbClr val="222223"/>
                        </a:solidFill>
                        <a:effectLst/>
                        <a:latin typeface="Calibri" panose="020F0502020204030204" pitchFamily="34" charset="0"/>
                      </a:endParaRPr>
                    </a:p>
                  </a:txBody>
                  <a:tcPr marL="9525" marR="9525" marT="9525" marB="0" anchor="ctr"/>
                </a:tc>
                <a:tc>
                  <a:txBody>
                    <a:bodyPr/>
                    <a:lstStyle/>
                    <a:p>
                      <a:pPr algn="ctr" fontAlgn="ctr"/>
                      <a:r>
                        <a:rPr lang="en-IN" sz="800" u="none" strike="noStrike">
                          <a:effectLst/>
                        </a:rPr>
                        <a:t>16% </a:t>
                      </a:r>
                      <a:endParaRPr lang="en-IN" sz="800" b="0" i="0" u="none" strike="noStrike">
                        <a:solidFill>
                          <a:srgbClr val="222223"/>
                        </a:solidFill>
                        <a:effectLst/>
                        <a:latin typeface="Calibri" panose="020F0502020204030204" pitchFamily="34" charset="0"/>
                      </a:endParaRPr>
                    </a:p>
                  </a:txBody>
                  <a:tcPr marL="9525" marR="9525" marT="9525" marB="0" anchor="ctr"/>
                </a:tc>
                <a:tc>
                  <a:txBody>
                    <a:bodyPr/>
                    <a:lstStyle/>
                    <a:p>
                      <a:pPr algn="ctr" fontAlgn="ctr"/>
                      <a:r>
                        <a:rPr lang="en-IN" sz="800" u="none" strike="noStrike">
                          <a:effectLst/>
                        </a:rPr>
                        <a:t>15% </a:t>
                      </a:r>
                      <a:endParaRPr lang="en-IN" sz="800" b="0" i="0" u="none" strike="noStrike">
                        <a:solidFill>
                          <a:srgbClr val="222223"/>
                        </a:solidFill>
                        <a:effectLst/>
                        <a:latin typeface="Calibri" panose="020F0502020204030204" pitchFamily="34" charset="0"/>
                      </a:endParaRPr>
                    </a:p>
                  </a:txBody>
                  <a:tcPr marL="9525" marR="9525" marT="9525" marB="0" anchor="ctr"/>
                </a:tc>
                <a:tc>
                  <a:txBody>
                    <a:bodyPr/>
                    <a:lstStyle/>
                    <a:p>
                      <a:pPr algn="ctr" fontAlgn="ctr"/>
                      <a:r>
                        <a:rPr lang="en-IN" sz="800" u="none" strike="noStrike">
                          <a:effectLst/>
                        </a:rPr>
                        <a:t>19% </a:t>
                      </a:r>
                      <a:endParaRPr lang="en-IN" sz="800" b="0" i="0" u="none" strike="noStrike">
                        <a:solidFill>
                          <a:srgbClr val="222223"/>
                        </a:solidFill>
                        <a:effectLst/>
                        <a:latin typeface="Calibri" panose="020F0502020204030204" pitchFamily="34" charset="0"/>
                      </a:endParaRPr>
                    </a:p>
                  </a:txBody>
                  <a:tcPr marL="9525" marR="9525" marT="9525" marB="0" anchor="ctr"/>
                </a:tc>
                <a:tc>
                  <a:txBody>
                    <a:bodyPr/>
                    <a:lstStyle/>
                    <a:p>
                      <a:pPr algn="ctr" fontAlgn="ctr"/>
                      <a:r>
                        <a:rPr lang="en-IN" sz="800" u="none" strike="noStrike">
                          <a:effectLst/>
                        </a:rPr>
                        <a:t>15% </a:t>
                      </a:r>
                      <a:endParaRPr lang="en-IN" sz="800" b="0" i="0" u="none" strike="noStrike">
                        <a:solidFill>
                          <a:srgbClr val="222223"/>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effectLst/>
                        </a:rPr>
                        <a:t>16% </a:t>
                      </a:r>
                      <a:endParaRPr lang="en-IN" sz="8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800" u="none" strike="noStrike">
                          <a:effectLst/>
                        </a:rPr>
                        <a:t>17% </a:t>
                      </a:r>
                      <a:endParaRPr lang="en-IN" sz="800" b="0" i="0" u="none" strike="noStrike">
                        <a:solidFill>
                          <a:srgbClr val="222223"/>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effectLst/>
                        </a:rPr>
                        <a:t>21% </a:t>
                      </a:r>
                      <a:endParaRPr lang="en-IN" sz="800" b="0" i="0" u="none" strike="noStrike" baseline="-25000" dirty="0">
                        <a:solidFill>
                          <a:srgbClr val="222223"/>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800" u="none" strike="noStrike" dirty="0">
                          <a:effectLst/>
                        </a:rPr>
                        <a:t>14% </a:t>
                      </a:r>
                      <a:endParaRPr lang="en-IN" sz="800" b="0" i="0" u="none" strike="noStrike" dirty="0">
                        <a:solidFill>
                          <a:srgbClr val="222223"/>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800" b="0" i="0" u="none" strike="noStrike" dirty="0">
                          <a:solidFill>
                            <a:srgbClr val="222223"/>
                          </a:solidFill>
                          <a:effectLst/>
                          <a:latin typeface="Calibri" panose="020F0502020204030204" pitchFamily="34" charset="0"/>
                        </a:rPr>
                        <a:t>15%</a:t>
                      </a:r>
                    </a:p>
                  </a:txBody>
                  <a:tcPr marL="9525" marR="9525" marT="9525" marB="0" anchor="ctr">
                    <a:solidFill>
                      <a:srgbClr val="FF9999"/>
                    </a:solidFill>
                  </a:tcPr>
                </a:tc>
                <a:tc>
                  <a:txBody>
                    <a:bodyPr/>
                    <a:lstStyle/>
                    <a:p>
                      <a:pPr algn="ctr" fontAlgn="ctr"/>
                      <a:r>
                        <a:rPr lang="en-IN" sz="800" b="0" i="0" u="none" strike="noStrike" dirty="0">
                          <a:solidFill>
                            <a:srgbClr val="222223"/>
                          </a:solidFill>
                          <a:effectLst/>
                          <a:latin typeface="Calibri" panose="020F0502020204030204" pitchFamily="34" charset="0"/>
                        </a:rPr>
                        <a:t>24%</a:t>
                      </a:r>
                      <a:r>
                        <a:rPr lang="en-IN" sz="800" b="0" i="0" u="none" strike="noStrike" baseline="-25000" dirty="0">
                          <a:solidFill>
                            <a:srgbClr val="222223"/>
                          </a:solidFill>
                          <a:effectLst/>
                          <a:latin typeface="Calibri" panose="020F0502020204030204" pitchFamily="34" charset="0"/>
                        </a:rPr>
                        <a:t> </a:t>
                      </a:r>
                    </a:p>
                  </a:txBody>
                  <a:tcPr marL="9525" marR="9525" marT="9525" marB="0" anchor="ctr">
                    <a:solidFill>
                      <a:srgbClr val="92D050"/>
                    </a:solidFill>
                  </a:tcPr>
                </a:tc>
                <a:extLst>
                  <a:ext uri="{0D108BD9-81ED-4DB2-BD59-A6C34878D82A}">
                    <a16:rowId xmlns:a16="http://schemas.microsoft.com/office/drawing/2014/main" val="39708457"/>
                  </a:ext>
                </a:extLst>
              </a:tr>
              <a:tr h="201989">
                <a:tc>
                  <a:txBody>
                    <a:bodyPr/>
                    <a:lstStyle/>
                    <a:p>
                      <a:pPr algn="l" rtl="0" fontAlgn="ctr"/>
                      <a:r>
                        <a:rPr lang="en-US" sz="800" u="none" strike="noStrike" dirty="0">
                          <a:effectLst/>
                        </a:rPr>
                        <a:t>Taking a contract in another province would be beneficial to my long term career</a:t>
                      </a:r>
                      <a:endParaRPr lang="en-US" sz="800" b="0" i="0" u="none" strike="noStrike" dirty="0">
                        <a:solidFill>
                          <a:srgbClr val="6E6E71"/>
                        </a:solidFill>
                        <a:effectLst/>
                        <a:latin typeface="Calibri" panose="020F0502020204030204" pitchFamily="34" charset="0"/>
                      </a:endParaRPr>
                    </a:p>
                  </a:txBody>
                  <a:tcPr marR="9525" marT="9525" marB="0" anchor="ctr"/>
                </a:tc>
                <a:tc>
                  <a:txBody>
                    <a:bodyPr/>
                    <a:lstStyle/>
                    <a:p>
                      <a:pPr algn="ctr" fontAlgn="ctr"/>
                      <a:r>
                        <a:rPr lang="en-IN" sz="800" u="none" strike="noStrike">
                          <a:effectLst/>
                        </a:rPr>
                        <a:t>11% </a:t>
                      </a:r>
                      <a:endParaRPr lang="en-IN" sz="800" b="0" i="0" u="none" strike="noStrike">
                        <a:solidFill>
                          <a:srgbClr val="222223"/>
                        </a:solidFill>
                        <a:effectLst/>
                        <a:latin typeface="Calibri" panose="020F0502020204030204" pitchFamily="34" charset="0"/>
                      </a:endParaRPr>
                    </a:p>
                  </a:txBody>
                  <a:tcPr marL="9525" marR="9525" marT="9525" marB="0" anchor="ctr"/>
                </a:tc>
                <a:tc>
                  <a:txBody>
                    <a:bodyPr/>
                    <a:lstStyle/>
                    <a:p>
                      <a:pPr algn="ctr" fontAlgn="ctr"/>
                      <a:r>
                        <a:rPr lang="en-IN" sz="800" u="none" strike="noStrike">
                          <a:effectLst/>
                        </a:rPr>
                        <a:t>13% </a:t>
                      </a:r>
                      <a:endParaRPr lang="en-IN" sz="800" b="0" i="0" u="none" strike="noStrike">
                        <a:solidFill>
                          <a:srgbClr val="222223"/>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effectLst/>
                        </a:rPr>
                        <a:t>14% </a:t>
                      </a:r>
                      <a:endParaRPr lang="en-IN" sz="800" b="0" i="0" u="none" strike="noStrike" baseline="-25000" dirty="0">
                        <a:solidFill>
                          <a:srgbClr val="222223"/>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800" u="none" strike="noStrike" dirty="0">
                          <a:effectLst/>
                        </a:rPr>
                        <a:t>17%</a:t>
                      </a:r>
                      <a:r>
                        <a:rPr lang="en-IN" sz="800" u="none" strike="noStrike" baseline="-25000" dirty="0">
                          <a:effectLst/>
                        </a:rPr>
                        <a:t> </a:t>
                      </a:r>
                      <a:endParaRPr lang="en-IN" sz="800" b="0" i="0" u="none" strike="noStrike" baseline="-25000" dirty="0">
                        <a:solidFill>
                          <a:srgbClr val="222223"/>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800" u="none" strike="noStrike" dirty="0">
                          <a:effectLst/>
                        </a:rPr>
                        <a:t>7% </a:t>
                      </a:r>
                      <a:endParaRPr lang="en-IN" sz="800" b="0" i="0" u="none" strike="noStrike" dirty="0">
                        <a:solidFill>
                          <a:srgbClr val="222223"/>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800" u="none" strike="noStrike">
                          <a:effectLst/>
                        </a:rPr>
                        <a:t>11% </a:t>
                      </a:r>
                      <a:endParaRPr lang="en-IN" sz="800" b="0" i="0" u="none" strike="noStrike">
                        <a:solidFill>
                          <a:srgbClr val="222223"/>
                        </a:solidFill>
                        <a:effectLst/>
                        <a:latin typeface="Calibri" panose="020F0502020204030204" pitchFamily="34" charset="0"/>
                      </a:endParaRPr>
                    </a:p>
                  </a:txBody>
                  <a:tcPr marL="9525" marR="9525" marT="9525" marB="0" anchor="ctr"/>
                </a:tc>
                <a:tc>
                  <a:txBody>
                    <a:bodyPr/>
                    <a:lstStyle/>
                    <a:p>
                      <a:pPr algn="ctr" fontAlgn="ctr"/>
                      <a:r>
                        <a:rPr lang="en-IN" sz="800" u="none" strike="noStrike">
                          <a:effectLst/>
                        </a:rPr>
                        <a:t>15% </a:t>
                      </a:r>
                      <a:endParaRPr lang="en-IN" sz="800" b="0" i="0" u="none" strike="noStrike">
                        <a:solidFill>
                          <a:srgbClr val="222223"/>
                        </a:solidFill>
                        <a:effectLst/>
                        <a:latin typeface="Calibri" panose="020F0502020204030204" pitchFamily="34" charset="0"/>
                      </a:endParaRPr>
                    </a:p>
                  </a:txBody>
                  <a:tcPr marL="9525" marR="9525" marT="9525" marB="0" anchor="ctr"/>
                </a:tc>
                <a:tc>
                  <a:txBody>
                    <a:bodyPr/>
                    <a:lstStyle/>
                    <a:p>
                      <a:pPr algn="ctr" fontAlgn="ctr"/>
                      <a:r>
                        <a:rPr lang="en-IN" sz="800" u="none" strike="noStrike">
                          <a:effectLst/>
                        </a:rPr>
                        <a:t>15% </a:t>
                      </a:r>
                      <a:endParaRPr lang="en-IN" sz="800" b="0" i="0" u="none" strike="noStrike">
                        <a:solidFill>
                          <a:srgbClr val="222223"/>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effectLst/>
                        </a:rPr>
                        <a:t>11% </a:t>
                      </a:r>
                      <a:endParaRPr lang="en-IN" sz="800" b="0" i="0" u="none" strike="noStrike" dirty="0">
                        <a:solidFill>
                          <a:srgbClr val="222223"/>
                        </a:solidFill>
                        <a:effectLst/>
                        <a:latin typeface="Calibri" panose="020F0502020204030204" pitchFamily="34" charset="0"/>
                      </a:endParaRPr>
                    </a:p>
                  </a:txBody>
                  <a:tcPr marL="9525" marR="9525" marT="9525" marB="0" anchor="ctr"/>
                </a:tc>
                <a:tc>
                  <a:txBody>
                    <a:bodyPr/>
                    <a:lstStyle/>
                    <a:p>
                      <a:pPr algn="ctr" fontAlgn="ctr"/>
                      <a:r>
                        <a:rPr lang="en-IN" sz="800" b="0" i="0" u="none" strike="noStrike" dirty="0">
                          <a:solidFill>
                            <a:srgbClr val="222223"/>
                          </a:solidFill>
                          <a:effectLst/>
                          <a:latin typeface="Calibri" panose="020F0502020204030204" pitchFamily="34" charset="0"/>
                        </a:rPr>
                        <a:t>11%</a:t>
                      </a:r>
                    </a:p>
                  </a:txBody>
                  <a:tcPr marL="9525" marR="9525" marT="9525" marB="0" anchor="ctr">
                    <a:solidFill>
                      <a:srgbClr val="FF9999"/>
                    </a:solidFill>
                  </a:tcPr>
                </a:tc>
                <a:tc>
                  <a:txBody>
                    <a:bodyPr/>
                    <a:lstStyle/>
                    <a:p>
                      <a:pPr algn="ctr" fontAlgn="ctr"/>
                      <a:r>
                        <a:rPr lang="en-IN" sz="800" b="0" i="0" u="none" strike="noStrike" dirty="0">
                          <a:solidFill>
                            <a:srgbClr val="222223"/>
                          </a:solidFill>
                          <a:effectLst/>
                          <a:latin typeface="Calibri" panose="020F0502020204030204" pitchFamily="34" charset="0"/>
                        </a:rPr>
                        <a:t>20%</a:t>
                      </a:r>
                      <a:r>
                        <a:rPr lang="en-IN" sz="800" b="0" i="0" u="none" strike="noStrike" baseline="-25000" dirty="0">
                          <a:solidFill>
                            <a:srgbClr val="222223"/>
                          </a:solidFill>
                          <a:effectLst/>
                          <a:latin typeface="Calibri" panose="020F0502020204030204" pitchFamily="34" charset="0"/>
                        </a:rPr>
                        <a:t> </a:t>
                      </a:r>
                    </a:p>
                  </a:txBody>
                  <a:tcPr marL="9525" marR="9525" marT="9525" marB="0" anchor="ctr">
                    <a:solidFill>
                      <a:srgbClr val="92D050"/>
                    </a:solidFill>
                  </a:tcPr>
                </a:tc>
                <a:extLst>
                  <a:ext uri="{0D108BD9-81ED-4DB2-BD59-A6C34878D82A}">
                    <a16:rowId xmlns:a16="http://schemas.microsoft.com/office/drawing/2014/main" val="1234898349"/>
                  </a:ext>
                </a:extLst>
              </a:tr>
            </a:tbl>
          </a:graphicData>
        </a:graphic>
      </p:graphicFrame>
    </p:spTree>
    <p:extLst>
      <p:ext uri="{BB962C8B-B14F-4D97-AF65-F5344CB8AC3E}">
        <p14:creationId xmlns:p14="http://schemas.microsoft.com/office/powerpoint/2010/main" val="25992798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96D93A-AFFF-4ABB-8235-973BBB60A353}"/>
              </a:ext>
            </a:extLst>
          </p:cNvPr>
          <p:cNvSpPr>
            <a:spLocks noGrp="1"/>
          </p:cNvSpPr>
          <p:nvPr>
            <p:ph type="body" sz="quarter" idx="17"/>
          </p:nvPr>
        </p:nvSpPr>
        <p:spPr>
          <a:xfrm>
            <a:off x="922725" y="4795112"/>
            <a:ext cx="7462662" cy="215444"/>
          </a:xfrm>
        </p:spPr>
        <p:txBody>
          <a:bodyPr/>
          <a:lstStyle/>
          <a:p>
            <a:r>
              <a:rPr lang="en-US" sz="700" dirty="0"/>
              <a:t>Q1. </a:t>
            </a:r>
            <a:r>
              <a:rPr lang="en-GB" sz="700" dirty="0"/>
              <a:t>To what extent do you agree with the following statements:</a:t>
            </a:r>
            <a:endParaRPr lang="en-US" sz="700" dirty="0"/>
          </a:p>
          <a:p>
            <a:r>
              <a:rPr lang="en-US" sz="700" dirty="0"/>
              <a:t>Base: All respondents (n=1185)</a:t>
            </a:r>
          </a:p>
        </p:txBody>
      </p:sp>
      <p:sp>
        <p:nvSpPr>
          <p:cNvPr id="3" name="Title 2">
            <a:extLst>
              <a:ext uri="{FF2B5EF4-FFF2-40B4-BE49-F238E27FC236}">
                <a16:creationId xmlns:a16="http://schemas.microsoft.com/office/drawing/2014/main" id="{AFA68D94-259F-49E6-B2F9-600CC4E39EBE}"/>
              </a:ext>
            </a:extLst>
          </p:cNvPr>
          <p:cNvSpPr>
            <a:spLocks noGrp="1"/>
          </p:cNvSpPr>
          <p:nvPr>
            <p:ph type="title"/>
          </p:nvPr>
        </p:nvSpPr>
        <p:spPr/>
        <p:txBody>
          <a:bodyPr/>
          <a:lstStyle/>
          <a:p>
            <a:r>
              <a:rPr lang="en-US" dirty="0"/>
              <a:t>Attitudes Towards Employment Relocation By Sector</a:t>
            </a:r>
          </a:p>
        </p:txBody>
      </p:sp>
      <p:sp>
        <p:nvSpPr>
          <p:cNvPr id="4" name="Text Placeholder 3">
            <a:extLst>
              <a:ext uri="{FF2B5EF4-FFF2-40B4-BE49-F238E27FC236}">
                <a16:creationId xmlns:a16="http://schemas.microsoft.com/office/drawing/2014/main" id="{45E00FC8-83B2-43E9-8C95-ED6371D8D04F}"/>
              </a:ext>
            </a:extLst>
          </p:cNvPr>
          <p:cNvSpPr>
            <a:spLocks noGrp="1"/>
          </p:cNvSpPr>
          <p:nvPr>
            <p:ph type="body" sz="quarter" idx="19"/>
          </p:nvPr>
        </p:nvSpPr>
        <p:spPr/>
        <p:txBody>
          <a:bodyPr/>
          <a:lstStyle/>
          <a:p>
            <a:pPr marL="171450" indent="-171450" algn="just">
              <a:buFont typeface="Arial" panose="020B0604020202020204" pitchFamily="34" charset="0"/>
              <a:buChar char="•"/>
            </a:pPr>
            <a:r>
              <a:rPr lang="en-US" sz="1100" dirty="0"/>
              <a:t>There are limited to no differences across the key sectors in terms of their attitudes towards employment relocation.</a:t>
            </a:r>
          </a:p>
          <a:p>
            <a:pPr marL="171450" indent="-171450">
              <a:buFont typeface="Arial" panose="020B0604020202020204" pitchFamily="34" charset="0"/>
              <a:buChar char="•"/>
            </a:pPr>
            <a:endParaRPr lang="en-US" sz="1100" dirty="0"/>
          </a:p>
        </p:txBody>
      </p:sp>
      <p:sp>
        <p:nvSpPr>
          <p:cNvPr id="7" name="TextBox 6">
            <a:extLst>
              <a:ext uri="{FF2B5EF4-FFF2-40B4-BE49-F238E27FC236}">
                <a16:creationId xmlns:a16="http://schemas.microsoft.com/office/drawing/2014/main" id="{D82D2307-B542-4F6F-B3B0-FE1F031386DA}"/>
              </a:ext>
            </a:extLst>
          </p:cNvPr>
          <p:cNvSpPr txBox="1"/>
          <p:nvPr/>
        </p:nvSpPr>
        <p:spPr>
          <a:xfrm>
            <a:off x="3260035" y="1141914"/>
            <a:ext cx="2623931" cy="169277"/>
          </a:xfrm>
          <a:prstGeom prst="rect">
            <a:avLst/>
          </a:prstGeom>
        </p:spPr>
        <p:txBody>
          <a:bodyPr vert="horz" wrap="square" lIns="0" tIns="0" rIns="0" bIns="0" rtlCol="0">
            <a:spAutoFit/>
          </a:bodyPr>
          <a:lstStyle/>
          <a:p>
            <a:pPr marL="4763" algn="ctr"/>
            <a:r>
              <a:rPr lang="en-US" sz="1100" b="1" dirty="0"/>
              <a:t>% Strongly Agree</a:t>
            </a:r>
          </a:p>
        </p:txBody>
      </p:sp>
      <p:graphicFrame>
        <p:nvGraphicFramePr>
          <p:cNvPr id="8" name="Table 7">
            <a:extLst>
              <a:ext uri="{FF2B5EF4-FFF2-40B4-BE49-F238E27FC236}">
                <a16:creationId xmlns:a16="http://schemas.microsoft.com/office/drawing/2014/main" id="{0FB81F7A-4131-49C0-94FE-C292BE2ABC09}"/>
              </a:ext>
            </a:extLst>
          </p:cNvPr>
          <p:cNvGraphicFramePr>
            <a:graphicFrameLocks noGrp="1"/>
          </p:cNvGraphicFramePr>
          <p:nvPr>
            <p:extLst>
              <p:ext uri="{D42A27DB-BD31-4B8C-83A1-F6EECF244321}">
                <p14:modId xmlns:p14="http://schemas.microsoft.com/office/powerpoint/2010/main" val="3782959290"/>
              </p:ext>
            </p:extLst>
          </p:nvPr>
        </p:nvGraphicFramePr>
        <p:xfrm>
          <a:off x="154299" y="1337644"/>
          <a:ext cx="8923141" cy="3128575"/>
        </p:xfrm>
        <a:graphic>
          <a:graphicData uri="http://schemas.openxmlformats.org/drawingml/2006/table">
            <a:tbl>
              <a:tblPr firstRow="1" bandRow="1">
                <a:tableStyleId>{00A15C55-8517-42AA-B614-E9B94910E393}</a:tableStyleId>
              </a:tblPr>
              <a:tblGrid>
                <a:gridCol w="2117463">
                  <a:extLst>
                    <a:ext uri="{9D8B030D-6E8A-4147-A177-3AD203B41FA5}">
                      <a16:colId xmlns:a16="http://schemas.microsoft.com/office/drawing/2014/main" val="849710063"/>
                    </a:ext>
                  </a:extLst>
                </a:gridCol>
                <a:gridCol w="671794">
                  <a:extLst>
                    <a:ext uri="{9D8B030D-6E8A-4147-A177-3AD203B41FA5}">
                      <a16:colId xmlns:a16="http://schemas.microsoft.com/office/drawing/2014/main" val="2833812181"/>
                    </a:ext>
                  </a:extLst>
                </a:gridCol>
                <a:gridCol w="671794">
                  <a:extLst>
                    <a:ext uri="{9D8B030D-6E8A-4147-A177-3AD203B41FA5}">
                      <a16:colId xmlns:a16="http://schemas.microsoft.com/office/drawing/2014/main" val="1228887541"/>
                    </a:ext>
                  </a:extLst>
                </a:gridCol>
                <a:gridCol w="671794">
                  <a:extLst>
                    <a:ext uri="{9D8B030D-6E8A-4147-A177-3AD203B41FA5}">
                      <a16:colId xmlns:a16="http://schemas.microsoft.com/office/drawing/2014/main" val="1409009964"/>
                    </a:ext>
                  </a:extLst>
                </a:gridCol>
                <a:gridCol w="671794">
                  <a:extLst>
                    <a:ext uri="{9D8B030D-6E8A-4147-A177-3AD203B41FA5}">
                      <a16:colId xmlns:a16="http://schemas.microsoft.com/office/drawing/2014/main" val="844393255"/>
                    </a:ext>
                  </a:extLst>
                </a:gridCol>
                <a:gridCol w="671794">
                  <a:extLst>
                    <a:ext uri="{9D8B030D-6E8A-4147-A177-3AD203B41FA5}">
                      <a16:colId xmlns:a16="http://schemas.microsoft.com/office/drawing/2014/main" val="343468090"/>
                    </a:ext>
                  </a:extLst>
                </a:gridCol>
                <a:gridCol w="671794">
                  <a:extLst>
                    <a:ext uri="{9D8B030D-6E8A-4147-A177-3AD203B41FA5}">
                      <a16:colId xmlns:a16="http://schemas.microsoft.com/office/drawing/2014/main" val="1446919925"/>
                    </a:ext>
                  </a:extLst>
                </a:gridCol>
                <a:gridCol w="671794">
                  <a:extLst>
                    <a:ext uri="{9D8B030D-6E8A-4147-A177-3AD203B41FA5}">
                      <a16:colId xmlns:a16="http://schemas.microsoft.com/office/drawing/2014/main" val="2214585161"/>
                    </a:ext>
                  </a:extLst>
                </a:gridCol>
                <a:gridCol w="640080">
                  <a:extLst>
                    <a:ext uri="{9D8B030D-6E8A-4147-A177-3AD203B41FA5}">
                      <a16:colId xmlns:a16="http://schemas.microsoft.com/office/drawing/2014/main" val="1092452878"/>
                    </a:ext>
                  </a:extLst>
                </a:gridCol>
                <a:gridCol w="822960">
                  <a:extLst>
                    <a:ext uri="{9D8B030D-6E8A-4147-A177-3AD203B41FA5}">
                      <a16:colId xmlns:a16="http://schemas.microsoft.com/office/drawing/2014/main" val="1222419727"/>
                    </a:ext>
                  </a:extLst>
                </a:gridCol>
                <a:gridCol w="640080">
                  <a:extLst>
                    <a:ext uri="{9D8B030D-6E8A-4147-A177-3AD203B41FA5}">
                      <a16:colId xmlns:a16="http://schemas.microsoft.com/office/drawing/2014/main" val="2605244121"/>
                    </a:ext>
                  </a:extLst>
                </a:gridCol>
              </a:tblGrid>
              <a:tr h="224412">
                <a:tc>
                  <a:txBody>
                    <a:bodyPr/>
                    <a:lstStyle/>
                    <a:p>
                      <a:endParaRPr lang="en-IN" sz="900" dirty="0"/>
                    </a:p>
                  </a:txBody>
                  <a:tcPr anchor="ctr"/>
                </a:tc>
                <a:tc gridSpan="10">
                  <a:txBody>
                    <a:bodyPr/>
                    <a:lstStyle/>
                    <a:p>
                      <a:pPr algn="ctr">
                        <a:lnSpc>
                          <a:spcPts val="800"/>
                        </a:lnSpc>
                      </a:pPr>
                      <a:r>
                        <a:rPr lang="en-IN" sz="1100" b="1" dirty="0">
                          <a:solidFill>
                            <a:schemeClr val="tx1"/>
                          </a:solidFill>
                        </a:rPr>
                        <a:t>SECTOR</a:t>
                      </a:r>
                      <a:endParaRPr lang="en-IN" sz="1100" b="1" dirty="0">
                        <a:solidFill>
                          <a:schemeClr val="tx1"/>
                        </a:solidFill>
                        <a:latin typeface="+mj-lt"/>
                      </a:endParaRPr>
                    </a:p>
                  </a:txBody>
                  <a:tcPr anchor="ctr"/>
                </a:tc>
                <a:tc hMerge="1">
                  <a:txBody>
                    <a:bodyPr/>
                    <a:lstStyle/>
                    <a:p>
                      <a:pPr algn="ctr"/>
                      <a:endParaRPr lang="en-IN" sz="800" dirty="0"/>
                    </a:p>
                  </a:txBody>
                  <a:tcPr anchor="ctr"/>
                </a:tc>
                <a:tc hMerge="1">
                  <a:txBody>
                    <a:bodyPr/>
                    <a:lstStyle/>
                    <a:p>
                      <a:pPr algn="ctr">
                        <a:lnSpc>
                          <a:spcPts val="800"/>
                        </a:lnSpc>
                      </a:pPr>
                      <a:endParaRPr lang="en-IN" sz="800" dirty="0">
                        <a:latin typeface="+mj-lt"/>
                      </a:endParaRPr>
                    </a:p>
                  </a:txBody>
                  <a:tcPr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tc hMerge="1">
                  <a:txBody>
                    <a:bodyPr/>
                    <a:lstStyle/>
                    <a:p>
                      <a:pPr algn="ctr">
                        <a:lnSpc>
                          <a:spcPts val="800"/>
                        </a:lnSpc>
                      </a:pPr>
                      <a:endParaRPr lang="en-IN" sz="800" dirty="0">
                        <a:latin typeface="+mj-lt"/>
                      </a:endParaRPr>
                    </a:p>
                  </a:txBody>
                  <a:tcPr anchor="ctr"/>
                </a:tc>
                <a:tc hMerge="1">
                  <a:txBody>
                    <a:bodyPr/>
                    <a:lstStyle/>
                    <a:p>
                      <a:pPr algn="ctr"/>
                      <a:endParaRPr lang="en-IN" sz="800" dirty="0"/>
                    </a:p>
                  </a:txBody>
                  <a:tcPr anchor="ctr"/>
                </a:tc>
                <a:tc hMerge="1">
                  <a:txBody>
                    <a:bodyPr/>
                    <a:lstStyle/>
                    <a:p>
                      <a:pPr algn="ctr">
                        <a:lnSpc>
                          <a:spcPts val="800"/>
                        </a:lnSpc>
                      </a:pPr>
                      <a:endParaRPr lang="en-IN" sz="800" dirty="0">
                        <a:latin typeface="+mj-lt"/>
                      </a:endParaRPr>
                    </a:p>
                  </a:txBody>
                  <a:tcPr anchor="ctr"/>
                </a:tc>
                <a:tc hMerge="1">
                  <a:txBody>
                    <a:bodyPr/>
                    <a:lstStyle/>
                    <a:p>
                      <a:pPr algn="ctr"/>
                      <a:endParaRPr lang="en-IN" sz="900" dirty="0"/>
                    </a:p>
                  </a:txBody>
                  <a:tcPr anchor="ctr"/>
                </a:tc>
                <a:tc hMerge="1">
                  <a:txBody>
                    <a:bodyPr/>
                    <a:lstStyle/>
                    <a:p>
                      <a:pPr algn="ctr">
                        <a:lnSpc>
                          <a:spcPts val="800"/>
                        </a:lnSpc>
                      </a:pPr>
                      <a:endParaRPr lang="en-IN" sz="800" dirty="0">
                        <a:latin typeface="+mj-lt"/>
                      </a:endParaRPr>
                    </a:p>
                  </a:txBody>
                  <a:tcPr anchor="ctr"/>
                </a:tc>
                <a:extLst>
                  <a:ext uri="{0D108BD9-81ED-4DB2-BD59-A6C34878D82A}">
                    <a16:rowId xmlns:a16="http://schemas.microsoft.com/office/drawing/2014/main" val="1551721918"/>
                  </a:ext>
                </a:extLst>
              </a:tr>
              <a:tr h="323530">
                <a:tc>
                  <a:txBody>
                    <a:bodyPr/>
                    <a:lstStyle/>
                    <a:p>
                      <a:endParaRPr lang="en-IN" sz="900" dirty="0"/>
                    </a:p>
                  </a:txBody>
                  <a:tcPr anchor="ctr"/>
                </a:tc>
                <a:tc>
                  <a:txBody>
                    <a:bodyPr/>
                    <a:lstStyle/>
                    <a:p>
                      <a:pPr algn="ctr" fontAlgn="t"/>
                      <a:r>
                        <a:rPr lang="en-IN" sz="900" b="1" kern="1200" dirty="0">
                          <a:solidFill>
                            <a:schemeClr val="tx1"/>
                          </a:solidFill>
                        </a:rPr>
                        <a:t>M+C+M+T</a:t>
                      </a:r>
                    </a:p>
                  </a:txBody>
                  <a:tcPr marL="9525" marR="9525" marT="9525" marB="0" anchor="ctr"/>
                </a:tc>
                <a:tc>
                  <a:txBody>
                    <a:bodyPr/>
                    <a:lstStyle/>
                    <a:p>
                      <a:pPr algn="ctr" fontAlgn="t"/>
                      <a:r>
                        <a:rPr lang="en-IN" sz="900" b="1" kern="1200" dirty="0">
                          <a:solidFill>
                            <a:schemeClr val="tx1"/>
                          </a:solidFill>
                        </a:rPr>
                        <a:t>IT + Utilities</a:t>
                      </a:r>
                    </a:p>
                  </a:txBody>
                  <a:tcPr marL="9525" marR="9525" marT="9525" marB="0" anchor="ctr"/>
                </a:tc>
                <a:tc>
                  <a:txBody>
                    <a:bodyPr/>
                    <a:lstStyle/>
                    <a:p>
                      <a:pPr algn="ctr" fontAlgn="t"/>
                      <a:r>
                        <a:rPr lang="en-IN" sz="900" b="1" kern="1200" dirty="0">
                          <a:solidFill>
                            <a:schemeClr val="tx1"/>
                          </a:solidFill>
                        </a:rPr>
                        <a:t>F+R+P+M+A</a:t>
                      </a:r>
                    </a:p>
                  </a:txBody>
                  <a:tcPr marL="9525" marR="9525" marT="9525" marB="0" anchor="ctr"/>
                </a:tc>
                <a:tc>
                  <a:txBody>
                    <a:bodyPr/>
                    <a:lstStyle/>
                    <a:p>
                      <a:pPr algn="ctr" fontAlgn="t"/>
                      <a:r>
                        <a:rPr lang="en-IN" sz="900" b="1" kern="1200" dirty="0">
                          <a:solidFill>
                            <a:schemeClr val="tx1"/>
                          </a:solidFill>
                        </a:rPr>
                        <a:t>Wholesale + Retail</a:t>
                      </a:r>
                    </a:p>
                  </a:txBody>
                  <a:tcPr marL="9525" marR="9525" marT="9525" marB="0" anchor="ctr"/>
                </a:tc>
                <a:tc>
                  <a:txBody>
                    <a:bodyPr/>
                    <a:lstStyle/>
                    <a:p>
                      <a:pPr algn="ctr" fontAlgn="t"/>
                      <a:r>
                        <a:rPr lang="en-IN" sz="900" b="1" kern="1200" dirty="0">
                          <a:solidFill>
                            <a:schemeClr val="tx1"/>
                          </a:solidFill>
                        </a:rPr>
                        <a:t>Education</a:t>
                      </a:r>
                    </a:p>
                  </a:txBody>
                  <a:tcPr marL="9525" marR="9525" marT="9525" marB="0" anchor="ctr"/>
                </a:tc>
                <a:tc>
                  <a:txBody>
                    <a:bodyPr/>
                    <a:lstStyle/>
                    <a:p>
                      <a:pPr algn="ctr" fontAlgn="t"/>
                      <a:r>
                        <a:rPr lang="en-IN" sz="900" b="1" kern="1200" dirty="0">
                          <a:solidFill>
                            <a:schemeClr val="tx1"/>
                          </a:solidFill>
                        </a:rPr>
                        <a:t>Health</a:t>
                      </a:r>
                    </a:p>
                  </a:txBody>
                  <a:tcPr marL="9525" marR="9525" marT="9525" marB="0" anchor="ctr"/>
                </a:tc>
                <a:tc>
                  <a:txBody>
                    <a:bodyPr/>
                    <a:lstStyle/>
                    <a:p>
                      <a:pPr algn="ctr" fontAlgn="t"/>
                      <a:r>
                        <a:rPr lang="en-IN" sz="900" b="1" kern="1200" dirty="0">
                          <a:solidFill>
                            <a:schemeClr val="tx1"/>
                          </a:solidFill>
                        </a:rPr>
                        <a:t>Government</a:t>
                      </a:r>
                    </a:p>
                  </a:txBody>
                  <a:tcPr marL="9525" marR="9525" marT="9525" marB="0" anchor="ctr"/>
                </a:tc>
                <a:tc>
                  <a:txBody>
                    <a:bodyPr/>
                    <a:lstStyle/>
                    <a:p>
                      <a:pPr algn="ctr" fontAlgn="t"/>
                      <a:r>
                        <a:rPr lang="en-IN" sz="900" b="1" kern="1200" dirty="0">
                          <a:solidFill>
                            <a:schemeClr val="tx1"/>
                          </a:solidFill>
                        </a:rPr>
                        <a:t>Arts</a:t>
                      </a:r>
                    </a:p>
                  </a:txBody>
                  <a:tcPr marL="9525" marR="9525" marT="9525" marB="0" anchor="ctr"/>
                </a:tc>
                <a:tc>
                  <a:txBody>
                    <a:bodyPr/>
                    <a:lstStyle/>
                    <a:p>
                      <a:pPr algn="ctr" fontAlgn="t"/>
                      <a:r>
                        <a:rPr lang="en-IN" sz="900" b="1" kern="1200" dirty="0">
                          <a:solidFill>
                            <a:schemeClr val="tx1"/>
                          </a:solidFill>
                        </a:rPr>
                        <a:t>Accom</a:t>
                      </a:r>
                    </a:p>
                  </a:txBody>
                  <a:tcPr marL="9525" marR="9525" marT="9525" marB="0" anchor="ctr"/>
                </a:tc>
                <a:tc>
                  <a:txBody>
                    <a:bodyPr/>
                    <a:lstStyle/>
                    <a:p>
                      <a:pPr algn="ctr" fontAlgn="t"/>
                      <a:r>
                        <a:rPr lang="en-IN" sz="800" b="1" kern="1200" dirty="0">
                          <a:solidFill>
                            <a:schemeClr val="tx1"/>
                          </a:solidFill>
                        </a:rPr>
                        <a:t>Other</a:t>
                      </a:r>
                    </a:p>
                  </a:txBody>
                  <a:tcPr marL="9525" marR="9525" marT="9525" marB="0" anchor="ctr"/>
                </a:tc>
                <a:extLst>
                  <a:ext uri="{0D108BD9-81ED-4DB2-BD59-A6C34878D82A}">
                    <a16:rowId xmlns:a16="http://schemas.microsoft.com/office/drawing/2014/main" val="260614317"/>
                  </a:ext>
                </a:extLst>
              </a:tr>
              <a:tr h="271164">
                <a:tc>
                  <a:txBody>
                    <a:bodyPr/>
                    <a:lstStyle/>
                    <a:p>
                      <a:pPr algn="l" rtl="0" fontAlgn="ctr"/>
                      <a:r>
                        <a:rPr lang="en-US" sz="800" u="none" strike="noStrike" dirty="0">
                          <a:solidFill>
                            <a:schemeClr val="tx1"/>
                          </a:solidFill>
                          <a:effectLst/>
                        </a:rPr>
                        <a:t>I could be convinced to take an assignment in another province if the incentive package from my employer was right</a:t>
                      </a:r>
                      <a:endParaRPr lang="en-US" sz="800" b="0" i="0" u="none" strike="noStrike" dirty="0">
                        <a:solidFill>
                          <a:schemeClr val="tx1"/>
                        </a:solidFill>
                        <a:effectLst/>
                        <a:latin typeface="Calibri" panose="020F0502020204030204" pitchFamily="34" charset="0"/>
                      </a:endParaRPr>
                    </a:p>
                  </a:txBody>
                  <a:tcPr marR="9525" marT="9525" marB="0" anchor="ctr"/>
                </a:tc>
                <a:tc>
                  <a:txBody>
                    <a:bodyPr/>
                    <a:lstStyle/>
                    <a:p>
                      <a:pPr algn="ctr" fontAlgn="ctr"/>
                      <a:r>
                        <a:rPr lang="en-IN" sz="800" u="none" strike="noStrike" dirty="0">
                          <a:solidFill>
                            <a:schemeClr val="tx1"/>
                          </a:solidFill>
                          <a:effectLst/>
                        </a:rPr>
                        <a:t>31%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37% </a:t>
                      </a:r>
                      <a:endParaRPr lang="en-IN" sz="8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800" u="none" strike="noStrike" dirty="0">
                          <a:solidFill>
                            <a:schemeClr val="tx1"/>
                          </a:solidFill>
                          <a:effectLst/>
                        </a:rPr>
                        <a:t>30%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26%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29%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33% </a:t>
                      </a:r>
                      <a:endParaRPr lang="en-IN" sz="8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800" u="none" strike="noStrike" dirty="0">
                          <a:solidFill>
                            <a:schemeClr val="tx1"/>
                          </a:solidFill>
                          <a:effectLst/>
                        </a:rPr>
                        <a:t>33%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34%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42%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20% </a:t>
                      </a:r>
                      <a:endParaRPr lang="en-IN" sz="800" b="0" i="0" u="none" strike="noStrike" dirty="0">
                        <a:solidFill>
                          <a:schemeClr val="tx1"/>
                        </a:solidFill>
                        <a:effectLst/>
                        <a:latin typeface="Calibri" panose="020F0502020204030204" pitchFamily="34" charset="0"/>
                      </a:endParaRPr>
                    </a:p>
                  </a:txBody>
                  <a:tcPr marL="9525" marR="9525" marT="9525" marB="0" anchor="ctr">
                    <a:solidFill>
                      <a:srgbClr val="FF9999"/>
                    </a:solidFill>
                  </a:tcPr>
                </a:tc>
                <a:extLst>
                  <a:ext uri="{0D108BD9-81ED-4DB2-BD59-A6C34878D82A}">
                    <a16:rowId xmlns:a16="http://schemas.microsoft.com/office/drawing/2014/main" val="3024385886"/>
                  </a:ext>
                </a:extLst>
              </a:tr>
              <a:tr h="271164">
                <a:tc>
                  <a:txBody>
                    <a:bodyPr/>
                    <a:lstStyle/>
                    <a:p>
                      <a:pPr algn="l" rtl="0" fontAlgn="ctr"/>
                      <a:r>
                        <a:rPr lang="en-US" sz="800" u="none" strike="noStrike" dirty="0">
                          <a:solidFill>
                            <a:schemeClr val="tx1"/>
                          </a:solidFill>
                          <a:effectLst/>
                        </a:rPr>
                        <a:t>The province that the job assignment would send me to is a major factor in my decision to relocate or not</a:t>
                      </a:r>
                      <a:endParaRPr lang="en-US" sz="800" b="0" i="0" u="none" strike="noStrike" dirty="0">
                        <a:solidFill>
                          <a:schemeClr val="tx1"/>
                        </a:solidFill>
                        <a:effectLst/>
                        <a:latin typeface="Calibri" panose="020F0502020204030204" pitchFamily="34" charset="0"/>
                      </a:endParaRPr>
                    </a:p>
                  </a:txBody>
                  <a:tcPr marR="9525" marT="9525" marB="0" anchor="ctr"/>
                </a:tc>
                <a:tc>
                  <a:txBody>
                    <a:bodyPr/>
                    <a:lstStyle/>
                    <a:p>
                      <a:pPr algn="ctr" fontAlgn="ctr"/>
                      <a:r>
                        <a:rPr lang="en-IN" sz="800" u="none" strike="noStrike">
                          <a:solidFill>
                            <a:schemeClr val="tx1"/>
                          </a:solidFill>
                          <a:effectLst/>
                        </a:rPr>
                        <a:t>27%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27%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32%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30%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29%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33%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28%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14%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20%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28% </a:t>
                      </a:r>
                      <a:endParaRPr lang="en-IN" sz="800" b="0"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34819140"/>
                  </a:ext>
                </a:extLst>
              </a:tr>
              <a:tr h="445706">
                <a:tc>
                  <a:txBody>
                    <a:bodyPr/>
                    <a:lstStyle/>
                    <a:p>
                      <a:pPr algn="l" rtl="0" fontAlgn="ctr"/>
                      <a:r>
                        <a:rPr lang="en-US" sz="800" u="none" strike="noStrike" dirty="0">
                          <a:solidFill>
                            <a:schemeClr val="tx1"/>
                          </a:solidFill>
                          <a:effectLst/>
                        </a:rPr>
                        <a:t>I can't move to another province for any period of time because family in my home province rely on me</a:t>
                      </a:r>
                      <a:endParaRPr lang="en-US" sz="800" b="0" i="0" u="none" strike="noStrike" dirty="0">
                        <a:solidFill>
                          <a:schemeClr val="tx1"/>
                        </a:solidFill>
                        <a:effectLst/>
                        <a:latin typeface="Calibri" panose="020F0502020204030204" pitchFamily="34" charset="0"/>
                      </a:endParaRPr>
                    </a:p>
                  </a:txBody>
                  <a:tcPr marR="9525" marT="9525" marB="0" anchor="ctr"/>
                </a:tc>
                <a:tc>
                  <a:txBody>
                    <a:bodyPr/>
                    <a:lstStyle/>
                    <a:p>
                      <a:pPr algn="ctr" fontAlgn="ctr"/>
                      <a:r>
                        <a:rPr lang="en-IN" sz="800" u="none" strike="noStrike">
                          <a:solidFill>
                            <a:schemeClr val="tx1"/>
                          </a:solidFill>
                          <a:effectLst/>
                        </a:rPr>
                        <a:t>23%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19%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28%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30%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23%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18%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28%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8%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20% </a:t>
                      </a:r>
                      <a:endParaRPr lang="en-IN" sz="800" b="0"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64819384"/>
                  </a:ext>
                </a:extLst>
              </a:tr>
              <a:tr h="271164">
                <a:tc>
                  <a:txBody>
                    <a:bodyPr/>
                    <a:lstStyle/>
                    <a:p>
                      <a:pPr algn="l" rtl="0" fontAlgn="ctr"/>
                      <a:r>
                        <a:rPr lang="en-US" sz="800" u="none" strike="noStrike" dirty="0">
                          <a:solidFill>
                            <a:schemeClr val="tx1"/>
                          </a:solidFill>
                          <a:effectLst/>
                        </a:rPr>
                        <a:t>I could be convinced to move to another province for a job if my employer provides support for my spouse to get a job there, too</a:t>
                      </a:r>
                      <a:endParaRPr lang="en-US" sz="800" b="0" i="0" u="none" strike="noStrike" dirty="0">
                        <a:solidFill>
                          <a:schemeClr val="tx1"/>
                        </a:solidFill>
                        <a:effectLst/>
                        <a:latin typeface="Calibri" panose="020F0502020204030204" pitchFamily="34" charset="0"/>
                      </a:endParaRPr>
                    </a:p>
                  </a:txBody>
                  <a:tcPr marR="9525" marT="9525" marB="0" anchor="ctr"/>
                </a:tc>
                <a:tc>
                  <a:txBody>
                    <a:bodyPr/>
                    <a:lstStyle/>
                    <a:p>
                      <a:pPr algn="ctr" fontAlgn="ctr"/>
                      <a:r>
                        <a:rPr lang="en-IN" sz="800" u="none" strike="noStrike">
                          <a:solidFill>
                            <a:schemeClr val="tx1"/>
                          </a:solidFill>
                          <a:effectLst/>
                        </a:rPr>
                        <a:t>22%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25%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21%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21%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17%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15%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25%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36%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13%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14% </a:t>
                      </a:r>
                      <a:endParaRPr lang="en-IN" sz="8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17434135"/>
                  </a:ext>
                </a:extLst>
              </a:tr>
              <a:tr h="271164">
                <a:tc>
                  <a:txBody>
                    <a:bodyPr/>
                    <a:lstStyle/>
                    <a:p>
                      <a:pPr algn="l" rtl="0" fontAlgn="ctr"/>
                      <a:r>
                        <a:rPr lang="en-US" sz="800" u="none" strike="noStrike" dirty="0">
                          <a:solidFill>
                            <a:schemeClr val="tx1"/>
                          </a:solidFill>
                          <a:effectLst/>
                        </a:rPr>
                        <a:t>There is nothing my employer could do to convince me to take an assignment in another province</a:t>
                      </a:r>
                      <a:endParaRPr lang="en-US" sz="800" b="0" i="0" u="none" strike="noStrike" dirty="0">
                        <a:solidFill>
                          <a:schemeClr val="tx1"/>
                        </a:solidFill>
                        <a:effectLst/>
                        <a:latin typeface="Calibri" panose="020F0502020204030204" pitchFamily="34" charset="0"/>
                      </a:endParaRPr>
                    </a:p>
                  </a:txBody>
                  <a:tcPr marR="9525" marT="9525" marB="0" anchor="ctr"/>
                </a:tc>
                <a:tc>
                  <a:txBody>
                    <a:bodyPr/>
                    <a:lstStyle/>
                    <a:p>
                      <a:pPr algn="ctr" fontAlgn="ctr"/>
                      <a:r>
                        <a:rPr lang="en-IN" sz="800" u="none" strike="noStrike">
                          <a:solidFill>
                            <a:schemeClr val="tx1"/>
                          </a:solidFill>
                          <a:effectLst/>
                        </a:rPr>
                        <a:t>23%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17%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18%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19%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27%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16%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15%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11%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17%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27% </a:t>
                      </a:r>
                      <a:endParaRPr lang="en-IN" sz="8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55758183"/>
                  </a:ext>
                </a:extLst>
              </a:tr>
              <a:tr h="271164">
                <a:tc>
                  <a:txBody>
                    <a:bodyPr/>
                    <a:lstStyle/>
                    <a:p>
                      <a:pPr algn="l" rtl="0" fontAlgn="ctr"/>
                      <a:r>
                        <a:rPr lang="en-US" sz="800" u="none" strike="noStrike" dirty="0">
                          <a:solidFill>
                            <a:schemeClr val="tx1"/>
                          </a:solidFill>
                          <a:effectLst/>
                        </a:rPr>
                        <a:t>I worry that taking a contract in another province would jeopardize my long-term career</a:t>
                      </a:r>
                      <a:endParaRPr lang="en-US" sz="800" b="0" i="0" u="none" strike="noStrike" dirty="0">
                        <a:solidFill>
                          <a:schemeClr val="tx1"/>
                        </a:solidFill>
                        <a:effectLst/>
                        <a:latin typeface="Calibri" panose="020F0502020204030204" pitchFamily="34" charset="0"/>
                      </a:endParaRPr>
                    </a:p>
                  </a:txBody>
                  <a:tcPr marR="9525" marT="9525" marB="0" anchor="ctr"/>
                </a:tc>
                <a:tc>
                  <a:txBody>
                    <a:bodyPr/>
                    <a:lstStyle/>
                    <a:p>
                      <a:pPr algn="ctr" fontAlgn="ctr"/>
                      <a:r>
                        <a:rPr lang="en-IN" sz="800" u="none" strike="noStrike">
                          <a:solidFill>
                            <a:schemeClr val="tx1"/>
                          </a:solidFill>
                          <a:effectLst/>
                        </a:rPr>
                        <a:t>15%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21%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14%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12% </a:t>
                      </a:r>
                      <a:endParaRPr lang="en-IN" sz="800" b="0" i="0" u="none" strike="noStrike" dirty="0">
                        <a:solidFill>
                          <a:schemeClr val="tx1"/>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800" u="none" strike="noStrike" dirty="0">
                          <a:solidFill>
                            <a:schemeClr val="tx1"/>
                          </a:solidFill>
                          <a:effectLst/>
                        </a:rPr>
                        <a:t>20%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20%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25% </a:t>
                      </a:r>
                      <a:endParaRPr lang="en-IN" sz="8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800" u="none" strike="noStrike" dirty="0">
                          <a:solidFill>
                            <a:schemeClr val="tx1"/>
                          </a:solidFill>
                          <a:effectLst/>
                        </a:rPr>
                        <a:t>17%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19% </a:t>
                      </a:r>
                      <a:endParaRPr lang="en-IN"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18% </a:t>
                      </a:r>
                      <a:endParaRPr lang="en-IN" sz="8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708457"/>
                  </a:ext>
                </a:extLst>
              </a:tr>
              <a:tr h="358435">
                <a:tc>
                  <a:txBody>
                    <a:bodyPr/>
                    <a:lstStyle/>
                    <a:p>
                      <a:pPr algn="l" rtl="0" fontAlgn="ctr"/>
                      <a:r>
                        <a:rPr lang="en-US" sz="800" u="none" strike="noStrike" dirty="0">
                          <a:solidFill>
                            <a:schemeClr val="tx1"/>
                          </a:solidFill>
                          <a:effectLst/>
                        </a:rPr>
                        <a:t>Taking a contract in another province would be beneficial to my long term career</a:t>
                      </a:r>
                      <a:endParaRPr lang="en-US" sz="800" b="0" i="0" u="none" strike="noStrike" dirty="0">
                        <a:solidFill>
                          <a:schemeClr val="tx1"/>
                        </a:solidFill>
                        <a:effectLst/>
                        <a:latin typeface="Calibri" panose="020F0502020204030204" pitchFamily="34" charset="0"/>
                      </a:endParaRPr>
                    </a:p>
                  </a:txBody>
                  <a:tcPr marR="9525" marT="9525" marB="0" anchor="ctr"/>
                </a:tc>
                <a:tc>
                  <a:txBody>
                    <a:bodyPr/>
                    <a:lstStyle/>
                    <a:p>
                      <a:pPr algn="ctr" fontAlgn="ctr"/>
                      <a:r>
                        <a:rPr lang="en-IN" sz="800" u="none" strike="noStrike">
                          <a:solidFill>
                            <a:schemeClr val="tx1"/>
                          </a:solidFill>
                          <a:effectLst/>
                        </a:rPr>
                        <a:t>13%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15%</a:t>
                      </a:r>
                      <a:r>
                        <a:rPr lang="en-IN" sz="800" u="none" strike="noStrike" baseline="-25000" dirty="0">
                          <a:solidFill>
                            <a:schemeClr val="tx1"/>
                          </a:solidFill>
                          <a:effectLst/>
                        </a:rPr>
                        <a:t> </a:t>
                      </a:r>
                      <a:endParaRPr lang="en-IN" sz="8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800" u="none" strike="noStrike" dirty="0">
                          <a:solidFill>
                            <a:schemeClr val="tx1"/>
                          </a:solidFill>
                          <a:effectLst/>
                        </a:rPr>
                        <a:t>17% </a:t>
                      </a:r>
                      <a:endParaRPr lang="en-IN" sz="8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800" u="none" strike="noStrike" dirty="0">
                          <a:solidFill>
                            <a:schemeClr val="tx1"/>
                          </a:solidFill>
                          <a:effectLst/>
                        </a:rPr>
                        <a:t>7% </a:t>
                      </a:r>
                      <a:endParaRPr lang="en-IN" sz="800" b="0" i="0" u="none" strike="noStrike" dirty="0">
                        <a:solidFill>
                          <a:schemeClr val="tx1"/>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800" u="none" strike="noStrike">
                          <a:solidFill>
                            <a:schemeClr val="tx1"/>
                          </a:solidFill>
                          <a:effectLst/>
                        </a:rPr>
                        <a:t>9%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15% </a:t>
                      </a:r>
                      <a:endParaRPr lang="en-IN" sz="8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800" u="none" strike="noStrike">
                          <a:solidFill>
                            <a:schemeClr val="tx1"/>
                          </a:solidFill>
                          <a:effectLst/>
                        </a:rPr>
                        <a:t>14%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13%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a:solidFill>
                            <a:schemeClr val="tx1"/>
                          </a:solidFill>
                          <a:effectLst/>
                        </a:rPr>
                        <a:t>29% </a:t>
                      </a:r>
                      <a:endParaRPr lang="en-IN" sz="8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800" u="none" strike="noStrike" dirty="0">
                          <a:solidFill>
                            <a:schemeClr val="tx1"/>
                          </a:solidFill>
                          <a:effectLst/>
                        </a:rPr>
                        <a:t>6% </a:t>
                      </a:r>
                      <a:endParaRPr lang="en-IN" sz="800" b="0" i="0" u="none" strike="noStrike" dirty="0">
                        <a:solidFill>
                          <a:schemeClr val="tx1"/>
                        </a:solidFill>
                        <a:effectLst/>
                        <a:latin typeface="Calibri" panose="020F0502020204030204" pitchFamily="34" charset="0"/>
                      </a:endParaRPr>
                    </a:p>
                  </a:txBody>
                  <a:tcPr marL="9525" marR="9525" marT="9525" marB="0" anchor="ctr">
                    <a:solidFill>
                      <a:srgbClr val="FF9999"/>
                    </a:solidFill>
                  </a:tcPr>
                </a:tc>
                <a:extLst>
                  <a:ext uri="{0D108BD9-81ED-4DB2-BD59-A6C34878D82A}">
                    <a16:rowId xmlns:a16="http://schemas.microsoft.com/office/drawing/2014/main" val="1234898349"/>
                  </a:ext>
                </a:extLst>
              </a:tr>
            </a:tbl>
          </a:graphicData>
        </a:graphic>
      </p:graphicFrame>
    </p:spTree>
    <p:extLst>
      <p:ext uri="{BB962C8B-B14F-4D97-AF65-F5344CB8AC3E}">
        <p14:creationId xmlns:p14="http://schemas.microsoft.com/office/powerpoint/2010/main" val="34868157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BA95D-F12A-4006-BBE3-C70C7B860523}"/>
              </a:ext>
            </a:extLst>
          </p:cNvPr>
          <p:cNvSpPr>
            <a:spLocks noGrp="1"/>
          </p:cNvSpPr>
          <p:nvPr>
            <p:ph type="title"/>
          </p:nvPr>
        </p:nvSpPr>
        <p:spPr>
          <a:xfrm>
            <a:off x="172833" y="1898649"/>
            <a:ext cx="7093160" cy="1346202"/>
          </a:xfrm>
        </p:spPr>
        <p:txBody>
          <a:bodyPr/>
          <a:lstStyle/>
          <a:p>
            <a:r>
              <a:rPr lang="en-US" dirty="0"/>
              <a:t>Preferred relocation destinations </a:t>
            </a:r>
          </a:p>
        </p:txBody>
      </p:sp>
      <p:pic>
        <p:nvPicPr>
          <p:cNvPr id="3" name="Picture 2">
            <a:extLst>
              <a:ext uri="{FF2B5EF4-FFF2-40B4-BE49-F238E27FC236}">
                <a16:creationId xmlns:a16="http://schemas.microsoft.com/office/drawing/2014/main" id="{FC6E5F35-E280-4B2C-9BB5-D274B14B72C4}"/>
              </a:ext>
            </a:extLst>
          </p:cNvPr>
          <p:cNvPicPr>
            <a:picLocks noChangeAspect="1"/>
          </p:cNvPicPr>
          <p:nvPr/>
        </p:nvPicPr>
        <p:blipFill>
          <a:blip r:embed="rId2"/>
          <a:stretch>
            <a:fillRect/>
          </a:stretch>
        </p:blipFill>
        <p:spPr>
          <a:xfrm>
            <a:off x="7731992" y="4718550"/>
            <a:ext cx="499915" cy="176799"/>
          </a:xfrm>
          <a:prstGeom prst="rect">
            <a:avLst/>
          </a:prstGeom>
        </p:spPr>
      </p:pic>
    </p:spTree>
    <p:extLst>
      <p:ext uri="{BB962C8B-B14F-4D97-AF65-F5344CB8AC3E}">
        <p14:creationId xmlns:p14="http://schemas.microsoft.com/office/powerpoint/2010/main" val="35921888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72FCA34-987B-4AA1-B3F3-096B9EE6BEAD}"/>
              </a:ext>
            </a:extLst>
          </p:cNvPr>
          <p:cNvSpPr>
            <a:spLocks noGrp="1"/>
          </p:cNvSpPr>
          <p:nvPr>
            <p:ph type="body" sz="quarter" idx="17"/>
          </p:nvPr>
        </p:nvSpPr>
        <p:spPr>
          <a:xfrm>
            <a:off x="922725" y="4902834"/>
            <a:ext cx="7462662" cy="107722"/>
          </a:xfrm>
        </p:spPr>
        <p:txBody>
          <a:bodyPr/>
          <a:lstStyle/>
          <a:p>
            <a:r>
              <a:rPr lang="en-GB" sz="700" dirty="0"/>
              <a:t>Q2. Still assuming you had a full-time job opportunity in another province, which province would you most want to relocate to? Please select your first, second and third choice. </a:t>
            </a:r>
            <a:r>
              <a:rPr lang="en-US" sz="700" dirty="0"/>
              <a:t>Base: Employed (n=1185)</a:t>
            </a:r>
          </a:p>
        </p:txBody>
      </p:sp>
      <p:sp>
        <p:nvSpPr>
          <p:cNvPr id="10" name="Title 9">
            <a:extLst>
              <a:ext uri="{FF2B5EF4-FFF2-40B4-BE49-F238E27FC236}">
                <a16:creationId xmlns:a16="http://schemas.microsoft.com/office/drawing/2014/main" id="{8367C8D9-9C01-40CB-97B3-DDAE1AA4EF53}"/>
              </a:ext>
            </a:extLst>
          </p:cNvPr>
          <p:cNvSpPr>
            <a:spLocks noGrp="1"/>
          </p:cNvSpPr>
          <p:nvPr>
            <p:ph type="title"/>
          </p:nvPr>
        </p:nvSpPr>
        <p:spPr/>
        <p:txBody>
          <a:bodyPr/>
          <a:lstStyle/>
          <a:p>
            <a:r>
              <a:rPr lang="en-US" dirty="0"/>
              <a:t>Preferred Province of Relocation</a:t>
            </a:r>
          </a:p>
        </p:txBody>
      </p:sp>
      <p:sp>
        <p:nvSpPr>
          <p:cNvPr id="11" name="Text Placeholder 10">
            <a:extLst>
              <a:ext uri="{FF2B5EF4-FFF2-40B4-BE49-F238E27FC236}">
                <a16:creationId xmlns:a16="http://schemas.microsoft.com/office/drawing/2014/main" id="{1DCCCBF8-5F33-4F2D-834C-7DFEB7BE8B0C}"/>
              </a:ext>
            </a:extLst>
          </p:cNvPr>
          <p:cNvSpPr>
            <a:spLocks noGrp="1"/>
          </p:cNvSpPr>
          <p:nvPr>
            <p:ph type="body" sz="quarter" idx="19"/>
          </p:nvPr>
        </p:nvSpPr>
        <p:spPr/>
        <p:txBody>
          <a:bodyPr/>
          <a:lstStyle/>
          <a:p>
            <a:pPr marL="171450" indent="-171450" algn="just">
              <a:buFont typeface="Arial" panose="020B0604020202020204" pitchFamily="34" charset="0"/>
              <a:buChar char="•"/>
            </a:pPr>
            <a:r>
              <a:rPr lang="en-US" sz="1100" dirty="0"/>
              <a:t>Nearly four in ten (38%) working Canadians choose British Columbia as their first choice for relocation, followed at a distance by half as many who select Ontario (17%) or Alberta (16%).</a:t>
            </a:r>
          </a:p>
        </p:txBody>
      </p:sp>
      <p:graphicFrame>
        <p:nvGraphicFramePr>
          <p:cNvPr id="2" name="Chart 1"/>
          <p:cNvGraphicFramePr/>
          <p:nvPr>
            <p:extLst>
              <p:ext uri="{D42A27DB-BD31-4B8C-83A1-F6EECF244321}">
                <p14:modId xmlns:p14="http://schemas.microsoft.com/office/powerpoint/2010/main" val="1647600733"/>
              </p:ext>
            </p:extLst>
          </p:nvPr>
        </p:nvGraphicFramePr>
        <p:xfrm>
          <a:off x="232375" y="1762124"/>
          <a:ext cx="8654449" cy="2365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59495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72FCA34-987B-4AA1-B3F3-096B9EE6BEAD}"/>
              </a:ext>
            </a:extLst>
          </p:cNvPr>
          <p:cNvSpPr>
            <a:spLocks noGrp="1"/>
          </p:cNvSpPr>
          <p:nvPr>
            <p:ph type="body" sz="quarter" idx="17"/>
          </p:nvPr>
        </p:nvSpPr>
        <p:spPr>
          <a:xfrm>
            <a:off x="922725" y="4902834"/>
            <a:ext cx="7462662" cy="107722"/>
          </a:xfrm>
        </p:spPr>
        <p:txBody>
          <a:bodyPr/>
          <a:lstStyle/>
          <a:p>
            <a:r>
              <a:rPr lang="en-GB" sz="700" dirty="0"/>
              <a:t>Q2. Still assuming you had a full-time job opportunity in another province, which province would you most want to relocate to? Please select your first, second and third choice. </a:t>
            </a:r>
            <a:r>
              <a:rPr lang="en-US" sz="700" dirty="0"/>
              <a:t>Base: Employed (n=1185)</a:t>
            </a:r>
          </a:p>
        </p:txBody>
      </p:sp>
      <p:sp>
        <p:nvSpPr>
          <p:cNvPr id="10" name="Title 9">
            <a:extLst>
              <a:ext uri="{FF2B5EF4-FFF2-40B4-BE49-F238E27FC236}">
                <a16:creationId xmlns:a16="http://schemas.microsoft.com/office/drawing/2014/main" id="{8367C8D9-9C01-40CB-97B3-DDAE1AA4EF53}"/>
              </a:ext>
            </a:extLst>
          </p:cNvPr>
          <p:cNvSpPr>
            <a:spLocks noGrp="1"/>
          </p:cNvSpPr>
          <p:nvPr>
            <p:ph type="title"/>
          </p:nvPr>
        </p:nvSpPr>
        <p:spPr/>
        <p:txBody>
          <a:bodyPr/>
          <a:lstStyle/>
          <a:p>
            <a:r>
              <a:rPr lang="en-US" dirty="0"/>
              <a:t>Preferred Province of Relocation By Demographics</a:t>
            </a:r>
          </a:p>
        </p:txBody>
      </p:sp>
      <p:sp>
        <p:nvSpPr>
          <p:cNvPr id="11" name="Text Placeholder 10">
            <a:extLst>
              <a:ext uri="{FF2B5EF4-FFF2-40B4-BE49-F238E27FC236}">
                <a16:creationId xmlns:a16="http://schemas.microsoft.com/office/drawing/2014/main" id="{1DCCCBF8-5F33-4F2D-834C-7DFEB7BE8B0C}"/>
              </a:ext>
            </a:extLst>
          </p:cNvPr>
          <p:cNvSpPr>
            <a:spLocks noGrp="1"/>
          </p:cNvSpPr>
          <p:nvPr>
            <p:ph type="body" sz="quarter" idx="19"/>
          </p:nvPr>
        </p:nvSpPr>
        <p:spPr/>
        <p:txBody>
          <a:bodyPr/>
          <a:lstStyle/>
          <a:p>
            <a:pPr marL="171450" indent="-171450" algn="just">
              <a:buFont typeface="Arial" panose="020B0604020202020204" pitchFamily="34" charset="0"/>
              <a:buChar char="•"/>
            </a:pPr>
            <a:r>
              <a:rPr lang="en-US" sz="1100" dirty="0"/>
              <a:t>Adults over 35 are the most likely to list Alberta as their preferred province of relocation whereas middle aged adults (35-54) are less interested in relocating to Newfoundland specifically. </a:t>
            </a:r>
          </a:p>
        </p:txBody>
      </p:sp>
      <p:sp>
        <p:nvSpPr>
          <p:cNvPr id="7" name="TextBox 6">
            <a:extLst>
              <a:ext uri="{FF2B5EF4-FFF2-40B4-BE49-F238E27FC236}">
                <a16:creationId xmlns:a16="http://schemas.microsoft.com/office/drawing/2014/main" id="{84E3454C-E169-4A35-84B6-D21ACBD3DDB0}"/>
              </a:ext>
            </a:extLst>
          </p:cNvPr>
          <p:cNvSpPr txBox="1"/>
          <p:nvPr/>
        </p:nvSpPr>
        <p:spPr>
          <a:xfrm>
            <a:off x="3260035" y="1158592"/>
            <a:ext cx="2623931" cy="169277"/>
          </a:xfrm>
          <a:prstGeom prst="rect">
            <a:avLst/>
          </a:prstGeom>
        </p:spPr>
        <p:txBody>
          <a:bodyPr vert="horz" wrap="square" lIns="0" tIns="0" rIns="0" bIns="0" rtlCol="0">
            <a:spAutoFit/>
          </a:bodyPr>
          <a:lstStyle/>
          <a:p>
            <a:pPr marL="4763" algn="ctr"/>
            <a:r>
              <a:rPr lang="en-US" sz="1100" b="1" dirty="0"/>
              <a:t>% Ranked 1</a:t>
            </a:r>
            <a:r>
              <a:rPr lang="en-US" sz="1100" b="1" baseline="30000" dirty="0"/>
              <a:t>st</a:t>
            </a:r>
            <a:endParaRPr lang="en-US" sz="1100" b="1" dirty="0"/>
          </a:p>
        </p:txBody>
      </p:sp>
      <p:graphicFrame>
        <p:nvGraphicFramePr>
          <p:cNvPr id="8" name="Table 7">
            <a:extLst>
              <a:ext uri="{FF2B5EF4-FFF2-40B4-BE49-F238E27FC236}">
                <a16:creationId xmlns:a16="http://schemas.microsoft.com/office/drawing/2014/main" id="{CD3E9AFA-316B-4EE7-9C67-DB7926D4531C}"/>
              </a:ext>
            </a:extLst>
          </p:cNvPr>
          <p:cNvGraphicFramePr>
            <a:graphicFrameLocks noGrp="1"/>
          </p:cNvGraphicFramePr>
          <p:nvPr>
            <p:extLst>
              <p:ext uri="{D42A27DB-BD31-4B8C-83A1-F6EECF244321}">
                <p14:modId xmlns:p14="http://schemas.microsoft.com/office/powerpoint/2010/main" val="2052639866"/>
              </p:ext>
            </p:extLst>
          </p:nvPr>
        </p:nvGraphicFramePr>
        <p:xfrm>
          <a:off x="154299" y="1337644"/>
          <a:ext cx="8835402" cy="2512792"/>
        </p:xfrm>
        <a:graphic>
          <a:graphicData uri="http://schemas.openxmlformats.org/drawingml/2006/table">
            <a:tbl>
              <a:tblPr firstRow="1" bandRow="1">
                <a:tableStyleId>{00A15C55-8517-42AA-B614-E9B94910E393}</a:tableStyleId>
              </a:tblPr>
              <a:tblGrid>
                <a:gridCol w="2134137">
                  <a:extLst>
                    <a:ext uri="{9D8B030D-6E8A-4147-A177-3AD203B41FA5}">
                      <a16:colId xmlns:a16="http://schemas.microsoft.com/office/drawing/2014/main" val="849710063"/>
                    </a:ext>
                  </a:extLst>
                </a:gridCol>
                <a:gridCol w="744585">
                  <a:extLst>
                    <a:ext uri="{9D8B030D-6E8A-4147-A177-3AD203B41FA5}">
                      <a16:colId xmlns:a16="http://schemas.microsoft.com/office/drawing/2014/main" val="2833812181"/>
                    </a:ext>
                  </a:extLst>
                </a:gridCol>
                <a:gridCol w="744585">
                  <a:extLst>
                    <a:ext uri="{9D8B030D-6E8A-4147-A177-3AD203B41FA5}">
                      <a16:colId xmlns:a16="http://schemas.microsoft.com/office/drawing/2014/main" val="1228887541"/>
                    </a:ext>
                  </a:extLst>
                </a:gridCol>
                <a:gridCol w="744585">
                  <a:extLst>
                    <a:ext uri="{9D8B030D-6E8A-4147-A177-3AD203B41FA5}">
                      <a16:colId xmlns:a16="http://schemas.microsoft.com/office/drawing/2014/main" val="844393255"/>
                    </a:ext>
                  </a:extLst>
                </a:gridCol>
                <a:gridCol w="744585">
                  <a:extLst>
                    <a:ext uri="{9D8B030D-6E8A-4147-A177-3AD203B41FA5}">
                      <a16:colId xmlns:a16="http://schemas.microsoft.com/office/drawing/2014/main" val="343468090"/>
                    </a:ext>
                  </a:extLst>
                </a:gridCol>
                <a:gridCol w="744585">
                  <a:extLst>
                    <a:ext uri="{9D8B030D-6E8A-4147-A177-3AD203B41FA5}">
                      <a16:colId xmlns:a16="http://schemas.microsoft.com/office/drawing/2014/main" val="1446919925"/>
                    </a:ext>
                  </a:extLst>
                </a:gridCol>
                <a:gridCol w="744585">
                  <a:extLst>
                    <a:ext uri="{9D8B030D-6E8A-4147-A177-3AD203B41FA5}">
                      <a16:colId xmlns:a16="http://schemas.microsoft.com/office/drawing/2014/main" val="1092452878"/>
                    </a:ext>
                  </a:extLst>
                </a:gridCol>
                <a:gridCol w="744585">
                  <a:extLst>
                    <a:ext uri="{9D8B030D-6E8A-4147-A177-3AD203B41FA5}">
                      <a16:colId xmlns:a16="http://schemas.microsoft.com/office/drawing/2014/main" val="1222419727"/>
                    </a:ext>
                  </a:extLst>
                </a:gridCol>
                <a:gridCol w="744585">
                  <a:extLst>
                    <a:ext uri="{9D8B030D-6E8A-4147-A177-3AD203B41FA5}">
                      <a16:colId xmlns:a16="http://schemas.microsoft.com/office/drawing/2014/main" val="2605244121"/>
                    </a:ext>
                  </a:extLst>
                </a:gridCol>
                <a:gridCol w="744585">
                  <a:extLst>
                    <a:ext uri="{9D8B030D-6E8A-4147-A177-3AD203B41FA5}">
                      <a16:colId xmlns:a16="http://schemas.microsoft.com/office/drawing/2014/main" val="124165145"/>
                    </a:ext>
                  </a:extLst>
                </a:gridCol>
              </a:tblGrid>
              <a:tr h="171302">
                <a:tc>
                  <a:txBody>
                    <a:bodyPr/>
                    <a:lstStyle/>
                    <a:p>
                      <a:endParaRPr lang="en-IN" sz="1100" dirty="0"/>
                    </a:p>
                  </a:txBody>
                  <a:tcPr marL="0" marR="36000" marT="0" marB="0" anchor="ctr"/>
                </a:tc>
                <a:tc gridSpan="2">
                  <a:txBody>
                    <a:bodyPr/>
                    <a:lstStyle/>
                    <a:p>
                      <a:pPr algn="ctr"/>
                      <a:r>
                        <a:rPr lang="en-IN" sz="1100" b="1" dirty="0">
                          <a:solidFill>
                            <a:schemeClr val="tx1"/>
                          </a:solidFill>
                        </a:rPr>
                        <a:t>GENDER</a:t>
                      </a:r>
                      <a:endParaRPr lang="en-IN" sz="1100" b="1" dirty="0">
                        <a:solidFill>
                          <a:schemeClr val="tx1"/>
                        </a:solidFill>
                        <a:latin typeface="+mj-lt"/>
                      </a:endParaRPr>
                    </a:p>
                  </a:txBody>
                  <a:tcPr marL="0" marR="36000" marT="0" marB="0" anchor="ctr"/>
                </a:tc>
                <a:tc hMerge="1">
                  <a:txBody>
                    <a:bodyPr/>
                    <a:lstStyle/>
                    <a:p>
                      <a:pPr algn="ctr"/>
                      <a:endParaRPr lang="en-IN" sz="900" dirty="0">
                        <a:latin typeface="+mj-lt"/>
                      </a:endParaRPr>
                    </a:p>
                  </a:txBody>
                  <a:tcPr anchor="ctr"/>
                </a:tc>
                <a:tc gridSpan="3">
                  <a:txBody>
                    <a:bodyPr/>
                    <a:lstStyle/>
                    <a:p>
                      <a:pPr algn="ctr"/>
                      <a:r>
                        <a:rPr lang="en-IN" sz="1100" b="1" dirty="0">
                          <a:solidFill>
                            <a:schemeClr val="tx1"/>
                          </a:solidFill>
                        </a:rPr>
                        <a:t>AGE</a:t>
                      </a:r>
                      <a:endParaRPr lang="en-IN" sz="1100" b="1" dirty="0">
                        <a:solidFill>
                          <a:schemeClr val="tx1"/>
                        </a:solidFill>
                        <a:latin typeface="+mj-lt"/>
                      </a:endParaRPr>
                    </a:p>
                  </a:txBody>
                  <a:tcPr marL="0" marR="36000" marT="0" marB="0"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tc gridSpan="4">
                  <a:txBody>
                    <a:bodyPr/>
                    <a:lstStyle/>
                    <a:p>
                      <a:pPr algn="ctr"/>
                      <a:r>
                        <a:rPr lang="en-IN" sz="1100" b="1" dirty="0">
                          <a:solidFill>
                            <a:schemeClr val="tx1"/>
                          </a:solidFill>
                        </a:rPr>
                        <a:t>EDUCATION</a:t>
                      </a:r>
                      <a:endParaRPr lang="en-IN" sz="1100" b="1" dirty="0">
                        <a:solidFill>
                          <a:schemeClr val="tx1"/>
                        </a:solidFill>
                        <a:latin typeface="+mj-lt"/>
                      </a:endParaRPr>
                    </a:p>
                  </a:txBody>
                  <a:tcPr marL="0" marR="36000" marT="0" marB="0"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extLst>
                  <a:ext uri="{0D108BD9-81ED-4DB2-BD59-A6C34878D82A}">
                    <a16:rowId xmlns:a16="http://schemas.microsoft.com/office/drawing/2014/main" val="1551721918"/>
                  </a:ext>
                </a:extLst>
              </a:tr>
              <a:tr h="189860">
                <a:tc>
                  <a:txBody>
                    <a:bodyPr/>
                    <a:lstStyle/>
                    <a:p>
                      <a:endParaRPr lang="en-IN" sz="1000" dirty="0"/>
                    </a:p>
                  </a:txBody>
                  <a:tcPr marL="0" marR="36000" marT="0" marB="0" anchor="ctr"/>
                </a:tc>
                <a:tc>
                  <a:txBody>
                    <a:bodyPr/>
                    <a:lstStyle/>
                    <a:p>
                      <a:pPr algn="ctr" fontAlgn="t"/>
                      <a:r>
                        <a:rPr lang="en-IN" sz="1000" b="1" kern="1200" dirty="0">
                          <a:solidFill>
                            <a:schemeClr val="tx1"/>
                          </a:solidFill>
                        </a:rPr>
                        <a:t>Male</a:t>
                      </a:r>
                    </a:p>
                  </a:txBody>
                  <a:tcPr marL="0" marR="36000" marT="0" marB="0" anchor="ctr"/>
                </a:tc>
                <a:tc>
                  <a:txBody>
                    <a:bodyPr/>
                    <a:lstStyle/>
                    <a:p>
                      <a:pPr algn="ctr" fontAlgn="t"/>
                      <a:r>
                        <a:rPr lang="en-IN" sz="1000" b="1" kern="1200" dirty="0">
                          <a:solidFill>
                            <a:schemeClr val="tx1"/>
                          </a:solidFill>
                        </a:rPr>
                        <a:t>Female </a:t>
                      </a:r>
                    </a:p>
                  </a:txBody>
                  <a:tcPr marL="0" marR="36000" marT="0" marB="0" anchor="ctr"/>
                </a:tc>
                <a:tc>
                  <a:txBody>
                    <a:bodyPr/>
                    <a:lstStyle/>
                    <a:p>
                      <a:pPr algn="ctr" fontAlgn="t"/>
                      <a:r>
                        <a:rPr lang="en-IN" sz="1000" b="1" kern="1200" dirty="0">
                          <a:solidFill>
                            <a:schemeClr val="tx1"/>
                          </a:solidFill>
                        </a:rPr>
                        <a:t>18-34</a:t>
                      </a:r>
                    </a:p>
                  </a:txBody>
                  <a:tcPr marL="0" marR="36000" marT="0" marB="0" anchor="ctr"/>
                </a:tc>
                <a:tc>
                  <a:txBody>
                    <a:bodyPr/>
                    <a:lstStyle/>
                    <a:p>
                      <a:pPr algn="ctr" fontAlgn="t"/>
                      <a:r>
                        <a:rPr lang="en-IN" sz="1000" b="1" kern="1200" dirty="0">
                          <a:solidFill>
                            <a:schemeClr val="tx1"/>
                          </a:solidFill>
                        </a:rPr>
                        <a:t>35-54</a:t>
                      </a:r>
                    </a:p>
                  </a:txBody>
                  <a:tcPr marL="0" marR="36000" marT="0" marB="0" anchor="ctr"/>
                </a:tc>
                <a:tc>
                  <a:txBody>
                    <a:bodyPr/>
                    <a:lstStyle/>
                    <a:p>
                      <a:pPr algn="ctr" fontAlgn="t"/>
                      <a:r>
                        <a:rPr lang="en-IN" sz="1000" b="1" kern="1200" dirty="0">
                          <a:solidFill>
                            <a:schemeClr val="tx1"/>
                          </a:solidFill>
                        </a:rPr>
                        <a:t>55+ </a:t>
                      </a:r>
                    </a:p>
                  </a:txBody>
                  <a:tcPr marL="0" marR="36000" marT="0" marB="0" anchor="ctr"/>
                </a:tc>
                <a:tc>
                  <a:txBody>
                    <a:bodyPr/>
                    <a:lstStyle/>
                    <a:p>
                      <a:pPr algn="ctr" fontAlgn="t"/>
                      <a:r>
                        <a:rPr lang="en-IN" sz="1000" b="1" kern="1200" dirty="0">
                          <a:solidFill>
                            <a:schemeClr val="tx1"/>
                          </a:solidFill>
                        </a:rPr>
                        <a:t>&lt;HS</a:t>
                      </a:r>
                    </a:p>
                  </a:txBody>
                  <a:tcPr marL="0" marR="36000" marT="0" marB="0" anchor="ctr"/>
                </a:tc>
                <a:tc>
                  <a:txBody>
                    <a:bodyPr/>
                    <a:lstStyle/>
                    <a:p>
                      <a:pPr algn="ctr" fontAlgn="t"/>
                      <a:r>
                        <a:rPr lang="en-IN" sz="1000" b="1" kern="1200" dirty="0">
                          <a:solidFill>
                            <a:schemeClr val="tx1"/>
                          </a:solidFill>
                        </a:rPr>
                        <a:t>HS</a:t>
                      </a:r>
                    </a:p>
                  </a:txBody>
                  <a:tcPr marL="0" marR="36000" marT="0" marB="0" anchor="ctr"/>
                </a:tc>
                <a:tc>
                  <a:txBody>
                    <a:bodyPr/>
                    <a:lstStyle/>
                    <a:p>
                      <a:pPr algn="ctr" fontAlgn="t"/>
                      <a:r>
                        <a:rPr lang="en-IN" sz="1000" b="1" kern="1200" dirty="0">
                          <a:solidFill>
                            <a:schemeClr val="tx1"/>
                          </a:solidFill>
                        </a:rPr>
                        <a:t>Post Sec</a:t>
                      </a:r>
                    </a:p>
                  </a:txBody>
                  <a:tcPr marL="0" marR="36000" marT="0" marB="0" anchor="ctr"/>
                </a:tc>
                <a:tc>
                  <a:txBody>
                    <a:bodyPr/>
                    <a:lstStyle/>
                    <a:p>
                      <a:pPr algn="ctr" fontAlgn="t"/>
                      <a:r>
                        <a:rPr lang="en-IN" sz="1000" b="1" kern="1200" dirty="0">
                          <a:solidFill>
                            <a:schemeClr val="tx1"/>
                          </a:solidFill>
                        </a:rPr>
                        <a:t>Univ Grad</a:t>
                      </a:r>
                    </a:p>
                  </a:txBody>
                  <a:tcPr marL="0" marR="36000" marT="0" marB="0" anchor="ctr"/>
                </a:tc>
                <a:extLst>
                  <a:ext uri="{0D108BD9-81ED-4DB2-BD59-A6C34878D82A}">
                    <a16:rowId xmlns:a16="http://schemas.microsoft.com/office/drawing/2014/main" val="260614317"/>
                  </a:ext>
                </a:extLst>
              </a:tr>
              <a:tr h="165510">
                <a:tc>
                  <a:txBody>
                    <a:bodyPr/>
                    <a:lstStyle/>
                    <a:p>
                      <a:pPr algn="l" rtl="0" fontAlgn="b"/>
                      <a:r>
                        <a:rPr lang="en-IN" sz="900" u="none" strike="noStrike" dirty="0">
                          <a:solidFill>
                            <a:schemeClr val="tx1"/>
                          </a:solidFill>
                          <a:effectLst/>
                        </a:rPr>
                        <a:t>British Columbia</a:t>
                      </a:r>
                      <a:endParaRPr lang="en-IN" sz="900" b="0" i="0" u="none" strike="noStrike" dirty="0">
                        <a:solidFill>
                          <a:schemeClr val="tx1"/>
                        </a:solidFill>
                        <a:effectLst/>
                        <a:latin typeface="Calibri" panose="020F0502020204030204" pitchFamily="34" charset="0"/>
                      </a:endParaRPr>
                    </a:p>
                  </a:txBody>
                  <a:tcPr marR="36000" marT="0" marB="0" anchor="ctr"/>
                </a:tc>
                <a:tc>
                  <a:txBody>
                    <a:bodyPr/>
                    <a:lstStyle/>
                    <a:p>
                      <a:pPr algn="ctr" rtl="0" fontAlgn="ctr"/>
                      <a:r>
                        <a:rPr lang="en-IN" sz="900" u="none" strike="noStrike" dirty="0">
                          <a:solidFill>
                            <a:schemeClr val="tx1"/>
                          </a:solidFill>
                          <a:effectLst/>
                        </a:rPr>
                        <a:t>36%</a:t>
                      </a:r>
                      <a:endParaRPr lang="en-IN" sz="900" b="0" i="0" u="none" strike="noStrike" dirty="0">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dirty="0">
                          <a:solidFill>
                            <a:schemeClr val="tx1"/>
                          </a:solidFill>
                          <a:effectLst/>
                        </a:rPr>
                        <a:t>41%</a:t>
                      </a:r>
                      <a:endParaRPr lang="en-IN" sz="900" b="0" i="0" u="none" strike="noStrike" dirty="0">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dirty="0">
                          <a:solidFill>
                            <a:schemeClr val="tx1"/>
                          </a:solidFill>
                          <a:effectLst/>
                        </a:rPr>
                        <a:t>36%</a:t>
                      </a:r>
                      <a:endParaRPr lang="en-IN" sz="900" b="0" i="0" u="none" strike="noStrike" dirty="0">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39%</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39%</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dirty="0">
                          <a:solidFill>
                            <a:schemeClr val="tx1"/>
                          </a:solidFill>
                          <a:effectLst/>
                        </a:rPr>
                        <a:t>28%</a:t>
                      </a:r>
                      <a:endParaRPr lang="en-IN" sz="900" b="0" i="0" u="none" strike="noStrike" dirty="0">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dirty="0">
                          <a:solidFill>
                            <a:schemeClr val="tx1"/>
                          </a:solidFill>
                          <a:effectLst/>
                        </a:rPr>
                        <a:t>44% </a:t>
                      </a:r>
                      <a:endParaRPr lang="en-IN" sz="800" b="0" i="0" u="none" strike="noStrike" baseline="-25000" dirty="0">
                        <a:solidFill>
                          <a:schemeClr val="tx1"/>
                        </a:solidFill>
                        <a:effectLst/>
                        <a:latin typeface="Calibri" panose="020F0502020204030204" pitchFamily="34" charset="0"/>
                      </a:endParaRPr>
                    </a:p>
                  </a:txBody>
                  <a:tcPr marL="0" marR="36000" marT="0" marB="0" anchor="ctr">
                    <a:solidFill>
                      <a:srgbClr val="92D050"/>
                    </a:solidFill>
                  </a:tcPr>
                </a:tc>
                <a:tc>
                  <a:txBody>
                    <a:bodyPr/>
                    <a:lstStyle/>
                    <a:p>
                      <a:pPr algn="ctr" rtl="0" fontAlgn="ctr"/>
                      <a:r>
                        <a:rPr lang="en-IN" sz="900" u="none" strike="noStrike">
                          <a:solidFill>
                            <a:schemeClr val="tx1"/>
                          </a:solidFill>
                          <a:effectLst/>
                        </a:rPr>
                        <a:t>35%</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dirty="0">
                          <a:solidFill>
                            <a:schemeClr val="tx1"/>
                          </a:solidFill>
                          <a:effectLst/>
                        </a:rPr>
                        <a:t>35%</a:t>
                      </a:r>
                      <a:endParaRPr lang="en-IN" sz="900" b="0" i="0" u="none" strike="noStrike" dirty="0">
                        <a:solidFill>
                          <a:schemeClr val="tx1"/>
                        </a:solidFill>
                        <a:effectLst/>
                        <a:latin typeface="Calibri" panose="020F0502020204030204" pitchFamily="34" charset="0"/>
                      </a:endParaRPr>
                    </a:p>
                  </a:txBody>
                  <a:tcPr marL="0" marR="36000" marT="0" marB="0" anchor="ctr">
                    <a:solidFill>
                      <a:srgbClr val="FF9999"/>
                    </a:solidFill>
                  </a:tcPr>
                </a:tc>
                <a:extLst>
                  <a:ext uri="{0D108BD9-81ED-4DB2-BD59-A6C34878D82A}">
                    <a16:rowId xmlns:a16="http://schemas.microsoft.com/office/drawing/2014/main" val="3024385886"/>
                  </a:ext>
                </a:extLst>
              </a:tr>
              <a:tr h="165510">
                <a:tc>
                  <a:txBody>
                    <a:bodyPr/>
                    <a:lstStyle/>
                    <a:p>
                      <a:pPr algn="l" rtl="0" fontAlgn="b"/>
                      <a:r>
                        <a:rPr lang="en-IN" sz="900" u="none" strike="noStrike" dirty="0">
                          <a:solidFill>
                            <a:schemeClr val="tx1"/>
                          </a:solidFill>
                          <a:effectLst/>
                        </a:rPr>
                        <a:t>Ontario</a:t>
                      </a:r>
                      <a:endParaRPr lang="en-IN" sz="900" b="0" i="0" u="none" strike="noStrike" dirty="0">
                        <a:solidFill>
                          <a:schemeClr val="tx1"/>
                        </a:solidFill>
                        <a:effectLst/>
                        <a:latin typeface="Calibri" panose="020F0502020204030204" pitchFamily="34" charset="0"/>
                      </a:endParaRPr>
                    </a:p>
                  </a:txBody>
                  <a:tcPr marR="36000" marT="0" marB="0" anchor="ctr"/>
                </a:tc>
                <a:tc>
                  <a:txBody>
                    <a:bodyPr/>
                    <a:lstStyle/>
                    <a:p>
                      <a:pPr algn="ctr" rtl="0" fontAlgn="ctr"/>
                      <a:r>
                        <a:rPr lang="en-IN" sz="900" u="none" strike="noStrike" dirty="0">
                          <a:solidFill>
                            <a:schemeClr val="tx1"/>
                          </a:solidFill>
                          <a:effectLst/>
                        </a:rPr>
                        <a:t>18%</a:t>
                      </a:r>
                      <a:endParaRPr lang="en-IN" sz="900" b="0" i="0" u="none" strike="noStrike" dirty="0">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16%</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dirty="0">
                          <a:solidFill>
                            <a:schemeClr val="tx1"/>
                          </a:solidFill>
                          <a:effectLst/>
                        </a:rPr>
                        <a:t>21%</a:t>
                      </a:r>
                      <a:endParaRPr lang="en-IN" sz="900" b="0" i="0" u="none" strike="noStrike" dirty="0">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dirty="0">
                          <a:solidFill>
                            <a:schemeClr val="tx1"/>
                          </a:solidFill>
                          <a:effectLst/>
                        </a:rPr>
                        <a:t>16%</a:t>
                      </a:r>
                      <a:endParaRPr lang="en-IN" sz="900" b="0" i="0" u="none" strike="noStrike" dirty="0">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dirty="0">
                          <a:solidFill>
                            <a:schemeClr val="tx1"/>
                          </a:solidFill>
                          <a:effectLst/>
                        </a:rPr>
                        <a:t>13%</a:t>
                      </a:r>
                      <a:endParaRPr lang="en-IN" sz="900" b="0" i="0" u="none" strike="noStrike" dirty="0">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21%</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15%</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19%</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17%</a:t>
                      </a:r>
                      <a:endParaRPr lang="en-IN" sz="900" b="0" i="0" u="none" strike="noStrike">
                        <a:solidFill>
                          <a:schemeClr val="tx1"/>
                        </a:solidFill>
                        <a:effectLst/>
                        <a:latin typeface="Calibri" panose="020F0502020204030204" pitchFamily="34" charset="0"/>
                      </a:endParaRPr>
                    </a:p>
                  </a:txBody>
                  <a:tcPr marL="0" marR="36000" marT="0" marB="0" anchor="ctr"/>
                </a:tc>
                <a:extLst>
                  <a:ext uri="{0D108BD9-81ED-4DB2-BD59-A6C34878D82A}">
                    <a16:rowId xmlns:a16="http://schemas.microsoft.com/office/drawing/2014/main" val="2412653548"/>
                  </a:ext>
                </a:extLst>
              </a:tr>
              <a:tr h="165510">
                <a:tc>
                  <a:txBody>
                    <a:bodyPr/>
                    <a:lstStyle/>
                    <a:p>
                      <a:pPr algn="l" rtl="0" fontAlgn="b"/>
                      <a:r>
                        <a:rPr lang="en-IN" sz="900" u="none" strike="noStrike" dirty="0">
                          <a:solidFill>
                            <a:schemeClr val="tx1"/>
                          </a:solidFill>
                          <a:effectLst/>
                        </a:rPr>
                        <a:t>Alberta</a:t>
                      </a:r>
                      <a:endParaRPr lang="en-IN" sz="900" b="0" i="0" u="none" strike="noStrike" dirty="0">
                        <a:solidFill>
                          <a:schemeClr val="tx1"/>
                        </a:solidFill>
                        <a:effectLst/>
                        <a:latin typeface="Calibri" panose="020F0502020204030204" pitchFamily="34" charset="0"/>
                      </a:endParaRPr>
                    </a:p>
                  </a:txBody>
                  <a:tcPr marR="36000" marT="0" marB="0" anchor="ctr"/>
                </a:tc>
                <a:tc>
                  <a:txBody>
                    <a:bodyPr/>
                    <a:lstStyle/>
                    <a:p>
                      <a:pPr algn="ctr" rtl="0" fontAlgn="ctr"/>
                      <a:r>
                        <a:rPr lang="en-IN" sz="900" u="none" strike="noStrike" dirty="0">
                          <a:solidFill>
                            <a:schemeClr val="tx1"/>
                          </a:solidFill>
                          <a:effectLst/>
                        </a:rPr>
                        <a:t>16%</a:t>
                      </a:r>
                      <a:endParaRPr lang="en-IN" sz="900" b="0" i="0" u="none" strike="noStrike" dirty="0">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17%</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dirty="0">
                          <a:solidFill>
                            <a:schemeClr val="tx1"/>
                          </a:solidFill>
                          <a:effectLst/>
                        </a:rPr>
                        <a:t>12%</a:t>
                      </a:r>
                      <a:endParaRPr lang="en-IN" sz="900" b="0" i="0" u="none" strike="noStrike" dirty="0">
                        <a:solidFill>
                          <a:schemeClr val="tx1"/>
                        </a:solidFill>
                        <a:effectLst/>
                        <a:latin typeface="Calibri" panose="020F0502020204030204" pitchFamily="34" charset="0"/>
                      </a:endParaRPr>
                    </a:p>
                  </a:txBody>
                  <a:tcPr marL="0" marR="36000" marT="0" marB="0" anchor="ctr">
                    <a:solidFill>
                      <a:srgbClr val="FF9999"/>
                    </a:solidFill>
                  </a:tcPr>
                </a:tc>
                <a:tc>
                  <a:txBody>
                    <a:bodyPr/>
                    <a:lstStyle/>
                    <a:p>
                      <a:pPr algn="ctr" rtl="0" fontAlgn="ctr"/>
                      <a:r>
                        <a:rPr lang="en-IN" sz="900" u="none" strike="noStrike" dirty="0">
                          <a:solidFill>
                            <a:schemeClr val="tx1"/>
                          </a:solidFill>
                          <a:effectLst/>
                        </a:rPr>
                        <a:t>18%</a:t>
                      </a:r>
                      <a:r>
                        <a:rPr lang="en-IN" sz="900" u="none" strike="noStrike" baseline="-25000" dirty="0">
                          <a:solidFill>
                            <a:schemeClr val="tx1"/>
                          </a:solidFill>
                          <a:effectLst/>
                        </a:rPr>
                        <a:t> </a:t>
                      </a:r>
                      <a:endParaRPr lang="en-IN" sz="800" b="0" i="0" u="none" strike="noStrike" baseline="-25000" dirty="0">
                        <a:solidFill>
                          <a:schemeClr val="tx1"/>
                        </a:solidFill>
                        <a:effectLst/>
                        <a:latin typeface="Calibri" panose="020F0502020204030204" pitchFamily="34" charset="0"/>
                      </a:endParaRPr>
                    </a:p>
                  </a:txBody>
                  <a:tcPr marL="0" marR="36000" marT="0" marB="0" anchor="ctr">
                    <a:solidFill>
                      <a:srgbClr val="92D050"/>
                    </a:solidFill>
                  </a:tcPr>
                </a:tc>
                <a:tc>
                  <a:txBody>
                    <a:bodyPr/>
                    <a:lstStyle/>
                    <a:p>
                      <a:pPr algn="ctr" rtl="0" fontAlgn="ctr"/>
                      <a:r>
                        <a:rPr lang="en-IN" sz="900" u="none" strike="noStrike" dirty="0">
                          <a:solidFill>
                            <a:schemeClr val="tx1"/>
                          </a:solidFill>
                          <a:effectLst/>
                        </a:rPr>
                        <a:t>19%</a:t>
                      </a:r>
                      <a:r>
                        <a:rPr lang="en-IN" sz="900" u="none" strike="noStrike" baseline="-25000" dirty="0">
                          <a:solidFill>
                            <a:schemeClr val="tx1"/>
                          </a:solidFill>
                          <a:effectLst/>
                        </a:rPr>
                        <a:t> </a:t>
                      </a:r>
                      <a:endParaRPr lang="en-IN" sz="800" b="0" i="0" u="none" strike="noStrike" baseline="-25000" dirty="0">
                        <a:solidFill>
                          <a:schemeClr val="tx1"/>
                        </a:solidFill>
                        <a:effectLst/>
                        <a:latin typeface="Calibri" panose="020F0502020204030204" pitchFamily="34" charset="0"/>
                      </a:endParaRPr>
                    </a:p>
                  </a:txBody>
                  <a:tcPr marL="0" marR="36000" marT="0" marB="0" anchor="ctr">
                    <a:solidFill>
                      <a:srgbClr val="92D050"/>
                    </a:solidFill>
                  </a:tcPr>
                </a:tc>
                <a:tc>
                  <a:txBody>
                    <a:bodyPr/>
                    <a:lstStyle/>
                    <a:p>
                      <a:pPr algn="ctr" rtl="0" fontAlgn="ctr"/>
                      <a:r>
                        <a:rPr lang="en-IN" sz="900" u="none" strike="noStrike">
                          <a:solidFill>
                            <a:schemeClr val="tx1"/>
                          </a:solidFill>
                          <a:effectLst/>
                        </a:rPr>
                        <a:t>22%</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15%</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dirty="0">
                          <a:solidFill>
                            <a:schemeClr val="tx1"/>
                          </a:solidFill>
                          <a:effectLst/>
                        </a:rPr>
                        <a:t>19%</a:t>
                      </a:r>
                      <a:r>
                        <a:rPr lang="en-IN" sz="900" u="none" strike="noStrike" baseline="-25000" dirty="0">
                          <a:solidFill>
                            <a:schemeClr val="tx1"/>
                          </a:solidFill>
                          <a:effectLst/>
                        </a:rPr>
                        <a:t> </a:t>
                      </a:r>
                      <a:endParaRPr lang="en-IN" sz="800" b="0" i="0" u="none" strike="noStrike" baseline="-25000" dirty="0">
                        <a:solidFill>
                          <a:schemeClr val="tx1"/>
                        </a:solidFill>
                        <a:effectLst/>
                        <a:latin typeface="Calibri" panose="020F0502020204030204" pitchFamily="34" charset="0"/>
                      </a:endParaRPr>
                    </a:p>
                  </a:txBody>
                  <a:tcPr marL="0" marR="36000" marT="0" marB="0" anchor="ctr">
                    <a:solidFill>
                      <a:srgbClr val="92D050"/>
                    </a:solidFill>
                  </a:tcPr>
                </a:tc>
                <a:tc>
                  <a:txBody>
                    <a:bodyPr/>
                    <a:lstStyle/>
                    <a:p>
                      <a:pPr algn="ctr" rtl="0" fontAlgn="ctr"/>
                      <a:r>
                        <a:rPr lang="en-IN" sz="900" u="none" strike="noStrike" dirty="0">
                          <a:solidFill>
                            <a:schemeClr val="tx1"/>
                          </a:solidFill>
                          <a:effectLst/>
                        </a:rPr>
                        <a:t>13%</a:t>
                      </a:r>
                      <a:endParaRPr lang="en-IN" sz="900" b="0" i="0" u="none" strike="noStrike" dirty="0">
                        <a:solidFill>
                          <a:schemeClr val="tx1"/>
                        </a:solidFill>
                        <a:effectLst/>
                        <a:latin typeface="Calibri" panose="020F0502020204030204" pitchFamily="34" charset="0"/>
                      </a:endParaRPr>
                    </a:p>
                  </a:txBody>
                  <a:tcPr marL="0" marR="36000" marT="0" marB="0" anchor="ctr">
                    <a:solidFill>
                      <a:srgbClr val="FF9999"/>
                    </a:solidFill>
                  </a:tcPr>
                </a:tc>
                <a:extLst>
                  <a:ext uri="{0D108BD9-81ED-4DB2-BD59-A6C34878D82A}">
                    <a16:rowId xmlns:a16="http://schemas.microsoft.com/office/drawing/2014/main" val="3193857742"/>
                  </a:ext>
                </a:extLst>
              </a:tr>
              <a:tr h="165510">
                <a:tc>
                  <a:txBody>
                    <a:bodyPr/>
                    <a:lstStyle/>
                    <a:p>
                      <a:pPr algn="l" rtl="0" fontAlgn="b"/>
                      <a:r>
                        <a:rPr lang="en-IN" sz="900" u="none" strike="noStrike">
                          <a:solidFill>
                            <a:schemeClr val="tx1"/>
                          </a:solidFill>
                          <a:effectLst/>
                        </a:rPr>
                        <a:t>Nova Scotia</a:t>
                      </a:r>
                      <a:endParaRPr lang="en-IN" sz="900" b="0" i="0" u="none" strike="noStrike">
                        <a:solidFill>
                          <a:schemeClr val="tx1"/>
                        </a:solidFill>
                        <a:effectLst/>
                        <a:latin typeface="Calibri" panose="020F0502020204030204" pitchFamily="34" charset="0"/>
                      </a:endParaRPr>
                    </a:p>
                  </a:txBody>
                  <a:tcPr marR="36000" marT="0" marB="0" anchor="ctr"/>
                </a:tc>
                <a:tc>
                  <a:txBody>
                    <a:bodyPr/>
                    <a:lstStyle/>
                    <a:p>
                      <a:pPr algn="ctr" rtl="0" fontAlgn="ctr"/>
                      <a:r>
                        <a:rPr lang="en-IN" sz="900" u="none" strike="noStrike">
                          <a:solidFill>
                            <a:schemeClr val="tx1"/>
                          </a:solidFill>
                          <a:effectLst/>
                        </a:rPr>
                        <a:t>5%</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dirty="0">
                          <a:solidFill>
                            <a:schemeClr val="tx1"/>
                          </a:solidFill>
                          <a:effectLst/>
                        </a:rPr>
                        <a:t>7%</a:t>
                      </a:r>
                      <a:endParaRPr lang="en-IN" sz="900" b="0" i="0" u="none" strike="noStrike" dirty="0">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dirty="0">
                          <a:solidFill>
                            <a:schemeClr val="tx1"/>
                          </a:solidFill>
                          <a:effectLst/>
                        </a:rPr>
                        <a:t>6%</a:t>
                      </a:r>
                      <a:endParaRPr lang="en-IN" sz="900" b="0" i="0" u="none" strike="noStrike" dirty="0">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dirty="0">
                          <a:solidFill>
                            <a:schemeClr val="tx1"/>
                          </a:solidFill>
                          <a:effectLst/>
                        </a:rPr>
                        <a:t>6%</a:t>
                      </a:r>
                      <a:endParaRPr lang="en-IN" sz="900" b="0" i="0" u="none" strike="noStrike" dirty="0">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dirty="0">
                          <a:solidFill>
                            <a:schemeClr val="tx1"/>
                          </a:solidFill>
                          <a:effectLst/>
                        </a:rPr>
                        <a:t>9%</a:t>
                      </a:r>
                      <a:endParaRPr lang="en-IN" sz="900" b="0" i="0" u="none" strike="noStrike" dirty="0">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4%</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4%</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8%</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7%</a:t>
                      </a:r>
                      <a:endParaRPr lang="en-IN" sz="900" b="0" i="0" u="none" strike="noStrike">
                        <a:solidFill>
                          <a:schemeClr val="tx1"/>
                        </a:solidFill>
                        <a:effectLst/>
                        <a:latin typeface="Calibri" panose="020F0502020204030204" pitchFamily="34" charset="0"/>
                      </a:endParaRPr>
                    </a:p>
                  </a:txBody>
                  <a:tcPr marL="0" marR="36000" marT="0" marB="0" anchor="ctr"/>
                </a:tc>
                <a:extLst>
                  <a:ext uri="{0D108BD9-81ED-4DB2-BD59-A6C34878D82A}">
                    <a16:rowId xmlns:a16="http://schemas.microsoft.com/office/drawing/2014/main" val="4039791033"/>
                  </a:ext>
                </a:extLst>
              </a:tr>
              <a:tr h="165510">
                <a:tc>
                  <a:txBody>
                    <a:bodyPr/>
                    <a:lstStyle/>
                    <a:p>
                      <a:pPr algn="l" rtl="0" fontAlgn="b"/>
                      <a:r>
                        <a:rPr lang="en-IN" sz="900" u="none" strike="noStrike" dirty="0">
                          <a:solidFill>
                            <a:schemeClr val="tx1"/>
                          </a:solidFill>
                          <a:effectLst/>
                        </a:rPr>
                        <a:t>Quebec</a:t>
                      </a:r>
                      <a:endParaRPr lang="en-IN" sz="900" b="0" i="0" u="none" strike="noStrike" dirty="0">
                        <a:solidFill>
                          <a:schemeClr val="tx1"/>
                        </a:solidFill>
                        <a:effectLst/>
                        <a:latin typeface="Calibri" panose="020F0502020204030204" pitchFamily="34" charset="0"/>
                      </a:endParaRPr>
                    </a:p>
                  </a:txBody>
                  <a:tcPr marR="36000" marT="0" marB="0" anchor="ctr"/>
                </a:tc>
                <a:tc>
                  <a:txBody>
                    <a:bodyPr/>
                    <a:lstStyle/>
                    <a:p>
                      <a:pPr algn="ctr" rtl="0" fontAlgn="ctr"/>
                      <a:r>
                        <a:rPr lang="en-IN" sz="900" u="none" strike="noStrike">
                          <a:solidFill>
                            <a:schemeClr val="tx1"/>
                          </a:solidFill>
                          <a:effectLst/>
                        </a:rPr>
                        <a:t>4%</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dirty="0">
                          <a:solidFill>
                            <a:schemeClr val="tx1"/>
                          </a:solidFill>
                          <a:effectLst/>
                        </a:rPr>
                        <a:t>5%</a:t>
                      </a:r>
                      <a:endParaRPr lang="en-IN" sz="900" b="0" i="0" u="none" strike="noStrike" dirty="0">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dirty="0">
                          <a:solidFill>
                            <a:schemeClr val="tx1"/>
                          </a:solidFill>
                          <a:effectLst/>
                        </a:rPr>
                        <a:t>7% </a:t>
                      </a:r>
                      <a:endParaRPr lang="en-IN" sz="800" b="0" i="0" u="none" strike="noStrike" baseline="-25000" dirty="0">
                        <a:solidFill>
                          <a:schemeClr val="tx1"/>
                        </a:solidFill>
                        <a:effectLst/>
                        <a:latin typeface="Calibri" panose="020F0502020204030204" pitchFamily="34" charset="0"/>
                      </a:endParaRPr>
                    </a:p>
                  </a:txBody>
                  <a:tcPr marL="0" marR="36000" marT="0" marB="0" anchor="ctr">
                    <a:solidFill>
                      <a:srgbClr val="92D050"/>
                    </a:solidFill>
                  </a:tcPr>
                </a:tc>
                <a:tc>
                  <a:txBody>
                    <a:bodyPr/>
                    <a:lstStyle/>
                    <a:p>
                      <a:pPr algn="ctr" rtl="0" fontAlgn="ctr"/>
                      <a:r>
                        <a:rPr lang="en-IN" sz="900" u="none" strike="noStrike" dirty="0">
                          <a:solidFill>
                            <a:schemeClr val="tx1"/>
                          </a:solidFill>
                          <a:effectLst/>
                        </a:rPr>
                        <a:t>4%</a:t>
                      </a:r>
                      <a:endParaRPr lang="en-IN" sz="900" b="0" i="0" u="none" strike="noStrike" dirty="0">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dirty="0">
                          <a:solidFill>
                            <a:schemeClr val="tx1"/>
                          </a:solidFill>
                          <a:effectLst/>
                        </a:rPr>
                        <a:t>1%</a:t>
                      </a:r>
                      <a:endParaRPr lang="en-IN" sz="900" b="0" i="0" u="none" strike="noStrike" dirty="0">
                        <a:solidFill>
                          <a:schemeClr val="tx1"/>
                        </a:solidFill>
                        <a:effectLst/>
                        <a:latin typeface="Calibri" panose="020F0502020204030204" pitchFamily="34" charset="0"/>
                      </a:endParaRPr>
                    </a:p>
                  </a:txBody>
                  <a:tcPr marL="0" marR="36000" marT="0" marB="0" anchor="ctr">
                    <a:solidFill>
                      <a:srgbClr val="FF9999"/>
                    </a:solidFill>
                  </a:tcPr>
                </a:tc>
                <a:tc>
                  <a:txBody>
                    <a:bodyPr/>
                    <a:lstStyle/>
                    <a:p>
                      <a:pPr algn="ctr" rtl="0" fontAlgn="ctr"/>
                      <a:r>
                        <a:rPr lang="en-IN" sz="900" u="none" strike="noStrike">
                          <a:solidFill>
                            <a:schemeClr val="tx1"/>
                          </a:solidFill>
                          <a:effectLst/>
                        </a:rPr>
                        <a:t>5%</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dirty="0">
                          <a:solidFill>
                            <a:schemeClr val="tx1"/>
                          </a:solidFill>
                          <a:effectLst/>
                        </a:rPr>
                        <a:t>4%</a:t>
                      </a:r>
                      <a:endParaRPr lang="en-IN" sz="900" b="0" i="0" u="none" strike="noStrike" dirty="0">
                        <a:solidFill>
                          <a:schemeClr val="tx1"/>
                        </a:solidFill>
                        <a:effectLst/>
                        <a:latin typeface="Calibri" panose="020F0502020204030204" pitchFamily="34" charset="0"/>
                      </a:endParaRPr>
                    </a:p>
                  </a:txBody>
                  <a:tcPr marL="0" marR="36000" marT="0" marB="0" anchor="ctr">
                    <a:solidFill>
                      <a:srgbClr val="FF9999"/>
                    </a:solidFill>
                  </a:tcPr>
                </a:tc>
                <a:tc>
                  <a:txBody>
                    <a:bodyPr/>
                    <a:lstStyle/>
                    <a:p>
                      <a:pPr algn="ctr" rtl="0" fontAlgn="ctr"/>
                      <a:r>
                        <a:rPr lang="en-IN" sz="900" u="none" strike="noStrike" dirty="0">
                          <a:solidFill>
                            <a:schemeClr val="tx1"/>
                          </a:solidFill>
                          <a:effectLst/>
                        </a:rPr>
                        <a:t>3%</a:t>
                      </a:r>
                      <a:endParaRPr lang="en-IN" sz="900" b="0" i="0" u="none" strike="noStrike" dirty="0">
                        <a:solidFill>
                          <a:schemeClr val="tx1"/>
                        </a:solidFill>
                        <a:effectLst/>
                        <a:latin typeface="Calibri" panose="020F0502020204030204" pitchFamily="34" charset="0"/>
                      </a:endParaRPr>
                    </a:p>
                  </a:txBody>
                  <a:tcPr marL="0" marR="36000" marT="0" marB="0" anchor="ctr">
                    <a:solidFill>
                      <a:srgbClr val="FF9999"/>
                    </a:solidFill>
                  </a:tcPr>
                </a:tc>
                <a:tc>
                  <a:txBody>
                    <a:bodyPr/>
                    <a:lstStyle/>
                    <a:p>
                      <a:pPr algn="ctr" rtl="0" fontAlgn="ctr"/>
                      <a:r>
                        <a:rPr lang="en-IN" sz="900" u="none" strike="noStrike" dirty="0">
                          <a:solidFill>
                            <a:schemeClr val="tx1"/>
                          </a:solidFill>
                          <a:effectLst/>
                        </a:rPr>
                        <a:t>9%</a:t>
                      </a:r>
                      <a:endParaRPr lang="en-IN" sz="800" b="0" i="0" u="none" strike="noStrike" baseline="-25000" dirty="0">
                        <a:solidFill>
                          <a:schemeClr val="tx1"/>
                        </a:solidFill>
                        <a:effectLst/>
                        <a:latin typeface="Calibri" panose="020F0502020204030204" pitchFamily="34" charset="0"/>
                      </a:endParaRPr>
                    </a:p>
                  </a:txBody>
                  <a:tcPr marL="0" marR="36000" marT="0" marB="0" anchor="ctr">
                    <a:solidFill>
                      <a:srgbClr val="92D050"/>
                    </a:solidFill>
                  </a:tcPr>
                </a:tc>
                <a:extLst>
                  <a:ext uri="{0D108BD9-81ED-4DB2-BD59-A6C34878D82A}">
                    <a16:rowId xmlns:a16="http://schemas.microsoft.com/office/drawing/2014/main" val="695371428"/>
                  </a:ext>
                </a:extLst>
              </a:tr>
              <a:tr h="165510">
                <a:tc>
                  <a:txBody>
                    <a:bodyPr/>
                    <a:lstStyle/>
                    <a:p>
                      <a:pPr algn="l" rtl="0" fontAlgn="b"/>
                      <a:r>
                        <a:rPr lang="en-IN" sz="900" u="none" strike="noStrike" dirty="0">
                          <a:solidFill>
                            <a:schemeClr val="tx1"/>
                          </a:solidFill>
                          <a:effectLst/>
                        </a:rPr>
                        <a:t>New Brunswick</a:t>
                      </a:r>
                      <a:endParaRPr lang="en-IN" sz="900" b="0" i="0" u="none" strike="noStrike" dirty="0">
                        <a:solidFill>
                          <a:schemeClr val="tx1"/>
                        </a:solidFill>
                        <a:effectLst/>
                        <a:latin typeface="Calibri" panose="020F0502020204030204" pitchFamily="34" charset="0"/>
                      </a:endParaRPr>
                    </a:p>
                  </a:txBody>
                  <a:tcPr marR="36000" marT="0" marB="0" anchor="ctr"/>
                </a:tc>
                <a:tc>
                  <a:txBody>
                    <a:bodyPr/>
                    <a:lstStyle/>
                    <a:p>
                      <a:pPr algn="ctr" rtl="0" fontAlgn="ctr"/>
                      <a:r>
                        <a:rPr lang="en-IN" sz="900" u="none" strike="noStrike" dirty="0">
                          <a:solidFill>
                            <a:schemeClr val="tx1"/>
                          </a:solidFill>
                          <a:effectLst/>
                        </a:rPr>
                        <a:t>5%</a:t>
                      </a:r>
                      <a:endParaRPr lang="en-IN" sz="900" b="0" i="0" u="none" strike="noStrike" dirty="0">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3%</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dirty="0">
                          <a:solidFill>
                            <a:schemeClr val="tx1"/>
                          </a:solidFill>
                          <a:effectLst/>
                        </a:rPr>
                        <a:t>3%</a:t>
                      </a:r>
                      <a:endParaRPr lang="en-IN" sz="900" b="0" i="0" u="none" strike="noStrike" dirty="0">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dirty="0">
                          <a:solidFill>
                            <a:schemeClr val="tx1"/>
                          </a:solidFill>
                          <a:effectLst/>
                        </a:rPr>
                        <a:t>5%</a:t>
                      </a:r>
                      <a:endParaRPr lang="en-IN" sz="900" b="0" i="0" u="none" strike="noStrike" dirty="0">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4%</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4%</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dirty="0">
                          <a:solidFill>
                            <a:schemeClr val="tx1"/>
                          </a:solidFill>
                          <a:effectLst/>
                        </a:rPr>
                        <a:t>6%</a:t>
                      </a:r>
                      <a:endParaRPr lang="en-IN" sz="900" b="0" i="0" u="none" strike="noStrike" dirty="0">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3%</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3%</a:t>
                      </a:r>
                      <a:endParaRPr lang="en-IN" sz="900" b="0" i="0" u="none" strike="noStrike">
                        <a:solidFill>
                          <a:schemeClr val="tx1"/>
                        </a:solidFill>
                        <a:effectLst/>
                        <a:latin typeface="Calibri" panose="020F0502020204030204" pitchFamily="34" charset="0"/>
                      </a:endParaRPr>
                    </a:p>
                  </a:txBody>
                  <a:tcPr marL="0" marR="36000" marT="0" marB="0" anchor="ctr"/>
                </a:tc>
                <a:extLst>
                  <a:ext uri="{0D108BD9-81ED-4DB2-BD59-A6C34878D82A}">
                    <a16:rowId xmlns:a16="http://schemas.microsoft.com/office/drawing/2014/main" val="3308101559"/>
                  </a:ext>
                </a:extLst>
              </a:tr>
              <a:tr h="165510">
                <a:tc>
                  <a:txBody>
                    <a:bodyPr/>
                    <a:lstStyle/>
                    <a:p>
                      <a:pPr algn="l" rtl="0" fontAlgn="b"/>
                      <a:r>
                        <a:rPr lang="en-IN" sz="900" u="none" strike="noStrike" dirty="0">
                          <a:solidFill>
                            <a:schemeClr val="tx1"/>
                          </a:solidFill>
                          <a:effectLst/>
                        </a:rPr>
                        <a:t>PEI</a:t>
                      </a:r>
                      <a:endParaRPr lang="en-IN" sz="900" b="0" i="0" u="none" strike="noStrike" dirty="0">
                        <a:solidFill>
                          <a:schemeClr val="tx1"/>
                        </a:solidFill>
                        <a:effectLst/>
                        <a:latin typeface="Calibri" panose="020F0502020204030204" pitchFamily="34" charset="0"/>
                      </a:endParaRPr>
                    </a:p>
                  </a:txBody>
                  <a:tcPr marR="36000" marT="0" marB="0" anchor="ctr"/>
                </a:tc>
                <a:tc>
                  <a:txBody>
                    <a:bodyPr/>
                    <a:lstStyle/>
                    <a:p>
                      <a:pPr algn="ctr" rtl="0" fontAlgn="ctr"/>
                      <a:r>
                        <a:rPr lang="en-IN" sz="900" u="none" strike="noStrike">
                          <a:solidFill>
                            <a:schemeClr val="tx1"/>
                          </a:solidFill>
                          <a:effectLst/>
                        </a:rPr>
                        <a:t>4%</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5%</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dirty="0">
                          <a:solidFill>
                            <a:schemeClr val="tx1"/>
                          </a:solidFill>
                          <a:effectLst/>
                        </a:rPr>
                        <a:t>2%</a:t>
                      </a:r>
                      <a:endParaRPr lang="en-IN" sz="900" b="0" i="0" u="none" strike="noStrike" dirty="0">
                        <a:solidFill>
                          <a:schemeClr val="tx1"/>
                        </a:solidFill>
                        <a:effectLst/>
                        <a:latin typeface="Calibri" panose="020F0502020204030204" pitchFamily="34" charset="0"/>
                      </a:endParaRPr>
                    </a:p>
                  </a:txBody>
                  <a:tcPr marL="0" marR="36000" marT="0" marB="0" anchor="ctr">
                    <a:solidFill>
                      <a:srgbClr val="FF9999"/>
                    </a:solidFill>
                  </a:tcPr>
                </a:tc>
                <a:tc>
                  <a:txBody>
                    <a:bodyPr/>
                    <a:lstStyle/>
                    <a:p>
                      <a:pPr algn="ctr" rtl="0" fontAlgn="ctr"/>
                      <a:r>
                        <a:rPr lang="en-IN" sz="900" u="none" strike="noStrike" dirty="0">
                          <a:solidFill>
                            <a:schemeClr val="tx1"/>
                          </a:solidFill>
                          <a:effectLst/>
                        </a:rPr>
                        <a:t>6%</a:t>
                      </a:r>
                      <a:r>
                        <a:rPr lang="en-IN" sz="900" u="none" strike="noStrike" baseline="-25000" dirty="0">
                          <a:solidFill>
                            <a:schemeClr val="tx1"/>
                          </a:solidFill>
                          <a:effectLst/>
                        </a:rPr>
                        <a:t> </a:t>
                      </a:r>
                      <a:endParaRPr lang="en-IN" sz="800" b="0" i="0" u="none" strike="noStrike" baseline="-25000" dirty="0">
                        <a:solidFill>
                          <a:schemeClr val="tx1"/>
                        </a:solidFill>
                        <a:effectLst/>
                        <a:latin typeface="Calibri" panose="020F0502020204030204" pitchFamily="34" charset="0"/>
                      </a:endParaRPr>
                    </a:p>
                  </a:txBody>
                  <a:tcPr marL="0" marR="36000" marT="0" marB="0" anchor="ctr">
                    <a:solidFill>
                      <a:srgbClr val="92D050"/>
                    </a:solidFill>
                  </a:tcPr>
                </a:tc>
                <a:tc>
                  <a:txBody>
                    <a:bodyPr/>
                    <a:lstStyle/>
                    <a:p>
                      <a:pPr algn="ctr" rtl="0" fontAlgn="ctr"/>
                      <a:r>
                        <a:rPr lang="en-IN" sz="900" u="none" strike="noStrike">
                          <a:solidFill>
                            <a:schemeClr val="tx1"/>
                          </a:solidFill>
                          <a:effectLst/>
                        </a:rPr>
                        <a:t>5%</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9%</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4%</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dirty="0">
                          <a:solidFill>
                            <a:schemeClr val="tx1"/>
                          </a:solidFill>
                          <a:effectLst/>
                        </a:rPr>
                        <a:t>5%</a:t>
                      </a:r>
                      <a:endParaRPr lang="en-IN" sz="900" b="0" i="0" u="none" strike="noStrike" dirty="0">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4%</a:t>
                      </a:r>
                      <a:endParaRPr lang="en-IN" sz="900" b="0" i="0" u="none" strike="noStrike">
                        <a:solidFill>
                          <a:schemeClr val="tx1"/>
                        </a:solidFill>
                        <a:effectLst/>
                        <a:latin typeface="Calibri" panose="020F0502020204030204" pitchFamily="34" charset="0"/>
                      </a:endParaRPr>
                    </a:p>
                  </a:txBody>
                  <a:tcPr marL="0" marR="36000" marT="0" marB="0" anchor="ctr"/>
                </a:tc>
                <a:extLst>
                  <a:ext uri="{0D108BD9-81ED-4DB2-BD59-A6C34878D82A}">
                    <a16:rowId xmlns:a16="http://schemas.microsoft.com/office/drawing/2014/main" val="1566859383"/>
                  </a:ext>
                </a:extLst>
              </a:tr>
              <a:tr h="165510">
                <a:tc>
                  <a:txBody>
                    <a:bodyPr/>
                    <a:lstStyle/>
                    <a:p>
                      <a:pPr algn="l" rtl="0" fontAlgn="b"/>
                      <a:r>
                        <a:rPr lang="en-IN" sz="900" u="none" strike="noStrike" dirty="0">
                          <a:solidFill>
                            <a:schemeClr val="tx1"/>
                          </a:solidFill>
                          <a:effectLst/>
                        </a:rPr>
                        <a:t>Newfoundland</a:t>
                      </a:r>
                      <a:endParaRPr lang="en-IN" sz="900" b="0" i="0" u="none" strike="noStrike" dirty="0">
                        <a:solidFill>
                          <a:schemeClr val="tx1"/>
                        </a:solidFill>
                        <a:effectLst/>
                        <a:latin typeface="Calibri" panose="020F0502020204030204" pitchFamily="34" charset="0"/>
                      </a:endParaRPr>
                    </a:p>
                  </a:txBody>
                  <a:tcPr marR="36000" marT="0" marB="0" anchor="ctr"/>
                </a:tc>
                <a:tc>
                  <a:txBody>
                    <a:bodyPr/>
                    <a:lstStyle/>
                    <a:p>
                      <a:pPr algn="ctr" rtl="0" fontAlgn="ctr"/>
                      <a:r>
                        <a:rPr lang="en-IN" sz="900" u="none" strike="noStrike">
                          <a:solidFill>
                            <a:schemeClr val="tx1"/>
                          </a:solidFill>
                          <a:effectLst/>
                        </a:rPr>
                        <a:t>3%</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2%</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dirty="0">
                          <a:solidFill>
                            <a:schemeClr val="tx1"/>
                          </a:solidFill>
                          <a:effectLst/>
                        </a:rPr>
                        <a:t>4% </a:t>
                      </a:r>
                      <a:endParaRPr lang="en-IN" sz="800" b="0" i="0" u="none" strike="noStrike" baseline="-25000" dirty="0">
                        <a:solidFill>
                          <a:schemeClr val="tx1"/>
                        </a:solidFill>
                        <a:effectLst/>
                        <a:latin typeface="Calibri" panose="020F0502020204030204" pitchFamily="34" charset="0"/>
                      </a:endParaRPr>
                    </a:p>
                  </a:txBody>
                  <a:tcPr marL="0" marR="36000" marT="0" marB="0" anchor="ctr">
                    <a:solidFill>
                      <a:srgbClr val="92D050"/>
                    </a:solidFill>
                  </a:tcPr>
                </a:tc>
                <a:tc>
                  <a:txBody>
                    <a:bodyPr/>
                    <a:lstStyle/>
                    <a:p>
                      <a:pPr algn="ctr" rtl="0" fontAlgn="ctr"/>
                      <a:r>
                        <a:rPr lang="en-IN" sz="900" u="none" strike="noStrike" dirty="0">
                          <a:solidFill>
                            <a:schemeClr val="tx1"/>
                          </a:solidFill>
                          <a:effectLst/>
                        </a:rPr>
                        <a:t>1%</a:t>
                      </a:r>
                      <a:endParaRPr lang="en-IN" sz="900" b="0" i="0" u="none" strike="noStrike" dirty="0">
                        <a:solidFill>
                          <a:schemeClr val="tx1"/>
                        </a:solidFill>
                        <a:effectLst/>
                        <a:latin typeface="Calibri" panose="020F0502020204030204" pitchFamily="34" charset="0"/>
                      </a:endParaRPr>
                    </a:p>
                  </a:txBody>
                  <a:tcPr marL="0" marR="36000" marT="0" marB="0" anchor="ctr">
                    <a:solidFill>
                      <a:srgbClr val="FF9999"/>
                    </a:solidFill>
                  </a:tcPr>
                </a:tc>
                <a:tc>
                  <a:txBody>
                    <a:bodyPr/>
                    <a:lstStyle/>
                    <a:p>
                      <a:pPr algn="ctr" rtl="0" fontAlgn="ctr"/>
                      <a:r>
                        <a:rPr lang="en-IN" sz="900" u="none" strike="noStrike" dirty="0">
                          <a:solidFill>
                            <a:schemeClr val="tx1"/>
                          </a:solidFill>
                          <a:effectLst/>
                        </a:rPr>
                        <a:t>4% </a:t>
                      </a:r>
                      <a:endParaRPr lang="en-IN" sz="800" b="0" i="0" u="none" strike="noStrike" baseline="-25000" dirty="0">
                        <a:solidFill>
                          <a:schemeClr val="tx1"/>
                        </a:solidFill>
                        <a:effectLst/>
                        <a:latin typeface="Calibri" panose="020F0502020204030204" pitchFamily="34" charset="0"/>
                      </a:endParaRPr>
                    </a:p>
                  </a:txBody>
                  <a:tcPr marL="0" marR="36000" marT="0" marB="0" anchor="ctr">
                    <a:solidFill>
                      <a:srgbClr val="92D050"/>
                    </a:solidFill>
                  </a:tcPr>
                </a:tc>
                <a:tc>
                  <a:txBody>
                    <a:bodyPr/>
                    <a:lstStyle/>
                    <a:p>
                      <a:pPr algn="ctr" rtl="0" fontAlgn="ctr"/>
                      <a:r>
                        <a:rPr lang="en-IN" sz="900" u="none" strike="noStrike">
                          <a:solidFill>
                            <a:schemeClr val="tx1"/>
                          </a:solidFill>
                          <a:effectLst/>
                        </a:rPr>
                        <a:t>-</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2%</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3%</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dirty="0">
                          <a:solidFill>
                            <a:schemeClr val="tx1"/>
                          </a:solidFill>
                          <a:effectLst/>
                        </a:rPr>
                        <a:t>4%</a:t>
                      </a:r>
                      <a:endParaRPr lang="en-IN" sz="900" b="0" i="0" u="none" strike="noStrike" dirty="0">
                        <a:solidFill>
                          <a:schemeClr val="tx1"/>
                        </a:solidFill>
                        <a:effectLst/>
                        <a:latin typeface="Calibri" panose="020F0502020204030204" pitchFamily="34" charset="0"/>
                      </a:endParaRPr>
                    </a:p>
                  </a:txBody>
                  <a:tcPr marL="0" marR="36000" marT="0" marB="0" anchor="ctr"/>
                </a:tc>
                <a:extLst>
                  <a:ext uri="{0D108BD9-81ED-4DB2-BD59-A6C34878D82A}">
                    <a16:rowId xmlns:a16="http://schemas.microsoft.com/office/drawing/2014/main" val="1434819140"/>
                  </a:ext>
                </a:extLst>
              </a:tr>
              <a:tr h="165510">
                <a:tc>
                  <a:txBody>
                    <a:bodyPr/>
                    <a:lstStyle/>
                    <a:p>
                      <a:pPr algn="l" rtl="0" fontAlgn="b"/>
                      <a:r>
                        <a:rPr lang="en-IN" sz="900" u="none" strike="noStrike" dirty="0">
                          <a:solidFill>
                            <a:schemeClr val="tx1"/>
                          </a:solidFill>
                          <a:effectLst/>
                        </a:rPr>
                        <a:t>Saskatchewan</a:t>
                      </a:r>
                      <a:endParaRPr lang="en-IN" sz="900" b="0" i="0" u="none" strike="noStrike" dirty="0">
                        <a:solidFill>
                          <a:schemeClr val="tx1"/>
                        </a:solidFill>
                        <a:effectLst/>
                        <a:latin typeface="Calibri" panose="020F0502020204030204" pitchFamily="34" charset="0"/>
                      </a:endParaRPr>
                    </a:p>
                  </a:txBody>
                  <a:tcPr marR="36000" marT="0" marB="0" anchor="ctr"/>
                </a:tc>
                <a:tc>
                  <a:txBody>
                    <a:bodyPr/>
                    <a:lstStyle/>
                    <a:p>
                      <a:pPr algn="ctr" rtl="0" fontAlgn="ctr"/>
                      <a:r>
                        <a:rPr lang="en-IN" sz="900" u="none" strike="noStrike">
                          <a:solidFill>
                            <a:schemeClr val="tx1"/>
                          </a:solidFill>
                          <a:effectLst/>
                        </a:rPr>
                        <a:t>1%</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2%</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dirty="0">
                          <a:solidFill>
                            <a:schemeClr val="tx1"/>
                          </a:solidFill>
                          <a:effectLst/>
                        </a:rPr>
                        <a:t>3%</a:t>
                      </a:r>
                      <a:r>
                        <a:rPr lang="en-IN" sz="900" u="none" strike="noStrike" baseline="-25000" dirty="0">
                          <a:solidFill>
                            <a:schemeClr val="tx1"/>
                          </a:solidFill>
                          <a:effectLst/>
                        </a:rPr>
                        <a:t> </a:t>
                      </a:r>
                      <a:endParaRPr lang="en-IN" sz="800" b="0" i="0" u="none" strike="noStrike" baseline="-25000" dirty="0">
                        <a:solidFill>
                          <a:schemeClr val="tx1"/>
                        </a:solidFill>
                        <a:effectLst/>
                        <a:latin typeface="Calibri" panose="020F0502020204030204" pitchFamily="34" charset="0"/>
                      </a:endParaRPr>
                    </a:p>
                  </a:txBody>
                  <a:tcPr marL="0" marR="36000" marT="0" marB="0" anchor="ctr">
                    <a:solidFill>
                      <a:srgbClr val="92D050"/>
                    </a:solidFill>
                  </a:tcPr>
                </a:tc>
                <a:tc>
                  <a:txBody>
                    <a:bodyPr/>
                    <a:lstStyle/>
                    <a:p>
                      <a:pPr algn="ctr" rtl="0" fontAlgn="ctr"/>
                      <a:r>
                        <a:rPr lang="en-IN" sz="900" u="none" strike="noStrike" dirty="0">
                          <a:solidFill>
                            <a:schemeClr val="tx1"/>
                          </a:solidFill>
                          <a:effectLst/>
                        </a:rPr>
                        <a:t>1%</a:t>
                      </a:r>
                      <a:endParaRPr lang="en-IN" sz="900" b="0" i="0" u="none" strike="noStrike" dirty="0">
                        <a:solidFill>
                          <a:schemeClr val="tx1"/>
                        </a:solidFill>
                        <a:effectLst/>
                        <a:latin typeface="Calibri" panose="020F0502020204030204" pitchFamily="34" charset="0"/>
                      </a:endParaRPr>
                    </a:p>
                  </a:txBody>
                  <a:tcPr marL="0" marR="36000" marT="0" marB="0" anchor="ctr">
                    <a:solidFill>
                      <a:srgbClr val="FF9999"/>
                    </a:solidFill>
                  </a:tcPr>
                </a:tc>
                <a:tc>
                  <a:txBody>
                    <a:bodyPr/>
                    <a:lstStyle/>
                    <a:p>
                      <a:pPr algn="ctr" rtl="0" fontAlgn="ctr"/>
                      <a:r>
                        <a:rPr lang="en-IN" sz="900" u="none" strike="noStrike" dirty="0">
                          <a:solidFill>
                            <a:schemeClr val="tx1"/>
                          </a:solidFill>
                          <a:effectLst/>
                        </a:rPr>
                        <a:t>2%</a:t>
                      </a:r>
                      <a:endParaRPr lang="en-IN" sz="900" b="0" i="0" u="none" strike="noStrike" dirty="0">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dirty="0">
                          <a:solidFill>
                            <a:schemeClr val="tx1"/>
                          </a:solidFill>
                          <a:effectLst/>
                        </a:rPr>
                        <a:t>*</a:t>
                      </a:r>
                      <a:endParaRPr lang="en-IN" sz="900" b="0" i="0" u="none" strike="noStrike" dirty="0">
                        <a:solidFill>
                          <a:schemeClr val="tx1"/>
                        </a:solidFill>
                        <a:effectLst/>
                        <a:latin typeface="Calibri" panose="020F0502020204030204" pitchFamily="34" charset="0"/>
                      </a:endParaRPr>
                    </a:p>
                  </a:txBody>
                  <a:tcPr marL="0" marR="36000" marT="0" marB="0" anchor="ctr">
                    <a:solidFill>
                      <a:srgbClr val="F5F5F5"/>
                    </a:solidFill>
                  </a:tcPr>
                </a:tc>
                <a:tc>
                  <a:txBody>
                    <a:bodyPr/>
                    <a:lstStyle/>
                    <a:p>
                      <a:pPr algn="ctr" rtl="0" fontAlgn="ctr"/>
                      <a:r>
                        <a:rPr lang="en-IN" sz="900" u="none" strike="noStrike">
                          <a:solidFill>
                            <a:schemeClr val="tx1"/>
                          </a:solidFill>
                          <a:effectLst/>
                        </a:rPr>
                        <a:t>2%</a:t>
                      </a:r>
                      <a:endParaRPr lang="en-IN" sz="900" b="0" i="0" u="none" strike="noStrike">
                        <a:solidFill>
                          <a:schemeClr val="tx1"/>
                        </a:solidFill>
                        <a:effectLst/>
                        <a:latin typeface="Calibri" panose="020F0502020204030204" pitchFamily="34" charset="0"/>
                      </a:endParaRPr>
                    </a:p>
                  </a:txBody>
                  <a:tcPr marL="0" marR="36000" marT="0" marB="0" anchor="ctr">
                    <a:solidFill>
                      <a:srgbClr val="F5F5F5"/>
                    </a:solidFill>
                  </a:tcPr>
                </a:tc>
                <a:tc>
                  <a:txBody>
                    <a:bodyPr/>
                    <a:lstStyle/>
                    <a:p>
                      <a:pPr algn="ctr" rtl="0" fontAlgn="ctr"/>
                      <a:r>
                        <a:rPr lang="en-IN" sz="900" u="none" strike="noStrike" dirty="0">
                          <a:solidFill>
                            <a:schemeClr val="tx1"/>
                          </a:solidFill>
                          <a:effectLst/>
                        </a:rPr>
                        <a:t>3% </a:t>
                      </a:r>
                      <a:endParaRPr lang="en-IN" sz="800" b="0" i="0" u="none" strike="noStrike" baseline="-25000" dirty="0">
                        <a:solidFill>
                          <a:schemeClr val="tx1"/>
                        </a:solidFill>
                        <a:effectLst/>
                        <a:latin typeface="Calibri" panose="020F0502020204030204" pitchFamily="34" charset="0"/>
                      </a:endParaRPr>
                    </a:p>
                  </a:txBody>
                  <a:tcPr marL="0" marR="36000" marT="0" marB="0" anchor="ctr">
                    <a:solidFill>
                      <a:srgbClr val="F5F5F5"/>
                    </a:solidFill>
                  </a:tcPr>
                </a:tc>
                <a:extLst>
                  <a:ext uri="{0D108BD9-81ED-4DB2-BD59-A6C34878D82A}">
                    <a16:rowId xmlns:a16="http://schemas.microsoft.com/office/drawing/2014/main" val="1364819384"/>
                  </a:ext>
                </a:extLst>
              </a:tr>
              <a:tr h="165510">
                <a:tc>
                  <a:txBody>
                    <a:bodyPr/>
                    <a:lstStyle/>
                    <a:p>
                      <a:pPr algn="l" rtl="0" fontAlgn="b"/>
                      <a:r>
                        <a:rPr lang="en-IN" sz="900" u="none" strike="noStrike" dirty="0">
                          <a:solidFill>
                            <a:schemeClr val="tx1"/>
                          </a:solidFill>
                          <a:effectLst/>
                        </a:rPr>
                        <a:t>Manitoba</a:t>
                      </a:r>
                      <a:endParaRPr lang="en-IN" sz="900" b="0" i="0" u="none" strike="noStrike" dirty="0">
                        <a:solidFill>
                          <a:schemeClr val="tx1"/>
                        </a:solidFill>
                        <a:effectLst/>
                        <a:latin typeface="Calibri" panose="020F0502020204030204" pitchFamily="34" charset="0"/>
                      </a:endParaRPr>
                    </a:p>
                  </a:txBody>
                  <a:tcPr marR="36000" marT="0" marB="0" anchor="ctr"/>
                </a:tc>
                <a:tc>
                  <a:txBody>
                    <a:bodyPr/>
                    <a:lstStyle/>
                    <a:p>
                      <a:pPr algn="ctr" rtl="0" fontAlgn="ctr"/>
                      <a:r>
                        <a:rPr lang="en-IN" sz="900" u="none" strike="noStrike" dirty="0">
                          <a:solidFill>
                            <a:schemeClr val="tx1"/>
                          </a:solidFill>
                          <a:effectLst/>
                        </a:rPr>
                        <a:t>4%</a:t>
                      </a:r>
                      <a:endParaRPr lang="en-IN" sz="900" b="0" i="0" u="none" strike="noStrike" dirty="0">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3%</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2%</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dirty="0">
                          <a:solidFill>
                            <a:schemeClr val="tx1"/>
                          </a:solidFill>
                          <a:effectLst/>
                        </a:rPr>
                        <a:t>2%</a:t>
                      </a:r>
                      <a:endParaRPr lang="en-IN" sz="900" b="0" i="0" u="none" strike="noStrike" dirty="0">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6%</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4%</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1%</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dirty="0">
                          <a:solidFill>
                            <a:schemeClr val="tx1"/>
                          </a:solidFill>
                          <a:effectLst/>
                        </a:rPr>
                        <a:t>1%</a:t>
                      </a:r>
                      <a:endParaRPr lang="en-IN" sz="900" b="0" i="0" u="none" strike="noStrike" dirty="0">
                        <a:solidFill>
                          <a:schemeClr val="tx1"/>
                        </a:solidFill>
                        <a:effectLst/>
                        <a:latin typeface="Calibri" panose="020F0502020204030204" pitchFamily="34" charset="0"/>
                      </a:endParaRPr>
                    </a:p>
                  </a:txBody>
                  <a:tcPr marL="0" marR="36000" marT="0" marB="0" anchor="ctr"/>
                </a:tc>
                <a:extLst>
                  <a:ext uri="{0D108BD9-81ED-4DB2-BD59-A6C34878D82A}">
                    <a16:rowId xmlns:a16="http://schemas.microsoft.com/office/drawing/2014/main" val="2917434135"/>
                  </a:ext>
                </a:extLst>
              </a:tr>
              <a:tr h="165510">
                <a:tc>
                  <a:txBody>
                    <a:bodyPr/>
                    <a:lstStyle/>
                    <a:p>
                      <a:pPr algn="l" rtl="0" fontAlgn="b"/>
                      <a:r>
                        <a:rPr lang="en-IN" sz="900" u="none" strike="noStrike" dirty="0">
                          <a:solidFill>
                            <a:schemeClr val="tx1"/>
                          </a:solidFill>
                          <a:effectLst/>
                        </a:rPr>
                        <a:t>Northwest Territories</a:t>
                      </a:r>
                      <a:endParaRPr lang="en-IN" sz="900" b="0" i="0" u="none" strike="noStrike" dirty="0">
                        <a:solidFill>
                          <a:schemeClr val="tx1"/>
                        </a:solidFill>
                        <a:effectLst/>
                        <a:latin typeface="Calibri" panose="020F0502020204030204" pitchFamily="34" charset="0"/>
                      </a:endParaRPr>
                    </a:p>
                  </a:txBody>
                  <a:tcPr marR="36000" marT="0" marB="0" anchor="ctr"/>
                </a:tc>
                <a:tc>
                  <a:txBody>
                    <a:bodyPr/>
                    <a:lstStyle/>
                    <a:p>
                      <a:pPr algn="ctr" rtl="0" fontAlgn="ctr"/>
                      <a:r>
                        <a:rPr lang="en-IN" sz="900" u="none" strike="noStrike" dirty="0">
                          <a:solidFill>
                            <a:schemeClr val="tx1"/>
                          </a:solidFill>
                          <a:effectLst/>
                        </a:rPr>
                        <a:t>1%</a:t>
                      </a:r>
                      <a:endParaRPr lang="en-IN" sz="900" b="0" i="0" u="none" strike="noStrike" dirty="0">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1%</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1%</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1%</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dirty="0">
                          <a:solidFill>
                            <a:schemeClr val="tx1"/>
                          </a:solidFill>
                          <a:effectLst/>
                        </a:rPr>
                        <a:t>1%</a:t>
                      </a:r>
                      <a:endParaRPr lang="en-IN" sz="900" b="0" i="0" u="none" strike="noStrike" dirty="0">
                        <a:solidFill>
                          <a:schemeClr val="tx1"/>
                        </a:solidFill>
                        <a:effectLst/>
                        <a:latin typeface="Calibri" panose="020F0502020204030204" pitchFamily="34" charset="0"/>
                      </a:endParaRPr>
                    </a:p>
                  </a:txBody>
                  <a:tcPr marL="0" marR="36000" marT="0" marB="0" anchor="ctr"/>
                </a:tc>
                <a:extLst>
                  <a:ext uri="{0D108BD9-81ED-4DB2-BD59-A6C34878D82A}">
                    <a16:rowId xmlns:a16="http://schemas.microsoft.com/office/drawing/2014/main" val="2255758183"/>
                  </a:ext>
                </a:extLst>
              </a:tr>
              <a:tr h="165510">
                <a:tc>
                  <a:txBody>
                    <a:bodyPr/>
                    <a:lstStyle/>
                    <a:p>
                      <a:pPr algn="l" rtl="0" fontAlgn="b"/>
                      <a:r>
                        <a:rPr lang="en-IN" sz="900" u="none" strike="noStrike" dirty="0">
                          <a:solidFill>
                            <a:schemeClr val="tx1"/>
                          </a:solidFill>
                          <a:effectLst/>
                        </a:rPr>
                        <a:t>Yukon</a:t>
                      </a:r>
                      <a:endParaRPr lang="en-IN" sz="900" b="0" i="0" u="none" strike="noStrike" dirty="0">
                        <a:solidFill>
                          <a:schemeClr val="tx1"/>
                        </a:solidFill>
                        <a:effectLst/>
                        <a:latin typeface="Calibri" panose="020F0502020204030204" pitchFamily="34" charset="0"/>
                      </a:endParaRPr>
                    </a:p>
                  </a:txBody>
                  <a:tcPr marR="36000" marT="0" marB="0" anchor="ctr"/>
                </a:tc>
                <a:tc>
                  <a:txBody>
                    <a:bodyPr/>
                    <a:lstStyle/>
                    <a:p>
                      <a:pPr algn="ctr" rtl="0" fontAlgn="ctr"/>
                      <a:r>
                        <a:rPr lang="en-IN" sz="900" u="none" strike="noStrike">
                          <a:solidFill>
                            <a:schemeClr val="tx1"/>
                          </a:solidFill>
                          <a:effectLst/>
                        </a:rPr>
                        <a:t>1%</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1%</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1%</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1%</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dirty="0">
                          <a:solidFill>
                            <a:schemeClr val="tx1"/>
                          </a:solidFill>
                          <a:effectLst/>
                        </a:rPr>
                        <a:t>-</a:t>
                      </a:r>
                      <a:endParaRPr lang="en-IN" sz="900" b="0" i="0" u="none" strike="noStrike" dirty="0">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dirty="0">
                          <a:solidFill>
                            <a:schemeClr val="tx1"/>
                          </a:solidFill>
                          <a:effectLst/>
                        </a:rPr>
                        <a:t>1%</a:t>
                      </a:r>
                      <a:endParaRPr lang="en-IN" sz="900" b="0" i="0" u="none" strike="noStrike" dirty="0">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1%</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dirty="0">
                          <a:solidFill>
                            <a:schemeClr val="tx1"/>
                          </a:solidFill>
                          <a:effectLst/>
                        </a:rPr>
                        <a:t>2%</a:t>
                      </a:r>
                      <a:endParaRPr lang="en-IN" sz="900" b="0" i="0" u="none" strike="noStrike" dirty="0">
                        <a:solidFill>
                          <a:schemeClr val="tx1"/>
                        </a:solidFill>
                        <a:effectLst/>
                        <a:latin typeface="Calibri" panose="020F0502020204030204" pitchFamily="34" charset="0"/>
                      </a:endParaRPr>
                    </a:p>
                  </a:txBody>
                  <a:tcPr marL="0" marR="36000" marT="0" marB="0" anchor="ctr"/>
                </a:tc>
                <a:extLst>
                  <a:ext uri="{0D108BD9-81ED-4DB2-BD59-A6C34878D82A}">
                    <a16:rowId xmlns:a16="http://schemas.microsoft.com/office/drawing/2014/main" val="39708457"/>
                  </a:ext>
                </a:extLst>
              </a:tr>
              <a:tr h="165510">
                <a:tc>
                  <a:txBody>
                    <a:bodyPr/>
                    <a:lstStyle/>
                    <a:p>
                      <a:pPr algn="l" rtl="0" fontAlgn="b"/>
                      <a:r>
                        <a:rPr lang="en-IN" sz="900" u="none" strike="noStrike" dirty="0">
                          <a:solidFill>
                            <a:schemeClr val="tx1"/>
                          </a:solidFill>
                          <a:effectLst/>
                        </a:rPr>
                        <a:t>Nunavut</a:t>
                      </a:r>
                      <a:endParaRPr lang="en-IN" sz="900" b="0" i="0" u="none" strike="noStrike" dirty="0">
                        <a:solidFill>
                          <a:schemeClr val="tx1"/>
                        </a:solidFill>
                        <a:effectLst/>
                        <a:latin typeface="Calibri" panose="020F0502020204030204" pitchFamily="34" charset="0"/>
                      </a:endParaRPr>
                    </a:p>
                  </a:txBody>
                  <a:tcPr marR="36000" marT="0" marB="0" anchor="ctr"/>
                </a:tc>
                <a:tc>
                  <a:txBody>
                    <a:bodyPr/>
                    <a:lstStyle/>
                    <a:p>
                      <a:pPr algn="ctr" rtl="0" fontAlgn="ctr"/>
                      <a:r>
                        <a:rPr lang="en-IN" sz="900" u="none" strike="noStrike">
                          <a:solidFill>
                            <a:schemeClr val="tx1"/>
                          </a:solidFill>
                          <a:effectLst/>
                        </a:rPr>
                        <a:t>1%</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dirty="0">
                          <a:solidFill>
                            <a:schemeClr val="tx1"/>
                          </a:solidFill>
                          <a:effectLst/>
                        </a:rPr>
                        <a:t>*</a:t>
                      </a:r>
                      <a:endParaRPr lang="en-IN" sz="900" b="0" i="0" u="none" strike="noStrike" dirty="0">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1%</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1%</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dirty="0">
                          <a:solidFill>
                            <a:schemeClr val="tx1"/>
                          </a:solidFill>
                          <a:effectLst/>
                        </a:rPr>
                        <a:t>-</a:t>
                      </a:r>
                      <a:endParaRPr lang="en-IN" sz="900" b="0" i="0" u="none" strike="noStrike" dirty="0">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a:solidFill>
                            <a:schemeClr val="tx1"/>
                          </a:solidFill>
                          <a:effectLst/>
                        </a:rPr>
                        <a:t>1%</a:t>
                      </a:r>
                      <a:endParaRPr lang="en-IN" sz="900" b="0" i="0" u="none" strike="noStrike">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dirty="0">
                          <a:solidFill>
                            <a:schemeClr val="tx1"/>
                          </a:solidFill>
                          <a:effectLst/>
                        </a:rPr>
                        <a:t>1%</a:t>
                      </a:r>
                      <a:endParaRPr lang="en-IN" sz="900" b="0" i="0" u="none" strike="noStrike" dirty="0">
                        <a:solidFill>
                          <a:schemeClr val="tx1"/>
                        </a:solidFill>
                        <a:effectLst/>
                        <a:latin typeface="Calibri" panose="020F0502020204030204" pitchFamily="34" charset="0"/>
                      </a:endParaRPr>
                    </a:p>
                  </a:txBody>
                  <a:tcPr marL="0" marR="36000" marT="0" marB="0" anchor="ctr"/>
                </a:tc>
                <a:tc>
                  <a:txBody>
                    <a:bodyPr/>
                    <a:lstStyle/>
                    <a:p>
                      <a:pPr algn="ctr" rtl="0" fontAlgn="ctr"/>
                      <a:r>
                        <a:rPr lang="en-IN" sz="900" u="none" strike="noStrike" dirty="0">
                          <a:solidFill>
                            <a:schemeClr val="tx1"/>
                          </a:solidFill>
                          <a:effectLst/>
                        </a:rPr>
                        <a:t>1%</a:t>
                      </a:r>
                      <a:endParaRPr lang="en-IN" sz="900" b="0" i="0" u="none" strike="noStrike" dirty="0">
                        <a:solidFill>
                          <a:schemeClr val="tx1"/>
                        </a:solidFill>
                        <a:effectLst/>
                        <a:latin typeface="Calibri" panose="020F0502020204030204" pitchFamily="34" charset="0"/>
                      </a:endParaRPr>
                    </a:p>
                  </a:txBody>
                  <a:tcPr marL="0" marR="36000" marT="0" marB="0" anchor="ctr"/>
                </a:tc>
                <a:extLst>
                  <a:ext uri="{0D108BD9-81ED-4DB2-BD59-A6C34878D82A}">
                    <a16:rowId xmlns:a16="http://schemas.microsoft.com/office/drawing/2014/main" val="1234898349"/>
                  </a:ext>
                </a:extLst>
              </a:tr>
            </a:tbl>
          </a:graphicData>
        </a:graphic>
      </p:graphicFrame>
    </p:spTree>
    <p:extLst>
      <p:ext uri="{BB962C8B-B14F-4D97-AF65-F5344CB8AC3E}">
        <p14:creationId xmlns:p14="http://schemas.microsoft.com/office/powerpoint/2010/main" val="20963992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72FCA34-987B-4AA1-B3F3-096B9EE6BEAD}"/>
              </a:ext>
            </a:extLst>
          </p:cNvPr>
          <p:cNvSpPr>
            <a:spLocks noGrp="1"/>
          </p:cNvSpPr>
          <p:nvPr>
            <p:ph type="body" sz="quarter" idx="17"/>
          </p:nvPr>
        </p:nvSpPr>
        <p:spPr>
          <a:xfrm>
            <a:off x="922725" y="4902834"/>
            <a:ext cx="7462662" cy="107722"/>
          </a:xfrm>
        </p:spPr>
        <p:txBody>
          <a:bodyPr/>
          <a:lstStyle/>
          <a:p>
            <a:r>
              <a:rPr lang="en-GB" sz="700" dirty="0"/>
              <a:t>Q2. Still assuming you had a full-time job opportunity in another province, which province would you most want to relocate to? Please select your first, second and third choice. </a:t>
            </a:r>
            <a:r>
              <a:rPr lang="en-US" sz="700" dirty="0"/>
              <a:t>Base: Employed (n=1185)</a:t>
            </a:r>
          </a:p>
        </p:txBody>
      </p:sp>
      <p:sp>
        <p:nvSpPr>
          <p:cNvPr id="10" name="Title 9">
            <a:extLst>
              <a:ext uri="{FF2B5EF4-FFF2-40B4-BE49-F238E27FC236}">
                <a16:creationId xmlns:a16="http://schemas.microsoft.com/office/drawing/2014/main" id="{8367C8D9-9C01-40CB-97B3-DDAE1AA4EF53}"/>
              </a:ext>
            </a:extLst>
          </p:cNvPr>
          <p:cNvSpPr>
            <a:spLocks noGrp="1"/>
          </p:cNvSpPr>
          <p:nvPr>
            <p:ph type="title"/>
          </p:nvPr>
        </p:nvSpPr>
        <p:spPr>
          <a:xfrm>
            <a:off x="232376" y="171113"/>
            <a:ext cx="8010771" cy="332399"/>
          </a:xfrm>
        </p:spPr>
        <p:txBody>
          <a:bodyPr/>
          <a:lstStyle/>
          <a:p>
            <a:r>
              <a:rPr lang="en-US" sz="2400" dirty="0"/>
              <a:t>Preferred Province of Relocation By Demographics (Continued)</a:t>
            </a:r>
          </a:p>
        </p:txBody>
      </p:sp>
      <p:sp>
        <p:nvSpPr>
          <p:cNvPr id="11" name="Text Placeholder 10">
            <a:extLst>
              <a:ext uri="{FF2B5EF4-FFF2-40B4-BE49-F238E27FC236}">
                <a16:creationId xmlns:a16="http://schemas.microsoft.com/office/drawing/2014/main" id="{1DCCCBF8-5F33-4F2D-834C-7DFEB7BE8B0C}"/>
              </a:ext>
            </a:extLst>
          </p:cNvPr>
          <p:cNvSpPr>
            <a:spLocks noGrp="1"/>
          </p:cNvSpPr>
          <p:nvPr>
            <p:ph type="body" sz="quarter" idx="19"/>
          </p:nvPr>
        </p:nvSpPr>
        <p:spPr/>
        <p:txBody>
          <a:bodyPr/>
          <a:lstStyle/>
          <a:p>
            <a:pPr marL="171450" indent="-171450" algn="just">
              <a:buFont typeface="Arial" panose="020B0604020202020204" pitchFamily="34" charset="0"/>
              <a:buChar char="•"/>
            </a:pPr>
            <a:r>
              <a:rPr lang="en-US" sz="1100" dirty="0"/>
              <a:t>Albertans the most likely to rank BC first and conversely, British Columbians are the most likely rank Alberta as their top choice. Quebecers are more likely to rank Ontario first. Atlantic Canadians (New Brunswick, Newfoundland, and Nova Scotia) are the most likely to rank Prince Edward Island as their top choice.</a:t>
            </a:r>
          </a:p>
        </p:txBody>
      </p:sp>
      <p:sp>
        <p:nvSpPr>
          <p:cNvPr id="7" name="TextBox 6">
            <a:extLst>
              <a:ext uri="{FF2B5EF4-FFF2-40B4-BE49-F238E27FC236}">
                <a16:creationId xmlns:a16="http://schemas.microsoft.com/office/drawing/2014/main" id="{1DB09D06-4095-4A97-A80E-4A60215E977A}"/>
              </a:ext>
            </a:extLst>
          </p:cNvPr>
          <p:cNvSpPr txBox="1"/>
          <p:nvPr/>
        </p:nvSpPr>
        <p:spPr>
          <a:xfrm>
            <a:off x="3260035" y="1158592"/>
            <a:ext cx="2623931" cy="169277"/>
          </a:xfrm>
          <a:prstGeom prst="rect">
            <a:avLst/>
          </a:prstGeom>
        </p:spPr>
        <p:txBody>
          <a:bodyPr vert="horz" wrap="square" lIns="0" tIns="0" rIns="0" bIns="0" rtlCol="0">
            <a:spAutoFit/>
          </a:bodyPr>
          <a:lstStyle/>
          <a:p>
            <a:pPr marL="4763" algn="ctr"/>
            <a:r>
              <a:rPr lang="en-US" sz="1100" b="1" dirty="0"/>
              <a:t>% Ranked 1</a:t>
            </a:r>
            <a:r>
              <a:rPr lang="en-US" sz="1100" b="1" baseline="30000" dirty="0"/>
              <a:t>st</a:t>
            </a:r>
            <a:endParaRPr lang="en-US" sz="1100" b="1" dirty="0"/>
          </a:p>
        </p:txBody>
      </p:sp>
      <p:graphicFrame>
        <p:nvGraphicFramePr>
          <p:cNvPr id="8" name="Table 7">
            <a:extLst>
              <a:ext uri="{FF2B5EF4-FFF2-40B4-BE49-F238E27FC236}">
                <a16:creationId xmlns:a16="http://schemas.microsoft.com/office/drawing/2014/main" id="{289ABD0B-5A92-42CF-8322-28735DCEEB94}"/>
              </a:ext>
            </a:extLst>
          </p:cNvPr>
          <p:cNvGraphicFramePr>
            <a:graphicFrameLocks noGrp="1"/>
          </p:cNvGraphicFramePr>
          <p:nvPr>
            <p:extLst>
              <p:ext uri="{D42A27DB-BD31-4B8C-83A1-F6EECF244321}">
                <p14:modId xmlns:p14="http://schemas.microsoft.com/office/powerpoint/2010/main" val="273300639"/>
              </p:ext>
            </p:extLst>
          </p:nvPr>
        </p:nvGraphicFramePr>
        <p:xfrm>
          <a:off x="154056" y="1337644"/>
          <a:ext cx="8835889" cy="2505458"/>
        </p:xfrm>
        <a:graphic>
          <a:graphicData uri="http://schemas.openxmlformats.org/drawingml/2006/table">
            <a:tbl>
              <a:tblPr firstRow="1" bandRow="1">
                <a:tableStyleId>{00A15C55-8517-42AA-B614-E9B94910E393}</a:tableStyleId>
              </a:tblPr>
              <a:tblGrid>
                <a:gridCol w="1372529">
                  <a:extLst>
                    <a:ext uri="{9D8B030D-6E8A-4147-A177-3AD203B41FA5}">
                      <a16:colId xmlns:a16="http://schemas.microsoft.com/office/drawing/2014/main" val="849710063"/>
                    </a:ext>
                  </a:extLst>
                </a:gridCol>
                <a:gridCol w="746336">
                  <a:extLst>
                    <a:ext uri="{9D8B030D-6E8A-4147-A177-3AD203B41FA5}">
                      <a16:colId xmlns:a16="http://schemas.microsoft.com/office/drawing/2014/main" val="2833812181"/>
                    </a:ext>
                  </a:extLst>
                </a:gridCol>
                <a:gridCol w="746336">
                  <a:extLst>
                    <a:ext uri="{9D8B030D-6E8A-4147-A177-3AD203B41FA5}">
                      <a16:colId xmlns:a16="http://schemas.microsoft.com/office/drawing/2014/main" val="1228887541"/>
                    </a:ext>
                  </a:extLst>
                </a:gridCol>
                <a:gridCol w="746336">
                  <a:extLst>
                    <a:ext uri="{9D8B030D-6E8A-4147-A177-3AD203B41FA5}">
                      <a16:colId xmlns:a16="http://schemas.microsoft.com/office/drawing/2014/main" val="1409009964"/>
                    </a:ext>
                  </a:extLst>
                </a:gridCol>
                <a:gridCol w="746336">
                  <a:extLst>
                    <a:ext uri="{9D8B030D-6E8A-4147-A177-3AD203B41FA5}">
                      <a16:colId xmlns:a16="http://schemas.microsoft.com/office/drawing/2014/main" val="844393255"/>
                    </a:ext>
                  </a:extLst>
                </a:gridCol>
                <a:gridCol w="746336">
                  <a:extLst>
                    <a:ext uri="{9D8B030D-6E8A-4147-A177-3AD203B41FA5}">
                      <a16:colId xmlns:a16="http://schemas.microsoft.com/office/drawing/2014/main" val="343468090"/>
                    </a:ext>
                  </a:extLst>
                </a:gridCol>
                <a:gridCol w="746336">
                  <a:extLst>
                    <a:ext uri="{9D8B030D-6E8A-4147-A177-3AD203B41FA5}">
                      <a16:colId xmlns:a16="http://schemas.microsoft.com/office/drawing/2014/main" val="1446919925"/>
                    </a:ext>
                  </a:extLst>
                </a:gridCol>
                <a:gridCol w="746336">
                  <a:extLst>
                    <a:ext uri="{9D8B030D-6E8A-4147-A177-3AD203B41FA5}">
                      <a16:colId xmlns:a16="http://schemas.microsoft.com/office/drawing/2014/main" val="1092452878"/>
                    </a:ext>
                  </a:extLst>
                </a:gridCol>
                <a:gridCol w="746336">
                  <a:extLst>
                    <a:ext uri="{9D8B030D-6E8A-4147-A177-3AD203B41FA5}">
                      <a16:colId xmlns:a16="http://schemas.microsoft.com/office/drawing/2014/main" val="1222419727"/>
                    </a:ext>
                  </a:extLst>
                </a:gridCol>
                <a:gridCol w="746336">
                  <a:extLst>
                    <a:ext uri="{9D8B030D-6E8A-4147-A177-3AD203B41FA5}">
                      <a16:colId xmlns:a16="http://schemas.microsoft.com/office/drawing/2014/main" val="2605244121"/>
                    </a:ext>
                  </a:extLst>
                </a:gridCol>
                <a:gridCol w="746336">
                  <a:extLst>
                    <a:ext uri="{9D8B030D-6E8A-4147-A177-3AD203B41FA5}">
                      <a16:colId xmlns:a16="http://schemas.microsoft.com/office/drawing/2014/main" val="124165145"/>
                    </a:ext>
                  </a:extLst>
                </a:gridCol>
              </a:tblGrid>
              <a:tr h="160807">
                <a:tc>
                  <a:txBody>
                    <a:bodyPr/>
                    <a:lstStyle/>
                    <a:p>
                      <a:endParaRPr lang="en-IN" sz="1100" dirty="0">
                        <a:latin typeface="+mn-lt"/>
                      </a:endParaRPr>
                    </a:p>
                  </a:txBody>
                  <a:tcPr marL="0" marR="36000" marT="0" marB="0" anchor="ctr"/>
                </a:tc>
                <a:tc gridSpan="6">
                  <a:txBody>
                    <a:bodyPr/>
                    <a:lstStyle/>
                    <a:p>
                      <a:pPr algn="ctr"/>
                      <a:r>
                        <a:rPr lang="en-IN" sz="1100" b="1" dirty="0">
                          <a:solidFill>
                            <a:schemeClr val="tx1"/>
                          </a:solidFill>
                          <a:latin typeface="+mn-lt"/>
                        </a:rPr>
                        <a:t>REGION</a:t>
                      </a:r>
                    </a:p>
                  </a:txBody>
                  <a:tcPr marL="0" marR="36000" marT="0" marB="0"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tc gridSpan="4">
                  <a:txBody>
                    <a:bodyPr/>
                    <a:lstStyle/>
                    <a:p>
                      <a:pPr algn="ctr"/>
                      <a:r>
                        <a:rPr lang="en-IN" sz="1100" b="1" dirty="0">
                          <a:solidFill>
                            <a:schemeClr val="tx1"/>
                          </a:solidFill>
                          <a:latin typeface="+mn-lt"/>
                        </a:rPr>
                        <a:t>INCOME</a:t>
                      </a:r>
                    </a:p>
                  </a:txBody>
                  <a:tcPr marL="0" marR="36000" marT="0" marB="0"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extLst>
                  <a:ext uri="{0D108BD9-81ED-4DB2-BD59-A6C34878D82A}">
                    <a16:rowId xmlns:a16="http://schemas.microsoft.com/office/drawing/2014/main" val="1551721918"/>
                  </a:ext>
                </a:extLst>
              </a:tr>
              <a:tr h="300302">
                <a:tc>
                  <a:txBody>
                    <a:bodyPr/>
                    <a:lstStyle/>
                    <a:p>
                      <a:endParaRPr lang="en-IN" sz="900" dirty="0">
                        <a:latin typeface="+mj-lt"/>
                      </a:endParaRPr>
                    </a:p>
                  </a:txBody>
                  <a:tcPr marL="0" marR="36000" marT="0" marB="0" anchor="ctr"/>
                </a:tc>
                <a:tc>
                  <a:txBody>
                    <a:bodyPr/>
                    <a:lstStyle/>
                    <a:p>
                      <a:pPr algn="ctr" fontAlgn="t"/>
                      <a:r>
                        <a:rPr lang="en-IN" sz="1000" b="1" kern="1200" dirty="0">
                          <a:solidFill>
                            <a:schemeClr val="tx1"/>
                          </a:solidFill>
                        </a:rPr>
                        <a:t>BC</a:t>
                      </a:r>
                    </a:p>
                  </a:txBody>
                  <a:tcPr marL="0" marR="36000" marT="0" marB="0" anchor="ctr"/>
                </a:tc>
                <a:tc>
                  <a:txBody>
                    <a:bodyPr/>
                    <a:lstStyle/>
                    <a:p>
                      <a:pPr algn="ctr" fontAlgn="t"/>
                      <a:r>
                        <a:rPr lang="en-IN" sz="1000" b="1" kern="1200" dirty="0">
                          <a:solidFill>
                            <a:schemeClr val="tx1"/>
                          </a:solidFill>
                        </a:rPr>
                        <a:t>AB</a:t>
                      </a:r>
                    </a:p>
                  </a:txBody>
                  <a:tcPr marL="0" marR="36000" marT="0" marB="0" anchor="ctr"/>
                </a:tc>
                <a:tc>
                  <a:txBody>
                    <a:bodyPr/>
                    <a:lstStyle/>
                    <a:p>
                      <a:pPr algn="ctr" fontAlgn="t"/>
                      <a:r>
                        <a:rPr lang="en-IN" sz="1000" b="1" kern="1200" dirty="0">
                          <a:solidFill>
                            <a:schemeClr val="tx1"/>
                          </a:solidFill>
                        </a:rPr>
                        <a:t>SK/MB</a:t>
                      </a:r>
                    </a:p>
                  </a:txBody>
                  <a:tcPr marL="0" marR="36000" marT="0" marB="0" anchor="ctr"/>
                </a:tc>
                <a:tc>
                  <a:txBody>
                    <a:bodyPr/>
                    <a:lstStyle/>
                    <a:p>
                      <a:pPr algn="ctr" fontAlgn="t"/>
                      <a:r>
                        <a:rPr lang="en-IN" sz="1000" b="1" kern="1200" dirty="0">
                          <a:solidFill>
                            <a:schemeClr val="tx1"/>
                          </a:solidFill>
                        </a:rPr>
                        <a:t>Ontario</a:t>
                      </a:r>
                    </a:p>
                  </a:txBody>
                  <a:tcPr marL="0" marR="36000" marT="0" marB="0" anchor="ctr"/>
                </a:tc>
                <a:tc>
                  <a:txBody>
                    <a:bodyPr/>
                    <a:lstStyle/>
                    <a:p>
                      <a:pPr algn="ctr" fontAlgn="t"/>
                      <a:r>
                        <a:rPr lang="en-IN" sz="1000" b="1" kern="1200" dirty="0">
                          <a:solidFill>
                            <a:schemeClr val="tx1"/>
                          </a:solidFill>
                        </a:rPr>
                        <a:t>Quebec </a:t>
                      </a:r>
                    </a:p>
                  </a:txBody>
                  <a:tcPr marL="0" marR="36000" marT="0" marB="0" anchor="ctr"/>
                </a:tc>
                <a:tc>
                  <a:txBody>
                    <a:bodyPr/>
                    <a:lstStyle/>
                    <a:p>
                      <a:pPr algn="ctr" fontAlgn="t"/>
                      <a:r>
                        <a:rPr lang="en-IN" sz="1000" b="1" kern="1200" dirty="0">
                          <a:solidFill>
                            <a:schemeClr val="tx1"/>
                          </a:solidFill>
                        </a:rPr>
                        <a:t>Atlantic</a:t>
                      </a:r>
                    </a:p>
                  </a:txBody>
                  <a:tcPr marL="0" marR="36000" marT="0" marB="0" anchor="ctr"/>
                </a:tc>
                <a:tc>
                  <a:txBody>
                    <a:bodyPr/>
                    <a:lstStyle/>
                    <a:p>
                      <a:pPr algn="ctr" fontAlgn="t"/>
                      <a:r>
                        <a:rPr lang="en-IN" sz="1000" b="1" kern="1200" dirty="0">
                          <a:solidFill>
                            <a:schemeClr val="tx1"/>
                          </a:solidFill>
                        </a:rPr>
                        <a:t>&lt;$40K</a:t>
                      </a:r>
                    </a:p>
                  </a:txBody>
                  <a:tcPr marL="0" marR="36000" marT="0" marB="0" anchor="ctr"/>
                </a:tc>
                <a:tc>
                  <a:txBody>
                    <a:bodyPr/>
                    <a:lstStyle/>
                    <a:p>
                      <a:pPr algn="ctr" fontAlgn="t"/>
                      <a:r>
                        <a:rPr lang="en-IN" sz="1000" b="1" kern="1200" dirty="0">
                          <a:solidFill>
                            <a:schemeClr val="tx1"/>
                          </a:solidFill>
                        </a:rPr>
                        <a:t>$40K - &lt;$60K</a:t>
                      </a:r>
                    </a:p>
                  </a:txBody>
                  <a:tcPr marL="0" marR="36000" marT="0" marB="0" anchor="ctr"/>
                </a:tc>
                <a:tc>
                  <a:txBody>
                    <a:bodyPr/>
                    <a:lstStyle/>
                    <a:p>
                      <a:pPr algn="ctr" fontAlgn="t"/>
                      <a:r>
                        <a:rPr lang="en-IN" sz="1000" b="1" kern="1200" dirty="0">
                          <a:solidFill>
                            <a:schemeClr val="tx1"/>
                          </a:solidFill>
                        </a:rPr>
                        <a:t>$60K - &lt;$100K</a:t>
                      </a:r>
                    </a:p>
                  </a:txBody>
                  <a:tcPr marL="0" marR="36000" marT="0" marB="0" anchor="ctr"/>
                </a:tc>
                <a:tc>
                  <a:txBody>
                    <a:bodyPr/>
                    <a:lstStyle/>
                    <a:p>
                      <a:pPr algn="ctr" fontAlgn="t"/>
                      <a:r>
                        <a:rPr lang="en-IN" sz="1000" b="1" kern="1200" dirty="0">
                          <a:solidFill>
                            <a:schemeClr val="tx1"/>
                          </a:solidFill>
                        </a:rPr>
                        <a:t>$100K+</a:t>
                      </a:r>
                    </a:p>
                  </a:txBody>
                  <a:tcPr marL="0" marR="36000" marT="0" marB="0" anchor="ctr"/>
                </a:tc>
                <a:extLst>
                  <a:ext uri="{0D108BD9-81ED-4DB2-BD59-A6C34878D82A}">
                    <a16:rowId xmlns:a16="http://schemas.microsoft.com/office/drawing/2014/main" val="260614317"/>
                  </a:ext>
                </a:extLst>
              </a:tr>
              <a:tr h="156386">
                <a:tc>
                  <a:txBody>
                    <a:bodyPr/>
                    <a:lstStyle/>
                    <a:p>
                      <a:pPr algn="l" rtl="0" fontAlgn="b"/>
                      <a:r>
                        <a:rPr lang="en-IN" sz="900" u="none" strike="noStrike" dirty="0">
                          <a:effectLst/>
                        </a:rPr>
                        <a:t>British Columbia</a:t>
                      </a:r>
                      <a:endParaRPr lang="en-IN" sz="900" b="0" i="0" u="none" strike="noStrike" dirty="0">
                        <a:solidFill>
                          <a:srgbClr val="6E6E71"/>
                        </a:solidFill>
                        <a:effectLst/>
                        <a:latin typeface="Calibri" panose="020F0502020204030204" pitchFamily="34" charset="0"/>
                      </a:endParaRPr>
                    </a:p>
                  </a:txBody>
                  <a:tcPr marR="36000" marT="0" marB="0" anchor="ctr"/>
                </a:tc>
                <a:tc>
                  <a:txBody>
                    <a:bodyPr/>
                    <a:lstStyle/>
                    <a:p>
                      <a:pPr algn="ctr" rtl="0" fontAlgn="ctr"/>
                      <a:r>
                        <a:rPr lang="en-IN" sz="900" u="none" strike="noStrike" dirty="0">
                          <a:effectLst/>
                        </a:rPr>
                        <a:t>-</a:t>
                      </a:r>
                      <a:endParaRPr lang="en-IN" sz="900" b="0" i="0" u="none" strike="noStrike" dirty="0">
                        <a:solidFill>
                          <a:srgbClr val="222223"/>
                        </a:solidFill>
                        <a:effectLst/>
                        <a:latin typeface="+mj-lt"/>
                      </a:endParaRPr>
                    </a:p>
                  </a:txBody>
                  <a:tcPr marL="0" marR="36000" marT="0" marB="0" anchor="ctr"/>
                </a:tc>
                <a:tc>
                  <a:txBody>
                    <a:bodyPr/>
                    <a:lstStyle/>
                    <a:p>
                      <a:pPr algn="ctr" rtl="0" fontAlgn="ctr"/>
                      <a:r>
                        <a:rPr lang="en-IN" sz="900" u="none" strike="noStrike" dirty="0">
                          <a:effectLst/>
                        </a:rPr>
                        <a:t>67%</a:t>
                      </a:r>
                      <a:endParaRPr lang="en-IN" sz="900" b="0" i="0" u="none" strike="noStrike" baseline="-25000" dirty="0">
                        <a:solidFill>
                          <a:srgbClr val="222223"/>
                        </a:solidFill>
                        <a:effectLst/>
                        <a:latin typeface="+mj-lt"/>
                      </a:endParaRPr>
                    </a:p>
                  </a:txBody>
                  <a:tcPr marL="0" marR="36000" marT="0" marB="0" anchor="ctr">
                    <a:solidFill>
                      <a:srgbClr val="92D050"/>
                    </a:solidFill>
                  </a:tcPr>
                </a:tc>
                <a:tc>
                  <a:txBody>
                    <a:bodyPr/>
                    <a:lstStyle/>
                    <a:p>
                      <a:pPr algn="ctr" rtl="0" fontAlgn="ctr"/>
                      <a:r>
                        <a:rPr lang="en-IN" sz="900" u="none" strike="noStrike" dirty="0">
                          <a:effectLst/>
                        </a:rPr>
                        <a:t>48%</a:t>
                      </a:r>
                      <a:endParaRPr lang="en-IN" sz="900" b="0" i="0" u="none" strike="noStrike" baseline="-25000" dirty="0">
                        <a:solidFill>
                          <a:srgbClr val="222223"/>
                        </a:solidFill>
                        <a:effectLst/>
                        <a:latin typeface="+mj-lt"/>
                      </a:endParaRPr>
                    </a:p>
                  </a:txBody>
                  <a:tcPr marL="0" marR="36000" marT="0" marB="0" anchor="ctr">
                    <a:solidFill>
                      <a:srgbClr val="FF9999"/>
                    </a:solidFill>
                  </a:tcPr>
                </a:tc>
                <a:tc>
                  <a:txBody>
                    <a:bodyPr/>
                    <a:lstStyle/>
                    <a:p>
                      <a:pPr algn="ctr" rtl="0" fontAlgn="ctr"/>
                      <a:r>
                        <a:rPr lang="en-IN" sz="900" u="none" strike="noStrike" dirty="0">
                          <a:effectLst/>
                        </a:rPr>
                        <a:t>55%</a:t>
                      </a:r>
                      <a:endParaRPr lang="en-IN" sz="900" b="0" i="0" u="none" strike="noStrike" baseline="-25000" dirty="0">
                        <a:solidFill>
                          <a:srgbClr val="222223"/>
                        </a:solidFill>
                        <a:effectLst/>
                        <a:latin typeface="+mj-lt"/>
                      </a:endParaRPr>
                    </a:p>
                  </a:txBody>
                  <a:tcPr marL="0" marR="36000" marT="0" marB="0" anchor="ctr">
                    <a:solidFill>
                      <a:srgbClr val="FF9999"/>
                    </a:solidFill>
                  </a:tcPr>
                </a:tc>
                <a:tc>
                  <a:txBody>
                    <a:bodyPr/>
                    <a:lstStyle/>
                    <a:p>
                      <a:pPr algn="ctr" rtl="0" fontAlgn="ctr"/>
                      <a:r>
                        <a:rPr lang="en-IN" sz="900" u="none" strike="noStrike" dirty="0">
                          <a:effectLst/>
                        </a:rPr>
                        <a:t>22%</a:t>
                      </a:r>
                      <a:endParaRPr lang="en-IN" sz="900" b="0" i="0" u="none" strike="noStrike" dirty="0">
                        <a:solidFill>
                          <a:srgbClr val="222223"/>
                        </a:solidFill>
                        <a:effectLst/>
                        <a:latin typeface="+mj-lt"/>
                      </a:endParaRPr>
                    </a:p>
                  </a:txBody>
                  <a:tcPr marL="0" marR="36000" marT="0" marB="0" anchor="ctr">
                    <a:solidFill>
                      <a:srgbClr val="FF9999"/>
                    </a:solidFill>
                  </a:tcPr>
                </a:tc>
                <a:tc>
                  <a:txBody>
                    <a:bodyPr/>
                    <a:lstStyle/>
                    <a:p>
                      <a:pPr algn="ctr" rtl="0" fontAlgn="ctr"/>
                      <a:r>
                        <a:rPr lang="en-IN" sz="900" u="none" strike="noStrike" dirty="0">
                          <a:effectLst/>
                        </a:rPr>
                        <a:t>25%</a:t>
                      </a:r>
                      <a:endParaRPr lang="en-IN" sz="900" b="0" i="0" u="none" strike="noStrike" dirty="0">
                        <a:solidFill>
                          <a:srgbClr val="222223"/>
                        </a:solidFill>
                        <a:effectLst/>
                        <a:latin typeface="+mj-lt"/>
                      </a:endParaRPr>
                    </a:p>
                  </a:txBody>
                  <a:tcPr marL="0" marR="36000" marT="0" marB="0" anchor="ctr">
                    <a:solidFill>
                      <a:srgbClr val="FF9999"/>
                    </a:solidFill>
                  </a:tcPr>
                </a:tc>
                <a:tc>
                  <a:txBody>
                    <a:bodyPr/>
                    <a:lstStyle/>
                    <a:p>
                      <a:pPr algn="ctr" rtl="0" fontAlgn="ctr"/>
                      <a:r>
                        <a:rPr lang="en-IN" sz="900" u="none" strike="noStrike" dirty="0">
                          <a:effectLst/>
                        </a:rPr>
                        <a:t>39%</a:t>
                      </a:r>
                      <a:endParaRPr lang="en-IN" sz="900" b="0" i="0" u="none" strike="noStrike" dirty="0">
                        <a:solidFill>
                          <a:srgbClr val="222223"/>
                        </a:solidFill>
                        <a:effectLst/>
                        <a:latin typeface="+mj-lt"/>
                      </a:endParaRPr>
                    </a:p>
                  </a:txBody>
                  <a:tcPr marL="0" marR="36000" marT="0" marB="0" anchor="ctr"/>
                </a:tc>
                <a:tc>
                  <a:txBody>
                    <a:bodyPr/>
                    <a:lstStyle/>
                    <a:p>
                      <a:pPr algn="ctr" rtl="0" fontAlgn="ctr"/>
                      <a:r>
                        <a:rPr lang="en-IN" sz="900" u="none" strike="noStrike">
                          <a:effectLst/>
                        </a:rPr>
                        <a:t>34%</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a:effectLst/>
                        </a:rPr>
                        <a:t>36%</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a:effectLst/>
                        </a:rPr>
                        <a:t>43%</a:t>
                      </a:r>
                      <a:endParaRPr lang="en-IN" sz="900" b="0" i="0" u="none" strike="noStrike">
                        <a:solidFill>
                          <a:srgbClr val="222223"/>
                        </a:solidFill>
                        <a:effectLst/>
                        <a:latin typeface="+mj-lt"/>
                      </a:endParaRPr>
                    </a:p>
                  </a:txBody>
                  <a:tcPr marL="0" marR="36000" marT="0" marB="0" anchor="ctr"/>
                </a:tc>
                <a:extLst>
                  <a:ext uri="{0D108BD9-81ED-4DB2-BD59-A6C34878D82A}">
                    <a16:rowId xmlns:a16="http://schemas.microsoft.com/office/drawing/2014/main" val="3024385886"/>
                  </a:ext>
                </a:extLst>
              </a:tr>
              <a:tr h="156386">
                <a:tc>
                  <a:txBody>
                    <a:bodyPr/>
                    <a:lstStyle/>
                    <a:p>
                      <a:pPr algn="l" rtl="0" fontAlgn="b"/>
                      <a:r>
                        <a:rPr lang="en-IN" sz="900" u="none" strike="noStrike">
                          <a:effectLst/>
                        </a:rPr>
                        <a:t>Ontario</a:t>
                      </a:r>
                      <a:endParaRPr lang="en-IN" sz="900" b="0" i="0" u="none" strike="noStrike">
                        <a:solidFill>
                          <a:srgbClr val="6E6E71"/>
                        </a:solidFill>
                        <a:effectLst/>
                        <a:latin typeface="Calibri" panose="020F0502020204030204" pitchFamily="34" charset="0"/>
                      </a:endParaRPr>
                    </a:p>
                  </a:txBody>
                  <a:tcPr marR="36000" marT="0" marB="0" anchor="ctr"/>
                </a:tc>
                <a:tc>
                  <a:txBody>
                    <a:bodyPr/>
                    <a:lstStyle/>
                    <a:p>
                      <a:pPr algn="ctr" rtl="0" fontAlgn="ctr"/>
                      <a:r>
                        <a:rPr lang="en-IN" sz="900" u="none" strike="noStrike" dirty="0">
                          <a:effectLst/>
                        </a:rPr>
                        <a:t>23% </a:t>
                      </a:r>
                      <a:endParaRPr lang="en-IN" sz="900" b="0" i="0" u="none" strike="noStrike" dirty="0">
                        <a:solidFill>
                          <a:srgbClr val="222223"/>
                        </a:solidFill>
                        <a:effectLst/>
                        <a:latin typeface="+mj-lt"/>
                      </a:endParaRPr>
                    </a:p>
                  </a:txBody>
                  <a:tcPr marL="0" marR="36000" marT="0" marB="0" anchor="ctr">
                    <a:solidFill>
                      <a:srgbClr val="FF9999"/>
                    </a:solidFill>
                  </a:tcPr>
                </a:tc>
                <a:tc>
                  <a:txBody>
                    <a:bodyPr/>
                    <a:lstStyle/>
                    <a:p>
                      <a:pPr algn="ctr" rtl="0" fontAlgn="ctr"/>
                      <a:r>
                        <a:rPr lang="en-IN" sz="900" u="none" strike="noStrike" dirty="0">
                          <a:effectLst/>
                        </a:rPr>
                        <a:t>14% </a:t>
                      </a:r>
                      <a:endParaRPr lang="en-IN" sz="900" b="0" i="0" u="none" strike="noStrike" baseline="-25000" dirty="0">
                        <a:solidFill>
                          <a:srgbClr val="222223"/>
                        </a:solidFill>
                        <a:effectLst/>
                        <a:latin typeface="+mj-lt"/>
                      </a:endParaRPr>
                    </a:p>
                  </a:txBody>
                  <a:tcPr marL="0" marR="36000" marT="0" marB="0" anchor="ctr">
                    <a:solidFill>
                      <a:srgbClr val="FF9999"/>
                    </a:solidFill>
                  </a:tcPr>
                </a:tc>
                <a:tc>
                  <a:txBody>
                    <a:bodyPr/>
                    <a:lstStyle/>
                    <a:p>
                      <a:pPr algn="ctr" rtl="0" fontAlgn="ctr"/>
                      <a:r>
                        <a:rPr lang="en-IN" sz="900" u="none" strike="noStrike" dirty="0">
                          <a:effectLst/>
                        </a:rPr>
                        <a:t>7% </a:t>
                      </a:r>
                      <a:endParaRPr lang="en-IN" sz="900" b="0" i="0" u="none" strike="noStrike" baseline="-25000" dirty="0">
                        <a:solidFill>
                          <a:srgbClr val="222223"/>
                        </a:solidFill>
                        <a:effectLst/>
                        <a:latin typeface="+mj-lt"/>
                      </a:endParaRPr>
                    </a:p>
                  </a:txBody>
                  <a:tcPr marL="0" marR="36000" marT="0" marB="0" anchor="ctr">
                    <a:solidFill>
                      <a:srgbClr val="FF9999"/>
                    </a:solidFill>
                  </a:tcPr>
                </a:tc>
                <a:tc>
                  <a:txBody>
                    <a:bodyPr/>
                    <a:lstStyle/>
                    <a:p>
                      <a:pPr algn="ctr" rtl="0" fontAlgn="ctr"/>
                      <a:r>
                        <a:rPr lang="en-IN" sz="900" u="none" strike="noStrike" dirty="0">
                          <a:effectLst/>
                        </a:rPr>
                        <a:t>-</a:t>
                      </a:r>
                      <a:endParaRPr lang="en-IN" sz="900" b="0" i="0" u="none" strike="noStrike" dirty="0">
                        <a:solidFill>
                          <a:srgbClr val="222223"/>
                        </a:solidFill>
                        <a:effectLst/>
                        <a:latin typeface="+mj-lt"/>
                      </a:endParaRPr>
                    </a:p>
                  </a:txBody>
                  <a:tcPr marL="0" marR="36000" marT="0" marB="0" anchor="ctr"/>
                </a:tc>
                <a:tc>
                  <a:txBody>
                    <a:bodyPr/>
                    <a:lstStyle/>
                    <a:p>
                      <a:pPr algn="ctr" rtl="0" fontAlgn="ctr"/>
                      <a:r>
                        <a:rPr lang="en-IN" sz="900" u="none" strike="noStrike" dirty="0">
                          <a:effectLst/>
                        </a:rPr>
                        <a:t>42%</a:t>
                      </a:r>
                      <a:endParaRPr lang="en-IN" sz="900" b="0" i="0" u="none" strike="noStrike" baseline="-25000" dirty="0">
                        <a:solidFill>
                          <a:srgbClr val="222223"/>
                        </a:solidFill>
                        <a:effectLst/>
                        <a:latin typeface="+mj-lt"/>
                      </a:endParaRPr>
                    </a:p>
                  </a:txBody>
                  <a:tcPr marL="0" marR="36000" marT="0" marB="0" anchor="ctr">
                    <a:solidFill>
                      <a:srgbClr val="92D050"/>
                    </a:solidFill>
                  </a:tcPr>
                </a:tc>
                <a:tc>
                  <a:txBody>
                    <a:bodyPr/>
                    <a:lstStyle/>
                    <a:p>
                      <a:pPr algn="ctr" rtl="0" fontAlgn="ctr"/>
                      <a:r>
                        <a:rPr lang="en-IN" sz="900" u="none" strike="noStrike" dirty="0">
                          <a:effectLst/>
                        </a:rPr>
                        <a:t>14%</a:t>
                      </a:r>
                      <a:endParaRPr lang="en-IN" sz="900" b="0" i="0" u="none" strike="noStrike" dirty="0">
                        <a:solidFill>
                          <a:srgbClr val="222223"/>
                        </a:solidFill>
                        <a:effectLst/>
                        <a:latin typeface="+mj-lt"/>
                      </a:endParaRPr>
                    </a:p>
                  </a:txBody>
                  <a:tcPr marL="0" marR="36000" marT="0" marB="0" anchor="ctr">
                    <a:solidFill>
                      <a:srgbClr val="FF9999"/>
                    </a:solidFill>
                  </a:tcPr>
                </a:tc>
                <a:tc>
                  <a:txBody>
                    <a:bodyPr/>
                    <a:lstStyle/>
                    <a:p>
                      <a:pPr algn="ctr" rtl="0" fontAlgn="ctr"/>
                      <a:r>
                        <a:rPr lang="en-IN" sz="900" u="none" strike="noStrike">
                          <a:effectLst/>
                        </a:rPr>
                        <a:t>20%</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a:effectLst/>
                        </a:rPr>
                        <a:t>20%</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a:effectLst/>
                        </a:rPr>
                        <a:t>19%</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a:effectLst/>
                        </a:rPr>
                        <a:t>13%</a:t>
                      </a:r>
                      <a:endParaRPr lang="en-IN" sz="900" b="0" i="0" u="none" strike="noStrike">
                        <a:solidFill>
                          <a:srgbClr val="222223"/>
                        </a:solidFill>
                        <a:effectLst/>
                        <a:latin typeface="+mj-lt"/>
                      </a:endParaRPr>
                    </a:p>
                  </a:txBody>
                  <a:tcPr marL="0" marR="36000" marT="0" marB="0" anchor="ctr"/>
                </a:tc>
                <a:extLst>
                  <a:ext uri="{0D108BD9-81ED-4DB2-BD59-A6C34878D82A}">
                    <a16:rowId xmlns:a16="http://schemas.microsoft.com/office/drawing/2014/main" val="2180693864"/>
                  </a:ext>
                </a:extLst>
              </a:tr>
              <a:tr h="156386">
                <a:tc>
                  <a:txBody>
                    <a:bodyPr/>
                    <a:lstStyle/>
                    <a:p>
                      <a:pPr algn="l" rtl="0" fontAlgn="b"/>
                      <a:r>
                        <a:rPr lang="en-IN" sz="900" u="none" strike="noStrike" dirty="0">
                          <a:effectLst/>
                        </a:rPr>
                        <a:t>Alberta</a:t>
                      </a:r>
                      <a:endParaRPr lang="en-IN" sz="900" b="0" i="0" u="none" strike="noStrike" dirty="0">
                        <a:solidFill>
                          <a:srgbClr val="6E6E71"/>
                        </a:solidFill>
                        <a:effectLst/>
                        <a:latin typeface="Calibri" panose="020F0502020204030204" pitchFamily="34" charset="0"/>
                      </a:endParaRPr>
                    </a:p>
                  </a:txBody>
                  <a:tcPr marR="36000" marT="0" marB="0" anchor="ctr"/>
                </a:tc>
                <a:tc>
                  <a:txBody>
                    <a:bodyPr/>
                    <a:lstStyle/>
                    <a:p>
                      <a:pPr algn="ctr" rtl="0" fontAlgn="ctr"/>
                      <a:r>
                        <a:rPr lang="en-IN" sz="900" u="none" strike="noStrike" dirty="0">
                          <a:effectLst/>
                        </a:rPr>
                        <a:t>47%</a:t>
                      </a:r>
                      <a:endParaRPr lang="en-IN" sz="900" b="0" i="0" u="none" strike="noStrike" baseline="-25000" dirty="0">
                        <a:solidFill>
                          <a:srgbClr val="222223"/>
                        </a:solidFill>
                        <a:effectLst/>
                        <a:latin typeface="+mj-lt"/>
                      </a:endParaRPr>
                    </a:p>
                  </a:txBody>
                  <a:tcPr marL="0" marR="36000" marT="0" marB="0" anchor="ctr">
                    <a:solidFill>
                      <a:srgbClr val="92D050"/>
                    </a:solidFill>
                  </a:tcPr>
                </a:tc>
                <a:tc>
                  <a:txBody>
                    <a:bodyPr/>
                    <a:lstStyle/>
                    <a:p>
                      <a:pPr algn="ctr" rtl="0" fontAlgn="ctr"/>
                      <a:r>
                        <a:rPr lang="en-IN" sz="900" u="none" strike="noStrike" dirty="0">
                          <a:effectLst/>
                        </a:rPr>
                        <a:t>-</a:t>
                      </a:r>
                      <a:endParaRPr lang="en-IN" sz="900" b="0" i="0" u="none" strike="noStrike" dirty="0">
                        <a:solidFill>
                          <a:srgbClr val="222223"/>
                        </a:solidFill>
                        <a:effectLst/>
                        <a:latin typeface="+mj-lt"/>
                      </a:endParaRPr>
                    </a:p>
                  </a:txBody>
                  <a:tcPr marL="0" marR="36000" marT="0" marB="0" anchor="ctr"/>
                </a:tc>
                <a:tc>
                  <a:txBody>
                    <a:bodyPr/>
                    <a:lstStyle/>
                    <a:p>
                      <a:pPr algn="ctr" rtl="0" fontAlgn="ctr"/>
                      <a:r>
                        <a:rPr lang="en-IN" sz="900" u="none" strike="noStrike" dirty="0">
                          <a:effectLst/>
                        </a:rPr>
                        <a:t>27%</a:t>
                      </a:r>
                      <a:endParaRPr lang="en-IN" sz="900" b="0" i="0" u="none" strike="noStrike" baseline="-25000" dirty="0">
                        <a:solidFill>
                          <a:srgbClr val="222223"/>
                        </a:solidFill>
                        <a:effectLst/>
                        <a:latin typeface="+mj-lt"/>
                      </a:endParaRPr>
                    </a:p>
                  </a:txBody>
                  <a:tcPr marL="0" marR="36000" marT="0" marB="0" anchor="ctr">
                    <a:solidFill>
                      <a:srgbClr val="FF9999"/>
                    </a:solidFill>
                  </a:tcPr>
                </a:tc>
                <a:tc>
                  <a:txBody>
                    <a:bodyPr/>
                    <a:lstStyle/>
                    <a:p>
                      <a:pPr algn="ctr" rtl="0" fontAlgn="ctr"/>
                      <a:r>
                        <a:rPr lang="en-IN" sz="900" u="none" strike="noStrike" dirty="0">
                          <a:effectLst/>
                        </a:rPr>
                        <a:t>13%</a:t>
                      </a:r>
                      <a:endParaRPr lang="en-IN" sz="900" b="0" i="0" u="none" strike="noStrike" dirty="0">
                        <a:solidFill>
                          <a:srgbClr val="222223"/>
                        </a:solidFill>
                        <a:effectLst/>
                        <a:latin typeface="+mj-lt"/>
                      </a:endParaRPr>
                    </a:p>
                  </a:txBody>
                  <a:tcPr marL="0" marR="36000" marT="0" marB="0" anchor="ctr">
                    <a:solidFill>
                      <a:srgbClr val="FF9999"/>
                    </a:solidFill>
                  </a:tcPr>
                </a:tc>
                <a:tc>
                  <a:txBody>
                    <a:bodyPr/>
                    <a:lstStyle/>
                    <a:p>
                      <a:pPr algn="ctr" rtl="0" fontAlgn="ctr"/>
                      <a:r>
                        <a:rPr lang="en-IN" sz="900" u="none" strike="noStrike" dirty="0">
                          <a:effectLst/>
                        </a:rPr>
                        <a:t>11%</a:t>
                      </a:r>
                      <a:endParaRPr lang="en-IN" sz="900" b="0" i="0" u="none" strike="noStrike" dirty="0">
                        <a:solidFill>
                          <a:srgbClr val="222223"/>
                        </a:solidFill>
                        <a:effectLst/>
                        <a:latin typeface="+mj-lt"/>
                      </a:endParaRPr>
                    </a:p>
                  </a:txBody>
                  <a:tcPr marL="0" marR="36000" marT="0" marB="0" anchor="ctr">
                    <a:solidFill>
                      <a:srgbClr val="FF9999"/>
                    </a:solidFill>
                  </a:tcPr>
                </a:tc>
                <a:tc>
                  <a:txBody>
                    <a:bodyPr/>
                    <a:lstStyle/>
                    <a:p>
                      <a:pPr algn="ctr" rtl="0" fontAlgn="ctr"/>
                      <a:r>
                        <a:rPr lang="en-IN" sz="900" u="none" strike="noStrike" dirty="0">
                          <a:effectLst/>
                        </a:rPr>
                        <a:t>15%</a:t>
                      </a:r>
                      <a:endParaRPr lang="en-IN" sz="900" b="0" i="0" u="none" strike="noStrike" dirty="0">
                        <a:solidFill>
                          <a:srgbClr val="222223"/>
                        </a:solidFill>
                        <a:effectLst/>
                        <a:latin typeface="+mj-lt"/>
                      </a:endParaRPr>
                    </a:p>
                  </a:txBody>
                  <a:tcPr marL="0" marR="36000" marT="0" marB="0" anchor="ctr">
                    <a:solidFill>
                      <a:srgbClr val="FF9999"/>
                    </a:solidFill>
                  </a:tcPr>
                </a:tc>
                <a:tc>
                  <a:txBody>
                    <a:bodyPr/>
                    <a:lstStyle/>
                    <a:p>
                      <a:pPr algn="ctr" rtl="0" fontAlgn="ctr"/>
                      <a:r>
                        <a:rPr lang="en-IN" sz="900" u="none" strike="noStrike">
                          <a:effectLst/>
                        </a:rPr>
                        <a:t>15%</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a:effectLst/>
                        </a:rPr>
                        <a:t>17%</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a:effectLst/>
                        </a:rPr>
                        <a:t>17%</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a:effectLst/>
                        </a:rPr>
                        <a:t>17%</a:t>
                      </a:r>
                      <a:endParaRPr lang="en-IN" sz="900" b="0" i="0" u="none" strike="noStrike">
                        <a:solidFill>
                          <a:srgbClr val="222223"/>
                        </a:solidFill>
                        <a:effectLst/>
                        <a:latin typeface="+mj-lt"/>
                      </a:endParaRPr>
                    </a:p>
                  </a:txBody>
                  <a:tcPr marL="0" marR="36000" marT="0" marB="0" anchor="ctr"/>
                </a:tc>
                <a:extLst>
                  <a:ext uri="{0D108BD9-81ED-4DB2-BD59-A6C34878D82A}">
                    <a16:rowId xmlns:a16="http://schemas.microsoft.com/office/drawing/2014/main" val="1513658586"/>
                  </a:ext>
                </a:extLst>
              </a:tr>
              <a:tr h="156386">
                <a:tc>
                  <a:txBody>
                    <a:bodyPr/>
                    <a:lstStyle/>
                    <a:p>
                      <a:pPr algn="l" rtl="0" fontAlgn="b"/>
                      <a:r>
                        <a:rPr lang="en-IN" sz="900" u="none" strike="noStrike">
                          <a:effectLst/>
                        </a:rPr>
                        <a:t>Nova Scotia</a:t>
                      </a:r>
                      <a:endParaRPr lang="en-IN" sz="900" b="0" i="0" u="none" strike="noStrike">
                        <a:solidFill>
                          <a:srgbClr val="6E6E71"/>
                        </a:solidFill>
                        <a:effectLst/>
                        <a:latin typeface="Calibri" panose="020F0502020204030204" pitchFamily="34" charset="0"/>
                      </a:endParaRPr>
                    </a:p>
                  </a:txBody>
                  <a:tcPr marR="36000" marT="0" marB="0" anchor="ctr"/>
                </a:tc>
                <a:tc>
                  <a:txBody>
                    <a:bodyPr/>
                    <a:lstStyle/>
                    <a:p>
                      <a:pPr algn="ctr" rtl="0" fontAlgn="ctr"/>
                      <a:r>
                        <a:rPr lang="en-IN" sz="900" u="none" strike="noStrike" dirty="0">
                          <a:effectLst/>
                        </a:rPr>
                        <a:t>8%</a:t>
                      </a:r>
                      <a:endParaRPr lang="en-IN" sz="900" b="0" i="0" u="none" strike="noStrike" dirty="0">
                        <a:solidFill>
                          <a:srgbClr val="222223"/>
                        </a:solidFill>
                        <a:effectLst/>
                        <a:latin typeface="+mj-lt"/>
                      </a:endParaRPr>
                    </a:p>
                  </a:txBody>
                  <a:tcPr marL="0" marR="36000" marT="0" marB="0" anchor="ctr"/>
                </a:tc>
                <a:tc>
                  <a:txBody>
                    <a:bodyPr/>
                    <a:lstStyle/>
                    <a:p>
                      <a:pPr algn="ctr" rtl="0" fontAlgn="ctr"/>
                      <a:r>
                        <a:rPr lang="en-IN" sz="900" u="none" strike="noStrike">
                          <a:effectLst/>
                        </a:rPr>
                        <a:t>6%</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a:effectLst/>
                        </a:rPr>
                        <a:t>7%</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dirty="0">
                          <a:effectLst/>
                        </a:rPr>
                        <a:t>8% </a:t>
                      </a:r>
                      <a:endParaRPr lang="en-IN" sz="900" b="0" i="0" u="none" strike="noStrike" baseline="-25000" dirty="0">
                        <a:solidFill>
                          <a:srgbClr val="222223"/>
                        </a:solidFill>
                        <a:effectLst/>
                        <a:latin typeface="+mj-lt"/>
                      </a:endParaRPr>
                    </a:p>
                  </a:txBody>
                  <a:tcPr marL="0" marR="36000" marT="0" marB="0" anchor="ctr">
                    <a:solidFill>
                      <a:srgbClr val="92D050"/>
                    </a:solidFill>
                  </a:tcPr>
                </a:tc>
                <a:tc>
                  <a:txBody>
                    <a:bodyPr/>
                    <a:lstStyle/>
                    <a:p>
                      <a:pPr algn="ctr" rtl="0" fontAlgn="ctr"/>
                      <a:r>
                        <a:rPr lang="en-IN" sz="900" u="none" strike="noStrike" dirty="0">
                          <a:effectLst/>
                        </a:rPr>
                        <a:t>3%</a:t>
                      </a:r>
                      <a:endParaRPr lang="en-IN" sz="900" b="0" i="0" u="none" strike="noStrike" dirty="0">
                        <a:solidFill>
                          <a:srgbClr val="222223"/>
                        </a:solidFill>
                        <a:effectLst/>
                        <a:latin typeface="+mj-lt"/>
                      </a:endParaRPr>
                    </a:p>
                  </a:txBody>
                  <a:tcPr marL="0" marR="36000" marT="0" marB="0" anchor="ctr">
                    <a:solidFill>
                      <a:srgbClr val="FF9999"/>
                    </a:solidFill>
                  </a:tcPr>
                </a:tc>
                <a:tc>
                  <a:txBody>
                    <a:bodyPr/>
                    <a:lstStyle/>
                    <a:p>
                      <a:pPr algn="ctr" rtl="0" fontAlgn="ctr"/>
                      <a:r>
                        <a:rPr lang="en-IN" sz="900" u="none" strike="noStrike" dirty="0">
                          <a:effectLst/>
                        </a:rPr>
                        <a:t>6%</a:t>
                      </a:r>
                      <a:endParaRPr lang="en-IN" sz="900" b="0" i="0" u="none" strike="noStrike" dirty="0">
                        <a:solidFill>
                          <a:srgbClr val="222223"/>
                        </a:solidFill>
                        <a:effectLst/>
                        <a:latin typeface="+mj-lt"/>
                      </a:endParaRPr>
                    </a:p>
                  </a:txBody>
                  <a:tcPr marL="0" marR="36000" marT="0" marB="0" anchor="ctr"/>
                </a:tc>
                <a:tc>
                  <a:txBody>
                    <a:bodyPr/>
                    <a:lstStyle/>
                    <a:p>
                      <a:pPr algn="ctr" rtl="0" fontAlgn="ctr"/>
                      <a:r>
                        <a:rPr lang="en-IN" sz="900" u="none" strike="noStrike">
                          <a:effectLst/>
                        </a:rPr>
                        <a:t>6%</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a:effectLst/>
                        </a:rPr>
                        <a:t>5%</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a:effectLst/>
                        </a:rPr>
                        <a:t>6%</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a:effectLst/>
                        </a:rPr>
                        <a:t>8%</a:t>
                      </a:r>
                      <a:endParaRPr lang="en-IN" sz="900" b="0" i="0" u="none" strike="noStrike">
                        <a:solidFill>
                          <a:srgbClr val="222223"/>
                        </a:solidFill>
                        <a:effectLst/>
                        <a:latin typeface="+mj-lt"/>
                      </a:endParaRPr>
                    </a:p>
                  </a:txBody>
                  <a:tcPr marL="0" marR="36000" marT="0" marB="0" anchor="ctr"/>
                </a:tc>
                <a:extLst>
                  <a:ext uri="{0D108BD9-81ED-4DB2-BD59-A6C34878D82A}">
                    <a16:rowId xmlns:a16="http://schemas.microsoft.com/office/drawing/2014/main" val="51918813"/>
                  </a:ext>
                </a:extLst>
              </a:tr>
              <a:tr h="156386">
                <a:tc>
                  <a:txBody>
                    <a:bodyPr/>
                    <a:lstStyle/>
                    <a:p>
                      <a:pPr algn="l" rtl="0" fontAlgn="b"/>
                      <a:r>
                        <a:rPr lang="en-IN" sz="900" u="none" strike="noStrike" dirty="0">
                          <a:effectLst/>
                        </a:rPr>
                        <a:t>Quebec</a:t>
                      </a:r>
                      <a:endParaRPr lang="en-IN" sz="900" b="0" i="0" u="none" strike="noStrike" dirty="0">
                        <a:solidFill>
                          <a:srgbClr val="6E6E71"/>
                        </a:solidFill>
                        <a:effectLst/>
                        <a:latin typeface="Calibri" panose="020F0502020204030204" pitchFamily="34" charset="0"/>
                      </a:endParaRPr>
                    </a:p>
                  </a:txBody>
                  <a:tcPr marR="36000" marT="0" marB="0" anchor="ctr"/>
                </a:tc>
                <a:tc>
                  <a:txBody>
                    <a:bodyPr/>
                    <a:lstStyle/>
                    <a:p>
                      <a:pPr algn="ctr" rtl="0" fontAlgn="ctr"/>
                      <a:r>
                        <a:rPr lang="en-IN" sz="900" u="none" strike="noStrike" dirty="0">
                          <a:effectLst/>
                        </a:rPr>
                        <a:t>2%</a:t>
                      </a:r>
                      <a:r>
                        <a:rPr lang="en-IN" sz="900" u="none" strike="noStrike" baseline="-25000" dirty="0">
                          <a:effectLst/>
                        </a:rPr>
                        <a:t> </a:t>
                      </a:r>
                      <a:endParaRPr lang="en-IN" sz="900" b="0" i="0" u="none" strike="noStrike" baseline="-25000" dirty="0">
                        <a:solidFill>
                          <a:srgbClr val="222223"/>
                        </a:solidFill>
                        <a:effectLst/>
                        <a:latin typeface="+mj-lt"/>
                      </a:endParaRPr>
                    </a:p>
                  </a:txBody>
                  <a:tcPr marL="0" marR="36000" marT="0" marB="0" anchor="ctr">
                    <a:solidFill>
                      <a:srgbClr val="FF9999"/>
                    </a:solidFill>
                  </a:tcPr>
                </a:tc>
                <a:tc>
                  <a:txBody>
                    <a:bodyPr/>
                    <a:lstStyle/>
                    <a:p>
                      <a:pPr algn="ctr" rtl="0" fontAlgn="ctr"/>
                      <a:r>
                        <a:rPr lang="en-IN" sz="900" u="none" strike="noStrike" dirty="0">
                          <a:effectLst/>
                        </a:rPr>
                        <a:t>1%</a:t>
                      </a:r>
                      <a:endParaRPr lang="en-IN" sz="900" b="0" i="0" u="none" strike="noStrike" dirty="0">
                        <a:solidFill>
                          <a:srgbClr val="222223"/>
                        </a:solidFill>
                        <a:effectLst/>
                        <a:latin typeface="+mj-lt"/>
                      </a:endParaRPr>
                    </a:p>
                  </a:txBody>
                  <a:tcPr marL="0" marR="36000" marT="0" marB="0" anchor="ctr">
                    <a:solidFill>
                      <a:srgbClr val="FF9999"/>
                    </a:solidFill>
                  </a:tcPr>
                </a:tc>
                <a:tc>
                  <a:txBody>
                    <a:bodyPr/>
                    <a:lstStyle/>
                    <a:p>
                      <a:pPr algn="ctr" rtl="0" fontAlgn="ctr"/>
                      <a:r>
                        <a:rPr lang="en-IN" sz="900" u="none" strike="noStrike" dirty="0">
                          <a:effectLst/>
                        </a:rPr>
                        <a:t>1%</a:t>
                      </a:r>
                      <a:endParaRPr lang="en-IN" sz="900" b="0" i="0" u="none" strike="noStrike" dirty="0">
                        <a:solidFill>
                          <a:srgbClr val="222223"/>
                        </a:solidFill>
                        <a:effectLst/>
                        <a:latin typeface="+mj-lt"/>
                      </a:endParaRPr>
                    </a:p>
                  </a:txBody>
                  <a:tcPr marL="0" marR="36000" marT="0" marB="0" anchor="ctr">
                    <a:solidFill>
                      <a:srgbClr val="FF9999"/>
                    </a:solidFill>
                  </a:tcPr>
                </a:tc>
                <a:tc>
                  <a:txBody>
                    <a:bodyPr/>
                    <a:lstStyle/>
                    <a:p>
                      <a:pPr algn="ctr" rtl="0" fontAlgn="ctr"/>
                      <a:r>
                        <a:rPr lang="en-IN" sz="900" u="none" strike="noStrike" dirty="0">
                          <a:effectLst/>
                        </a:rPr>
                        <a:t>11%</a:t>
                      </a:r>
                      <a:endParaRPr lang="en-IN" sz="900" b="0" i="0" u="none" strike="noStrike" baseline="-25000" dirty="0">
                        <a:solidFill>
                          <a:srgbClr val="222223"/>
                        </a:solidFill>
                        <a:effectLst/>
                        <a:latin typeface="+mj-lt"/>
                      </a:endParaRPr>
                    </a:p>
                  </a:txBody>
                  <a:tcPr marL="0" marR="36000" marT="0" marB="0" anchor="ctr">
                    <a:solidFill>
                      <a:srgbClr val="92D050"/>
                    </a:solidFill>
                  </a:tcPr>
                </a:tc>
                <a:tc>
                  <a:txBody>
                    <a:bodyPr/>
                    <a:lstStyle/>
                    <a:p>
                      <a:pPr algn="ctr" rtl="0" fontAlgn="ctr"/>
                      <a:r>
                        <a:rPr lang="en-IN" sz="900" u="none" strike="noStrike" dirty="0">
                          <a:effectLst/>
                        </a:rPr>
                        <a:t>-</a:t>
                      </a:r>
                      <a:endParaRPr lang="en-IN" sz="900" b="0" i="0" u="none" strike="noStrike" dirty="0">
                        <a:solidFill>
                          <a:srgbClr val="222223"/>
                        </a:solidFill>
                        <a:effectLst/>
                        <a:latin typeface="+mj-lt"/>
                      </a:endParaRPr>
                    </a:p>
                  </a:txBody>
                  <a:tcPr marL="0" marR="36000" marT="0" marB="0" anchor="ctr"/>
                </a:tc>
                <a:tc>
                  <a:txBody>
                    <a:bodyPr/>
                    <a:lstStyle/>
                    <a:p>
                      <a:pPr algn="ctr" rtl="0" fontAlgn="ctr"/>
                      <a:r>
                        <a:rPr lang="en-IN" sz="900" u="none" strike="noStrike" dirty="0">
                          <a:effectLst/>
                        </a:rPr>
                        <a:t>7% </a:t>
                      </a:r>
                      <a:endParaRPr lang="en-IN" sz="900" b="0" i="0" u="none" strike="noStrike" baseline="-25000" dirty="0">
                        <a:solidFill>
                          <a:srgbClr val="222223"/>
                        </a:solidFill>
                        <a:effectLst/>
                        <a:latin typeface="+mj-lt"/>
                      </a:endParaRPr>
                    </a:p>
                  </a:txBody>
                  <a:tcPr marL="0" marR="36000" marT="0" marB="0" anchor="ctr">
                    <a:solidFill>
                      <a:srgbClr val="92D050"/>
                    </a:solidFill>
                  </a:tcPr>
                </a:tc>
                <a:tc>
                  <a:txBody>
                    <a:bodyPr/>
                    <a:lstStyle/>
                    <a:p>
                      <a:pPr algn="ctr" rtl="0" fontAlgn="ctr"/>
                      <a:r>
                        <a:rPr lang="en-IN" sz="900" u="none" strike="noStrike" dirty="0">
                          <a:effectLst/>
                        </a:rPr>
                        <a:t>4%</a:t>
                      </a:r>
                      <a:endParaRPr lang="en-IN" sz="900" b="0" i="0" u="none" strike="noStrike" dirty="0">
                        <a:solidFill>
                          <a:srgbClr val="222223"/>
                        </a:solidFill>
                        <a:effectLst/>
                        <a:latin typeface="+mj-lt"/>
                      </a:endParaRPr>
                    </a:p>
                  </a:txBody>
                  <a:tcPr marL="0" marR="36000" marT="0" marB="0" anchor="ctr"/>
                </a:tc>
                <a:tc>
                  <a:txBody>
                    <a:bodyPr/>
                    <a:lstStyle/>
                    <a:p>
                      <a:pPr algn="ctr" rtl="0" fontAlgn="ctr"/>
                      <a:r>
                        <a:rPr lang="en-IN" sz="900" u="none" strike="noStrike">
                          <a:effectLst/>
                        </a:rPr>
                        <a:t>4%</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a:effectLst/>
                        </a:rPr>
                        <a:t>4%</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a:effectLst/>
                        </a:rPr>
                        <a:t>5%</a:t>
                      </a:r>
                      <a:endParaRPr lang="en-IN" sz="900" b="0" i="0" u="none" strike="noStrike">
                        <a:solidFill>
                          <a:srgbClr val="222223"/>
                        </a:solidFill>
                        <a:effectLst/>
                        <a:latin typeface="+mj-lt"/>
                      </a:endParaRPr>
                    </a:p>
                  </a:txBody>
                  <a:tcPr marL="0" marR="36000" marT="0" marB="0" anchor="ctr"/>
                </a:tc>
                <a:extLst>
                  <a:ext uri="{0D108BD9-81ED-4DB2-BD59-A6C34878D82A}">
                    <a16:rowId xmlns:a16="http://schemas.microsoft.com/office/drawing/2014/main" val="872240395"/>
                  </a:ext>
                </a:extLst>
              </a:tr>
              <a:tr h="156386">
                <a:tc>
                  <a:txBody>
                    <a:bodyPr/>
                    <a:lstStyle/>
                    <a:p>
                      <a:pPr algn="l" rtl="0" fontAlgn="b"/>
                      <a:r>
                        <a:rPr lang="en-IN" sz="900" u="none" strike="noStrike" dirty="0">
                          <a:effectLst/>
                        </a:rPr>
                        <a:t>New Brunswick</a:t>
                      </a:r>
                      <a:endParaRPr lang="en-IN" sz="900" b="0" i="0" u="none" strike="noStrike" dirty="0">
                        <a:solidFill>
                          <a:srgbClr val="6E6E71"/>
                        </a:solidFill>
                        <a:effectLst/>
                        <a:latin typeface="Calibri" panose="020F0502020204030204" pitchFamily="34" charset="0"/>
                      </a:endParaRPr>
                    </a:p>
                  </a:txBody>
                  <a:tcPr marR="36000" marT="0" marB="0" anchor="ctr"/>
                </a:tc>
                <a:tc>
                  <a:txBody>
                    <a:bodyPr/>
                    <a:lstStyle/>
                    <a:p>
                      <a:pPr algn="ctr" rtl="0" fontAlgn="ctr"/>
                      <a:r>
                        <a:rPr lang="en-IN" sz="900" u="none" strike="noStrike" dirty="0">
                          <a:effectLst/>
                        </a:rPr>
                        <a:t>1%</a:t>
                      </a:r>
                      <a:endParaRPr lang="en-IN" sz="900" b="0" i="0" u="none" strike="noStrike" dirty="0">
                        <a:solidFill>
                          <a:srgbClr val="222223"/>
                        </a:solidFill>
                        <a:effectLst/>
                        <a:latin typeface="+mj-lt"/>
                      </a:endParaRPr>
                    </a:p>
                  </a:txBody>
                  <a:tcPr marL="0" marR="36000" marT="0" marB="0" anchor="ctr">
                    <a:solidFill>
                      <a:srgbClr val="FF9999"/>
                    </a:solidFill>
                  </a:tcPr>
                </a:tc>
                <a:tc>
                  <a:txBody>
                    <a:bodyPr/>
                    <a:lstStyle/>
                    <a:p>
                      <a:pPr algn="ctr" rtl="0" fontAlgn="ctr"/>
                      <a:r>
                        <a:rPr lang="en-IN" sz="900" u="none" strike="noStrike" dirty="0">
                          <a:effectLst/>
                        </a:rPr>
                        <a:t>1%</a:t>
                      </a:r>
                      <a:endParaRPr lang="en-IN" sz="900" b="0" i="0" u="none" strike="noStrike" dirty="0">
                        <a:solidFill>
                          <a:srgbClr val="222223"/>
                        </a:solidFill>
                        <a:effectLst/>
                        <a:latin typeface="+mj-lt"/>
                      </a:endParaRPr>
                    </a:p>
                  </a:txBody>
                  <a:tcPr marL="0" marR="36000" marT="0" marB="0" anchor="ctr">
                    <a:solidFill>
                      <a:srgbClr val="FF9999"/>
                    </a:solidFill>
                  </a:tcPr>
                </a:tc>
                <a:tc>
                  <a:txBody>
                    <a:bodyPr/>
                    <a:lstStyle/>
                    <a:p>
                      <a:pPr algn="ctr" rtl="0" fontAlgn="ctr"/>
                      <a:r>
                        <a:rPr lang="en-IN" sz="900" u="none" strike="noStrike" dirty="0">
                          <a:effectLst/>
                        </a:rPr>
                        <a:t>1%</a:t>
                      </a:r>
                      <a:endParaRPr lang="en-IN" sz="900" b="0" i="0" u="none" strike="noStrike" dirty="0">
                        <a:solidFill>
                          <a:srgbClr val="222223"/>
                        </a:solidFill>
                        <a:effectLst/>
                        <a:latin typeface="+mj-lt"/>
                      </a:endParaRPr>
                    </a:p>
                  </a:txBody>
                  <a:tcPr marL="0" marR="36000" marT="0" marB="0" anchor="ctr"/>
                </a:tc>
                <a:tc>
                  <a:txBody>
                    <a:bodyPr/>
                    <a:lstStyle/>
                    <a:p>
                      <a:pPr algn="ctr" rtl="0" fontAlgn="ctr"/>
                      <a:r>
                        <a:rPr lang="en-IN" sz="900" u="none" strike="noStrike" dirty="0">
                          <a:effectLst/>
                        </a:rPr>
                        <a:t>3%</a:t>
                      </a:r>
                      <a:endParaRPr lang="en-IN" sz="900" b="0" i="0" u="none" strike="noStrike" dirty="0">
                        <a:solidFill>
                          <a:srgbClr val="222223"/>
                        </a:solidFill>
                        <a:effectLst/>
                        <a:latin typeface="+mj-lt"/>
                      </a:endParaRPr>
                    </a:p>
                  </a:txBody>
                  <a:tcPr marL="0" marR="36000" marT="0" marB="0" anchor="ctr">
                    <a:solidFill>
                      <a:srgbClr val="FF9999"/>
                    </a:solidFill>
                  </a:tcPr>
                </a:tc>
                <a:tc>
                  <a:txBody>
                    <a:bodyPr/>
                    <a:lstStyle/>
                    <a:p>
                      <a:pPr algn="ctr" rtl="0" fontAlgn="ctr"/>
                      <a:r>
                        <a:rPr lang="en-IN" sz="900" u="none" strike="noStrike" dirty="0">
                          <a:effectLst/>
                        </a:rPr>
                        <a:t>9%</a:t>
                      </a:r>
                      <a:endParaRPr lang="en-IN" sz="900" b="0" i="0" u="none" strike="noStrike" baseline="-25000" dirty="0">
                        <a:solidFill>
                          <a:srgbClr val="222223"/>
                        </a:solidFill>
                        <a:effectLst/>
                        <a:latin typeface="+mj-lt"/>
                      </a:endParaRPr>
                    </a:p>
                  </a:txBody>
                  <a:tcPr marL="0" marR="36000" marT="0" marB="0" anchor="ctr">
                    <a:solidFill>
                      <a:srgbClr val="92D050"/>
                    </a:solidFill>
                  </a:tcPr>
                </a:tc>
                <a:tc>
                  <a:txBody>
                    <a:bodyPr/>
                    <a:lstStyle/>
                    <a:p>
                      <a:pPr algn="ctr" rtl="0" fontAlgn="ctr"/>
                      <a:r>
                        <a:rPr lang="en-IN" sz="900" u="none" strike="noStrike" dirty="0">
                          <a:effectLst/>
                        </a:rPr>
                        <a:t>7%</a:t>
                      </a:r>
                      <a:endParaRPr lang="en-IN" sz="900" b="0" i="0" u="none" strike="noStrike" baseline="-25000" dirty="0">
                        <a:solidFill>
                          <a:srgbClr val="222223"/>
                        </a:solidFill>
                        <a:effectLst/>
                        <a:latin typeface="+mj-lt"/>
                      </a:endParaRPr>
                    </a:p>
                  </a:txBody>
                  <a:tcPr marL="0" marR="36000" marT="0" marB="0" anchor="ctr">
                    <a:solidFill>
                      <a:srgbClr val="92D050"/>
                    </a:solidFill>
                  </a:tcPr>
                </a:tc>
                <a:tc>
                  <a:txBody>
                    <a:bodyPr/>
                    <a:lstStyle/>
                    <a:p>
                      <a:pPr algn="ctr" rtl="0" fontAlgn="ctr"/>
                      <a:r>
                        <a:rPr lang="en-IN" sz="900" u="none" strike="noStrike" dirty="0">
                          <a:effectLst/>
                        </a:rPr>
                        <a:t>7%</a:t>
                      </a:r>
                      <a:r>
                        <a:rPr lang="en-IN" sz="900" u="none" strike="noStrike" baseline="-25000" dirty="0">
                          <a:effectLst/>
                        </a:rPr>
                        <a:t> </a:t>
                      </a:r>
                      <a:r>
                        <a:rPr kumimoji="0" lang="en-IN" sz="800" u="none" strike="noStrike" kern="1200" cap="none" spc="0" normalizeH="0" baseline="-25000" noProof="0" dirty="0">
                          <a:ln>
                            <a:noFill/>
                          </a:ln>
                          <a:effectLst/>
                          <a:uLnTx/>
                          <a:uFillTx/>
                        </a:rPr>
                        <a:t>J</a:t>
                      </a:r>
                      <a:endParaRPr lang="en-IN" sz="900" b="0" i="0" u="none" strike="noStrike" baseline="-25000" dirty="0">
                        <a:solidFill>
                          <a:srgbClr val="222223"/>
                        </a:solidFill>
                        <a:effectLst/>
                        <a:latin typeface="+mj-lt"/>
                      </a:endParaRPr>
                    </a:p>
                  </a:txBody>
                  <a:tcPr marL="0" marR="36000" marT="0" marB="0" anchor="ctr"/>
                </a:tc>
                <a:tc>
                  <a:txBody>
                    <a:bodyPr/>
                    <a:lstStyle/>
                    <a:p>
                      <a:pPr algn="ctr" rtl="0" fontAlgn="ctr"/>
                      <a:r>
                        <a:rPr lang="en-IN" sz="900" u="none" strike="noStrike">
                          <a:effectLst/>
                        </a:rPr>
                        <a:t>6%</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a:effectLst/>
                        </a:rPr>
                        <a:t>3%</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a:effectLst/>
                        </a:rPr>
                        <a:t>2%</a:t>
                      </a:r>
                      <a:endParaRPr lang="en-IN" sz="900" b="0" i="0" u="none" strike="noStrike">
                        <a:solidFill>
                          <a:srgbClr val="222223"/>
                        </a:solidFill>
                        <a:effectLst/>
                        <a:latin typeface="+mj-lt"/>
                      </a:endParaRPr>
                    </a:p>
                  </a:txBody>
                  <a:tcPr marL="0" marR="36000" marT="0" marB="0" anchor="ctr"/>
                </a:tc>
                <a:extLst>
                  <a:ext uri="{0D108BD9-81ED-4DB2-BD59-A6C34878D82A}">
                    <a16:rowId xmlns:a16="http://schemas.microsoft.com/office/drawing/2014/main" val="499033638"/>
                  </a:ext>
                </a:extLst>
              </a:tr>
              <a:tr h="156386">
                <a:tc>
                  <a:txBody>
                    <a:bodyPr/>
                    <a:lstStyle/>
                    <a:p>
                      <a:pPr algn="l" rtl="0" fontAlgn="b"/>
                      <a:r>
                        <a:rPr lang="en-IN" sz="900" u="none" strike="noStrike" dirty="0">
                          <a:effectLst/>
                        </a:rPr>
                        <a:t>PEI</a:t>
                      </a:r>
                      <a:endParaRPr lang="en-IN" sz="900" b="0" i="0" u="none" strike="noStrike" dirty="0">
                        <a:solidFill>
                          <a:srgbClr val="6E6E71"/>
                        </a:solidFill>
                        <a:effectLst/>
                        <a:latin typeface="Calibri" panose="020F0502020204030204" pitchFamily="34" charset="0"/>
                      </a:endParaRPr>
                    </a:p>
                  </a:txBody>
                  <a:tcPr marR="36000" marT="0" marB="0" anchor="ctr"/>
                </a:tc>
                <a:tc>
                  <a:txBody>
                    <a:bodyPr/>
                    <a:lstStyle/>
                    <a:p>
                      <a:pPr algn="ctr" rtl="0" fontAlgn="ctr"/>
                      <a:r>
                        <a:rPr lang="en-IN" sz="900" u="none" strike="noStrike" dirty="0">
                          <a:effectLst/>
                        </a:rPr>
                        <a:t>4%</a:t>
                      </a:r>
                      <a:endParaRPr lang="en-IN" sz="900" b="0" i="0" u="none" strike="noStrike" dirty="0">
                        <a:solidFill>
                          <a:srgbClr val="222223"/>
                        </a:solidFill>
                        <a:effectLst/>
                        <a:latin typeface="+mj-lt"/>
                      </a:endParaRPr>
                    </a:p>
                  </a:txBody>
                  <a:tcPr marL="0" marR="36000" marT="0" marB="0" anchor="ctr">
                    <a:solidFill>
                      <a:srgbClr val="FF9999"/>
                    </a:solidFill>
                  </a:tcPr>
                </a:tc>
                <a:tc>
                  <a:txBody>
                    <a:bodyPr/>
                    <a:lstStyle/>
                    <a:p>
                      <a:pPr algn="ctr" rtl="0" fontAlgn="ctr"/>
                      <a:r>
                        <a:rPr lang="en-IN" sz="900" u="none" strike="noStrike" dirty="0">
                          <a:effectLst/>
                        </a:rPr>
                        <a:t>1%</a:t>
                      </a:r>
                      <a:endParaRPr lang="en-IN" sz="900" b="0" i="0" u="none" strike="noStrike" dirty="0">
                        <a:solidFill>
                          <a:srgbClr val="222223"/>
                        </a:solidFill>
                        <a:effectLst/>
                        <a:latin typeface="+mj-lt"/>
                      </a:endParaRPr>
                    </a:p>
                  </a:txBody>
                  <a:tcPr marL="0" marR="36000" marT="0" marB="0" anchor="ctr">
                    <a:solidFill>
                      <a:srgbClr val="FF9999"/>
                    </a:solidFill>
                  </a:tcPr>
                </a:tc>
                <a:tc>
                  <a:txBody>
                    <a:bodyPr/>
                    <a:lstStyle/>
                    <a:p>
                      <a:pPr algn="ctr" rtl="0" fontAlgn="ctr"/>
                      <a:r>
                        <a:rPr lang="en-IN" sz="900" u="none" strike="noStrike" dirty="0">
                          <a:effectLst/>
                        </a:rPr>
                        <a:t>3%</a:t>
                      </a:r>
                      <a:endParaRPr lang="en-IN" sz="900" b="0" i="0" u="none" strike="noStrike" dirty="0">
                        <a:solidFill>
                          <a:srgbClr val="222223"/>
                        </a:solidFill>
                        <a:effectLst/>
                        <a:latin typeface="+mj-lt"/>
                      </a:endParaRPr>
                    </a:p>
                  </a:txBody>
                  <a:tcPr marL="0" marR="36000" marT="0" marB="0" anchor="ctr">
                    <a:solidFill>
                      <a:srgbClr val="FF9999"/>
                    </a:solidFill>
                  </a:tcPr>
                </a:tc>
                <a:tc>
                  <a:txBody>
                    <a:bodyPr/>
                    <a:lstStyle/>
                    <a:p>
                      <a:pPr algn="ctr" rtl="0" fontAlgn="ctr"/>
                      <a:r>
                        <a:rPr lang="en-IN" sz="900" u="none" strike="noStrike" dirty="0">
                          <a:effectLst/>
                        </a:rPr>
                        <a:t>4%</a:t>
                      </a:r>
                      <a:endParaRPr lang="en-IN" sz="900" b="0" i="0" u="none" strike="noStrike" dirty="0">
                        <a:solidFill>
                          <a:srgbClr val="222223"/>
                        </a:solidFill>
                        <a:effectLst/>
                        <a:latin typeface="+mj-lt"/>
                      </a:endParaRPr>
                    </a:p>
                  </a:txBody>
                  <a:tcPr marL="0" marR="36000" marT="0" marB="0" anchor="ctr">
                    <a:solidFill>
                      <a:srgbClr val="FF9999"/>
                    </a:solidFill>
                  </a:tcPr>
                </a:tc>
                <a:tc>
                  <a:txBody>
                    <a:bodyPr/>
                    <a:lstStyle/>
                    <a:p>
                      <a:pPr algn="ctr" rtl="0" fontAlgn="ctr"/>
                      <a:r>
                        <a:rPr lang="en-IN" sz="900" u="none" strike="noStrike" dirty="0">
                          <a:effectLst/>
                        </a:rPr>
                        <a:t>5%</a:t>
                      </a:r>
                      <a:endParaRPr lang="en-IN" sz="900" b="0" i="0" u="none" strike="noStrike" dirty="0">
                        <a:solidFill>
                          <a:srgbClr val="222223"/>
                        </a:solidFill>
                        <a:effectLst/>
                        <a:latin typeface="+mj-lt"/>
                      </a:endParaRPr>
                    </a:p>
                  </a:txBody>
                  <a:tcPr marL="0" marR="36000" marT="0" marB="0" anchor="ctr">
                    <a:solidFill>
                      <a:srgbClr val="FF9999"/>
                    </a:solidFill>
                  </a:tcPr>
                </a:tc>
                <a:tc>
                  <a:txBody>
                    <a:bodyPr/>
                    <a:lstStyle/>
                    <a:p>
                      <a:pPr algn="ctr" rtl="0" fontAlgn="ctr"/>
                      <a:r>
                        <a:rPr lang="en-IN" sz="900" u="none" strike="noStrike" dirty="0">
                          <a:effectLst/>
                        </a:rPr>
                        <a:t>17%</a:t>
                      </a:r>
                      <a:endParaRPr lang="en-IN" sz="900" b="0" i="0" u="none" strike="noStrike" baseline="-25000" dirty="0">
                        <a:solidFill>
                          <a:srgbClr val="222223"/>
                        </a:solidFill>
                        <a:effectLst/>
                        <a:latin typeface="+mj-lt"/>
                      </a:endParaRPr>
                    </a:p>
                  </a:txBody>
                  <a:tcPr marL="0" marR="36000" marT="0" marB="0" anchor="ctr">
                    <a:solidFill>
                      <a:srgbClr val="92D050"/>
                    </a:solidFill>
                  </a:tcPr>
                </a:tc>
                <a:tc>
                  <a:txBody>
                    <a:bodyPr/>
                    <a:lstStyle/>
                    <a:p>
                      <a:pPr algn="ctr" rtl="0" fontAlgn="ctr"/>
                      <a:r>
                        <a:rPr lang="en-IN" sz="900" u="none" strike="noStrike" dirty="0">
                          <a:effectLst/>
                        </a:rPr>
                        <a:t>3%</a:t>
                      </a:r>
                      <a:endParaRPr lang="en-IN" sz="900" b="0" i="0" u="none" strike="noStrike" dirty="0">
                        <a:solidFill>
                          <a:srgbClr val="222223"/>
                        </a:solidFill>
                        <a:effectLst/>
                        <a:latin typeface="+mj-lt"/>
                      </a:endParaRPr>
                    </a:p>
                  </a:txBody>
                  <a:tcPr marL="0" marR="36000" marT="0" marB="0" anchor="ctr"/>
                </a:tc>
                <a:tc>
                  <a:txBody>
                    <a:bodyPr/>
                    <a:lstStyle/>
                    <a:p>
                      <a:pPr algn="ctr" rtl="0" fontAlgn="ctr"/>
                      <a:r>
                        <a:rPr lang="en-IN" sz="900" u="none" strike="noStrike" dirty="0">
                          <a:effectLst/>
                        </a:rPr>
                        <a:t>3%</a:t>
                      </a:r>
                      <a:endParaRPr lang="en-IN" sz="900" b="0" i="0" u="none" strike="noStrike" dirty="0">
                        <a:solidFill>
                          <a:srgbClr val="222223"/>
                        </a:solidFill>
                        <a:effectLst/>
                        <a:latin typeface="+mj-lt"/>
                      </a:endParaRPr>
                    </a:p>
                  </a:txBody>
                  <a:tcPr marL="0" marR="36000" marT="0" marB="0" anchor="ctr"/>
                </a:tc>
                <a:tc>
                  <a:txBody>
                    <a:bodyPr/>
                    <a:lstStyle/>
                    <a:p>
                      <a:pPr algn="ctr" rtl="0" fontAlgn="ctr"/>
                      <a:r>
                        <a:rPr lang="en-IN" sz="900" u="none" strike="noStrike">
                          <a:effectLst/>
                        </a:rPr>
                        <a:t>4%</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a:effectLst/>
                        </a:rPr>
                        <a:t>3%</a:t>
                      </a:r>
                      <a:endParaRPr lang="en-IN" sz="900" b="0" i="0" u="none" strike="noStrike">
                        <a:solidFill>
                          <a:srgbClr val="222223"/>
                        </a:solidFill>
                        <a:effectLst/>
                        <a:latin typeface="+mj-lt"/>
                      </a:endParaRPr>
                    </a:p>
                  </a:txBody>
                  <a:tcPr marL="0" marR="36000" marT="0" marB="0" anchor="ctr"/>
                </a:tc>
                <a:extLst>
                  <a:ext uri="{0D108BD9-81ED-4DB2-BD59-A6C34878D82A}">
                    <a16:rowId xmlns:a16="http://schemas.microsoft.com/office/drawing/2014/main" val="1216447171"/>
                  </a:ext>
                </a:extLst>
              </a:tr>
              <a:tr h="156386">
                <a:tc>
                  <a:txBody>
                    <a:bodyPr/>
                    <a:lstStyle/>
                    <a:p>
                      <a:pPr algn="l" rtl="0" fontAlgn="b"/>
                      <a:r>
                        <a:rPr lang="en-IN" sz="900" u="none" strike="noStrike" dirty="0">
                          <a:effectLst/>
                        </a:rPr>
                        <a:t>Newfoundland</a:t>
                      </a:r>
                      <a:endParaRPr lang="en-IN" sz="900" b="0" i="0" u="none" strike="noStrike" dirty="0">
                        <a:solidFill>
                          <a:srgbClr val="6E6E71"/>
                        </a:solidFill>
                        <a:effectLst/>
                        <a:latin typeface="Calibri" panose="020F0502020204030204" pitchFamily="34" charset="0"/>
                      </a:endParaRPr>
                    </a:p>
                  </a:txBody>
                  <a:tcPr marR="36000" marT="0" marB="0" anchor="ctr"/>
                </a:tc>
                <a:tc>
                  <a:txBody>
                    <a:bodyPr/>
                    <a:lstStyle/>
                    <a:p>
                      <a:pPr algn="ctr" rtl="0" fontAlgn="ctr"/>
                      <a:r>
                        <a:rPr lang="en-IN" sz="900" u="none" strike="noStrike">
                          <a:effectLst/>
                        </a:rPr>
                        <a:t>4%</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a:effectLst/>
                        </a:rPr>
                        <a:t>3%</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a:effectLst/>
                        </a:rPr>
                        <a:t>2%</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a:effectLst/>
                        </a:rPr>
                        <a:t>2%</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dirty="0">
                          <a:effectLst/>
                        </a:rPr>
                        <a:t>3%</a:t>
                      </a:r>
                      <a:endParaRPr lang="en-IN" sz="900" b="0" i="0" u="none" strike="noStrike" dirty="0">
                        <a:solidFill>
                          <a:srgbClr val="222223"/>
                        </a:solidFill>
                        <a:effectLst/>
                        <a:latin typeface="+mj-lt"/>
                      </a:endParaRPr>
                    </a:p>
                  </a:txBody>
                  <a:tcPr marL="0" marR="36000" marT="0" marB="0" anchor="ctr"/>
                </a:tc>
                <a:tc>
                  <a:txBody>
                    <a:bodyPr/>
                    <a:lstStyle/>
                    <a:p>
                      <a:pPr algn="ctr" rtl="0" fontAlgn="ctr"/>
                      <a:r>
                        <a:rPr lang="en-IN" sz="900" u="none" strike="noStrike">
                          <a:effectLst/>
                        </a:rPr>
                        <a:t>2%</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dirty="0">
                          <a:effectLst/>
                        </a:rPr>
                        <a:t>*</a:t>
                      </a:r>
                      <a:endParaRPr lang="en-IN" sz="900" b="0" i="0" u="none" strike="noStrike" dirty="0">
                        <a:solidFill>
                          <a:srgbClr val="222223"/>
                        </a:solidFill>
                        <a:effectLst/>
                        <a:latin typeface="+mj-lt"/>
                      </a:endParaRPr>
                    </a:p>
                  </a:txBody>
                  <a:tcPr marL="0" marR="36000" marT="0" marB="0" anchor="ctr">
                    <a:solidFill>
                      <a:srgbClr val="EBEBEB"/>
                    </a:solidFill>
                  </a:tcPr>
                </a:tc>
                <a:tc>
                  <a:txBody>
                    <a:bodyPr/>
                    <a:lstStyle/>
                    <a:p>
                      <a:pPr algn="ctr" rtl="0" fontAlgn="ctr"/>
                      <a:r>
                        <a:rPr lang="en-IN" sz="900" u="none" strike="noStrike" dirty="0">
                          <a:effectLst/>
                        </a:rPr>
                        <a:t>4% </a:t>
                      </a:r>
                      <a:endParaRPr lang="en-IN" sz="900" b="0" i="0" u="none" strike="noStrike" dirty="0">
                        <a:solidFill>
                          <a:srgbClr val="222223"/>
                        </a:solidFill>
                        <a:effectLst/>
                        <a:latin typeface="+mj-lt"/>
                      </a:endParaRPr>
                    </a:p>
                  </a:txBody>
                  <a:tcPr marL="0" marR="36000" marT="0" marB="0" anchor="ctr">
                    <a:solidFill>
                      <a:srgbClr val="EBEBEB"/>
                    </a:solidFill>
                  </a:tcPr>
                </a:tc>
                <a:tc>
                  <a:txBody>
                    <a:bodyPr/>
                    <a:lstStyle/>
                    <a:p>
                      <a:pPr algn="ctr" rtl="0" fontAlgn="ctr"/>
                      <a:r>
                        <a:rPr lang="en-IN" sz="900" u="none" strike="noStrike" dirty="0">
                          <a:effectLst/>
                        </a:rPr>
                        <a:t>2%</a:t>
                      </a:r>
                      <a:endParaRPr lang="en-IN" sz="900" b="0" i="0" u="none" strike="noStrike" dirty="0">
                        <a:solidFill>
                          <a:srgbClr val="222223"/>
                        </a:solidFill>
                        <a:effectLst/>
                        <a:latin typeface="+mj-lt"/>
                      </a:endParaRPr>
                    </a:p>
                  </a:txBody>
                  <a:tcPr marL="0" marR="36000" marT="0" marB="0" anchor="ctr"/>
                </a:tc>
                <a:tc>
                  <a:txBody>
                    <a:bodyPr/>
                    <a:lstStyle/>
                    <a:p>
                      <a:pPr algn="ctr" rtl="0" fontAlgn="ctr"/>
                      <a:r>
                        <a:rPr lang="en-IN" sz="900" u="none" strike="noStrike">
                          <a:effectLst/>
                        </a:rPr>
                        <a:t>2%</a:t>
                      </a:r>
                      <a:endParaRPr lang="en-IN" sz="900" b="0" i="0" u="none" strike="noStrike">
                        <a:solidFill>
                          <a:srgbClr val="222223"/>
                        </a:solidFill>
                        <a:effectLst/>
                        <a:latin typeface="+mj-lt"/>
                      </a:endParaRPr>
                    </a:p>
                  </a:txBody>
                  <a:tcPr marL="0" marR="36000" marT="0" marB="0" anchor="ctr"/>
                </a:tc>
                <a:extLst>
                  <a:ext uri="{0D108BD9-81ED-4DB2-BD59-A6C34878D82A}">
                    <a16:rowId xmlns:a16="http://schemas.microsoft.com/office/drawing/2014/main" val="1434819140"/>
                  </a:ext>
                </a:extLst>
              </a:tr>
              <a:tr h="156386">
                <a:tc>
                  <a:txBody>
                    <a:bodyPr/>
                    <a:lstStyle/>
                    <a:p>
                      <a:pPr algn="l" rtl="0" fontAlgn="b"/>
                      <a:r>
                        <a:rPr lang="en-IN" sz="900" u="none" strike="noStrike" dirty="0">
                          <a:effectLst/>
                        </a:rPr>
                        <a:t>Saskatchewan</a:t>
                      </a:r>
                      <a:endParaRPr lang="en-IN" sz="900" b="0" i="0" u="none" strike="noStrike" dirty="0">
                        <a:solidFill>
                          <a:srgbClr val="6E6E71"/>
                        </a:solidFill>
                        <a:effectLst/>
                        <a:latin typeface="Calibri" panose="020F0502020204030204" pitchFamily="34" charset="0"/>
                      </a:endParaRPr>
                    </a:p>
                  </a:txBody>
                  <a:tcPr marR="36000" marT="0" marB="0" anchor="ctr"/>
                </a:tc>
                <a:tc>
                  <a:txBody>
                    <a:bodyPr/>
                    <a:lstStyle/>
                    <a:p>
                      <a:pPr algn="ctr" rtl="0" fontAlgn="ctr"/>
                      <a:r>
                        <a:rPr lang="en-IN" sz="900" u="none" strike="noStrike" dirty="0">
                          <a:effectLst/>
                        </a:rPr>
                        <a:t>3% </a:t>
                      </a:r>
                      <a:endParaRPr lang="en-IN" sz="900" b="0" i="0" u="none" strike="noStrike" baseline="-25000" dirty="0">
                        <a:solidFill>
                          <a:srgbClr val="222223"/>
                        </a:solidFill>
                        <a:effectLst/>
                        <a:latin typeface="+mj-lt"/>
                      </a:endParaRPr>
                    </a:p>
                  </a:txBody>
                  <a:tcPr marL="0" marR="36000" marT="0" marB="0" anchor="ctr">
                    <a:solidFill>
                      <a:srgbClr val="F5F5F5"/>
                    </a:solidFill>
                  </a:tcPr>
                </a:tc>
                <a:tc>
                  <a:txBody>
                    <a:bodyPr/>
                    <a:lstStyle/>
                    <a:p>
                      <a:pPr algn="ctr" rtl="0" fontAlgn="ctr"/>
                      <a:r>
                        <a:rPr lang="en-IN" sz="900" u="none" strike="noStrike" dirty="0">
                          <a:effectLst/>
                        </a:rPr>
                        <a:t>4% </a:t>
                      </a:r>
                      <a:endParaRPr lang="en-IN" sz="900" b="0" i="0" u="none" strike="noStrike" dirty="0">
                        <a:solidFill>
                          <a:srgbClr val="222223"/>
                        </a:solidFill>
                        <a:effectLst/>
                        <a:latin typeface="+mj-lt"/>
                      </a:endParaRPr>
                    </a:p>
                  </a:txBody>
                  <a:tcPr marL="0" marR="36000" marT="0" marB="0" anchor="ctr">
                    <a:solidFill>
                      <a:srgbClr val="F5F5F5"/>
                    </a:solidFill>
                  </a:tcPr>
                </a:tc>
                <a:tc>
                  <a:txBody>
                    <a:bodyPr/>
                    <a:lstStyle/>
                    <a:p>
                      <a:pPr algn="ctr" rtl="0" fontAlgn="ctr"/>
                      <a:r>
                        <a:rPr lang="en-IN" sz="900" u="none" strike="noStrike" dirty="0">
                          <a:effectLst/>
                        </a:rPr>
                        <a:t>3% </a:t>
                      </a:r>
                      <a:endParaRPr lang="en-IN" sz="900" b="0" i="0" u="none" strike="noStrike" dirty="0">
                        <a:solidFill>
                          <a:srgbClr val="222223"/>
                        </a:solidFill>
                        <a:effectLst/>
                        <a:latin typeface="+mj-lt"/>
                      </a:endParaRPr>
                    </a:p>
                  </a:txBody>
                  <a:tcPr marL="0" marR="36000" marT="0" marB="0" anchor="ctr">
                    <a:solidFill>
                      <a:srgbClr val="F5F5F5"/>
                    </a:solidFill>
                  </a:tcPr>
                </a:tc>
                <a:tc>
                  <a:txBody>
                    <a:bodyPr/>
                    <a:lstStyle/>
                    <a:p>
                      <a:pPr algn="ctr" rtl="0" fontAlgn="ctr"/>
                      <a:r>
                        <a:rPr lang="en-IN" sz="900" u="none" strike="noStrike" dirty="0">
                          <a:effectLst/>
                        </a:rPr>
                        <a:t>2%</a:t>
                      </a:r>
                      <a:endParaRPr lang="en-IN" sz="900" b="0" i="0" u="none" strike="noStrike" dirty="0">
                        <a:solidFill>
                          <a:srgbClr val="222223"/>
                        </a:solidFill>
                        <a:effectLst/>
                        <a:latin typeface="+mj-lt"/>
                      </a:endParaRPr>
                    </a:p>
                  </a:txBody>
                  <a:tcPr marL="0" marR="36000" marT="0" marB="0" anchor="ctr">
                    <a:solidFill>
                      <a:srgbClr val="F5F5F5"/>
                    </a:solidFill>
                  </a:tcPr>
                </a:tc>
                <a:tc>
                  <a:txBody>
                    <a:bodyPr/>
                    <a:lstStyle/>
                    <a:p>
                      <a:pPr algn="ctr" rtl="0" fontAlgn="ctr"/>
                      <a:r>
                        <a:rPr lang="en-IN" sz="900" u="none" strike="noStrike" dirty="0">
                          <a:effectLst/>
                        </a:rPr>
                        <a:t>-</a:t>
                      </a:r>
                      <a:endParaRPr lang="en-IN" sz="900" b="0" i="0" u="none" strike="noStrike" dirty="0">
                        <a:solidFill>
                          <a:srgbClr val="222223"/>
                        </a:solidFill>
                        <a:effectLst/>
                        <a:latin typeface="+mj-lt"/>
                      </a:endParaRPr>
                    </a:p>
                  </a:txBody>
                  <a:tcPr marL="0" marR="36000" marT="0" marB="0" anchor="ctr"/>
                </a:tc>
                <a:tc>
                  <a:txBody>
                    <a:bodyPr/>
                    <a:lstStyle/>
                    <a:p>
                      <a:pPr algn="ctr" rtl="0" fontAlgn="ctr"/>
                      <a:r>
                        <a:rPr lang="en-IN" sz="900" u="none" strike="noStrike" dirty="0">
                          <a:effectLst/>
                        </a:rPr>
                        <a:t>-</a:t>
                      </a:r>
                      <a:endParaRPr lang="en-IN" sz="900" b="0" i="0" u="none" strike="noStrike" dirty="0">
                        <a:solidFill>
                          <a:srgbClr val="222223"/>
                        </a:solidFill>
                        <a:effectLst/>
                        <a:latin typeface="+mj-lt"/>
                      </a:endParaRPr>
                    </a:p>
                  </a:txBody>
                  <a:tcPr marL="0" marR="36000" marT="0" marB="0" anchor="ctr"/>
                </a:tc>
                <a:tc>
                  <a:txBody>
                    <a:bodyPr/>
                    <a:lstStyle/>
                    <a:p>
                      <a:pPr algn="ctr" rtl="0" fontAlgn="ctr"/>
                      <a:r>
                        <a:rPr lang="en-IN" sz="900" u="none" strike="noStrike" dirty="0">
                          <a:effectLst/>
                        </a:rPr>
                        <a:t>2%</a:t>
                      </a:r>
                      <a:endParaRPr lang="en-IN" sz="900" b="0" i="0" u="none" strike="noStrike" dirty="0">
                        <a:solidFill>
                          <a:srgbClr val="222223"/>
                        </a:solidFill>
                        <a:effectLst/>
                        <a:latin typeface="+mj-lt"/>
                      </a:endParaRPr>
                    </a:p>
                  </a:txBody>
                  <a:tcPr marL="0" marR="36000" marT="0" marB="0" anchor="ctr"/>
                </a:tc>
                <a:tc>
                  <a:txBody>
                    <a:bodyPr/>
                    <a:lstStyle/>
                    <a:p>
                      <a:pPr algn="ctr" rtl="0" fontAlgn="ctr"/>
                      <a:r>
                        <a:rPr lang="en-IN" sz="900" u="none" strike="noStrike" dirty="0">
                          <a:effectLst/>
                        </a:rPr>
                        <a:t>1%</a:t>
                      </a:r>
                      <a:endParaRPr lang="en-IN" sz="900" b="0" i="0" u="none" strike="noStrike" dirty="0">
                        <a:solidFill>
                          <a:srgbClr val="222223"/>
                        </a:solidFill>
                        <a:effectLst/>
                        <a:latin typeface="+mj-lt"/>
                      </a:endParaRPr>
                    </a:p>
                  </a:txBody>
                  <a:tcPr marL="0" marR="36000" marT="0" marB="0" anchor="ctr"/>
                </a:tc>
                <a:tc>
                  <a:txBody>
                    <a:bodyPr/>
                    <a:lstStyle/>
                    <a:p>
                      <a:pPr algn="ctr" rtl="0" fontAlgn="ctr"/>
                      <a:r>
                        <a:rPr lang="en-IN" sz="900" u="none" strike="noStrike">
                          <a:effectLst/>
                        </a:rPr>
                        <a:t>2%</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a:effectLst/>
                        </a:rPr>
                        <a:t>1%</a:t>
                      </a:r>
                      <a:endParaRPr lang="en-IN" sz="900" b="0" i="0" u="none" strike="noStrike">
                        <a:solidFill>
                          <a:srgbClr val="222223"/>
                        </a:solidFill>
                        <a:effectLst/>
                        <a:latin typeface="+mj-lt"/>
                      </a:endParaRPr>
                    </a:p>
                  </a:txBody>
                  <a:tcPr marL="0" marR="36000" marT="0" marB="0" anchor="ctr"/>
                </a:tc>
                <a:extLst>
                  <a:ext uri="{0D108BD9-81ED-4DB2-BD59-A6C34878D82A}">
                    <a16:rowId xmlns:a16="http://schemas.microsoft.com/office/drawing/2014/main" val="1364819384"/>
                  </a:ext>
                </a:extLst>
              </a:tr>
              <a:tr h="156386">
                <a:tc>
                  <a:txBody>
                    <a:bodyPr/>
                    <a:lstStyle/>
                    <a:p>
                      <a:pPr algn="l" rtl="0" fontAlgn="b"/>
                      <a:r>
                        <a:rPr lang="en-IN" sz="900" u="none" strike="noStrike" dirty="0">
                          <a:effectLst/>
                        </a:rPr>
                        <a:t>Manitoba</a:t>
                      </a:r>
                      <a:endParaRPr lang="en-IN" sz="900" b="0" i="0" u="none" strike="noStrike" dirty="0">
                        <a:solidFill>
                          <a:srgbClr val="6E6E71"/>
                        </a:solidFill>
                        <a:effectLst/>
                        <a:latin typeface="Calibri" panose="020F0502020204030204" pitchFamily="34" charset="0"/>
                      </a:endParaRPr>
                    </a:p>
                  </a:txBody>
                  <a:tcPr marR="36000" marT="0" marB="0" anchor="ctr"/>
                </a:tc>
                <a:tc>
                  <a:txBody>
                    <a:bodyPr/>
                    <a:lstStyle/>
                    <a:p>
                      <a:pPr algn="ctr" rtl="0" fontAlgn="ctr"/>
                      <a:r>
                        <a:rPr lang="en-IN" sz="900" u="none" strike="noStrike">
                          <a:effectLst/>
                        </a:rPr>
                        <a:t>4%</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dirty="0">
                          <a:effectLst/>
                        </a:rPr>
                        <a:t>2% </a:t>
                      </a:r>
                      <a:endParaRPr lang="en-IN" sz="900" b="0" i="0" u="none" strike="noStrike" baseline="-25000" dirty="0">
                        <a:solidFill>
                          <a:srgbClr val="222223"/>
                        </a:solidFill>
                        <a:effectLst/>
                        <a:latin typeface="+mj-lt"/>
                      </a:endParaRPr>
                    </a:p>
                  </a:txBody>
                  <a:tcPr marL="0" marR="36000" marT="0" marB="0" anchor="ctr"/>
                </a:tc>
                <a:tc>
                  <a:txBody>
                    <a:bodyPr/>
                    <a:lstStyle/>
                    <a:p>
                      <a:pPr algn="ctr" rtl="0" fontAlgn="ctr"/>
                      <a:r>
                        <a:rPr lang="en-IN" sz="900" u="none" strike="noStrike" dirty="0">
                          <a:effectLst/>
                        </a:rPr>
                        <a:t>-</a:t>
                      </a:r>
                      <a:endParaRPr lang="en-IN" sz="900" b="0" i="0" u="none" strike="noStrike" dirty="0">
                        <a:solidFill>
                          <a:srgbClr val="222223"/>
                        </a:solidFill>
                        <a:effectLst/>
                        <a:latin typeface="+mj-lt"/>
                      </a:endParaRPr>
                    </a:p>
                  </a:txBody>
                  <a:tcPr marL="0" marR="36000" marT="0" marB="0" anchor="ctr"/>
                </a:tc>
                <a:tc>
                  <a:txBody>
                    <a:bodyPr/>
                    <a:lstStyle/>
                    <a:p>
                      <a:pPr algn="ctr" rtl="0" fontAlgn="ctr"/>
                      <a:r>
                        <a:rPr lang="en-IN" sz="900" u="none" strike="noStrike">
                          <a:effectLst/>
                        </a:rPr>
                        <a:t>1%</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a:effectLst/>
                        </a:rPr>
                        <a:t>4%</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a:effectLst/>
                        </a:rPr>
                        <a:t>5%</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a:effectLst/>
                        </a:rPr>
                        <a:t>2%</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a:effectLst/>
                        </a:rPr>
                        <a:t>2%</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dirty="0">
                          <a:effectLst/>
                        </a:rPr>
                        <a:t>3%</a:t>
                      </a:r>
                      <a:endParaRPr lang="en-IN" sz="900" b="0" i="0" u="none" strike="noStrike" dirty="0">
                        <a:solidFill>
                          <a:srgbClr val="222223"/>
                        </a:solidFill>
                        <a:effectLst/>
                        <a:latin typeface="+mj-lt"/>
                      </a:endParaRPr>
                    </a:p>
                  </a:txBody>
                  <a:tcPr marL="0" marR="36000" marT="0" marB="0" anchor="ctr"/>
                </a:tc>
                <a:tc>
                  <a:txBody>
                    <a:bodyPr/>
                    <a:lstStyle/>
                    <a:p>
                      <a:pPr algn="ctr" rtl="0" fontAlgn="ctr"/>
                      <a:r>
                        <a:rPr lang="en-IN" sz="900" u="none" strike="noStrike" dirty="0">
                          <a:effectLst/>
                        </a:rPr>
                        <a:t>3%</a:t>
                      </a:r>
                      <a:endParaRPr lang="en-IN" sz="900" b="0" i="0" u="none" strike="noStrike" dirty="0">
                        <a:solidFill>
                          <a:srgbClr val="222223"/>
                        </a:solidFill>
                        <a:effectLst/>
                        <a:latin typeface="+mj-lt"/>
                      </a:endParaRPr>
                    </a:p>
                  </a:txBody>
                  <a:tcPr marL="0" marR="36000" marT="0" marB="0" anchor="ctr"/>
                </a:tc>
                <a:extLst>
                  <a:ext uri="{0D108BD9-81ED-4DB2-BD59-A6C34878D82A}">
                    <a16:rowId xmlns:a16="http://schemas.microsoft.com/office/drawing/2014/main" val="2917434135"/>
                  </a:ext>
                </a:extLst>
              </a:tr>
              <a:tr h="156386">
                <a:tc>
                  <a:txBody>
                    <a:bodyPr/>
                    <a:lstStyle/>
                    <a:p>
                      <a:pPr algn="l" rtl="0" fontAlgn="b"/>
                      <a:r>
                        <a:rPr lang="en-IN" sz="900" u="none" strike="noStrike" dirty="0">
                          <a:effectLst/>
                        </a:rPr>
                        <a:t>Northwest Territories</a:t>
                      </a:r>
                      <a:endParaRPr lang="en-IN" sz="900" b="0" i="0" u="none" strike="noStrike" dirty="0">
                        <a:solidFill>
                          <a:srgbClr val="6E6E71"/>
                        </a:solidFill>
                        <a:effectLst/>
                        <a:latin typeface="Calibri" panose="020F0502020204030204" pitchFamily="34" charset="0"/>
                      </a:endParaRPr>
                    </a:p>
                  </a:txBody>
                  <a:tcPr marR="36000" marT="0" marB="0" anchor="ctr"/>
                </a:tc>
                <a:tc>
                  <a:txBody>
                    <a:bodyPr/>
                    <a:lstStyle/>
                    <a:p>
                      <a:pPr algn="ctr" rtl="0" fontAlgn="ctr"/>
                      <a:r>
                        <a:rPr lang="en-IN" sz="900" u="none" strike="noStrike">
                          <a:effectLst/>
                        </a:rPr>
                        <a:t>1%</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a:effectLst/>
                        </a:rPr>
                        <a:t>1%</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a:effectLst/>
                        </a:rPr>
                        <a:t>-</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a:effectLst/>
                        </a:rPr>
                        <a:t>1%</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a:effectLst/>
                        </a:rPr>
                        <a:t>-</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a:effectLst/>
                        </a:rPr>
                        <a:t>-</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a:effectLst/>
                        </a:rPr>
                        <a:t>1%</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a:effectLst/>
                        </a:rPr>
                        <a:t>1%</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a:effectLst/>
                        </a:rPr>
                        <a:t>1%</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dirty="0">
                          <a:effectLst/>
                        </a:rPr>
                        <a:t>1%</a:t>
                      </a:r>
                      <a:endParaRPr lang="en-IN" sz="900" b="0" i="0" u="none" strike="noStrike" dirty="0">
                        <a:solidFill>
                          <a:srgbClr val="222223"/>
                        </a:solidFill>
                        <a:effectLst/>
                        <a:latin typeface="+mj-lt"/>
                      </a:endParaRPr>
                    </a:p>
                  </a:txBody>
                  <a:tcPr marL="0" marR="36000" marT="0" marB="0" anchor="ctr"/>
                </a:tc>
                <a:extLst>
                  <a:ext uri="{0D108BD9-81ED-4DB2-BD59-A6C34878D82A}">
                    <a16:rowId xmlns:a16="http://schemas.microsoft.com/office/drawing/2014/main" val="2255758183"/>
                  </a:ext>
                </a:extLst>
              </a:tr>
              <a:tr h="156386">
                <a:tc>
                  <a:txBody>
                    <a:bodyPr/>
                    <a:lstStyle/>
                    <a:p>
                      <a:pPr algn="l" rtl="0" fontAlgn="b"/>
                      <a:r>
                        <a:rPr lang="en-IN" sz="900" u="none" strike="noStrike" dirty="0">
                          <a:effectLst/>
                        </a:rPr>
                        <a:t>Yukon</a:t>
                      </a:r>
                      <a:endParaRPr lang="en-IN" sz="900" b="0" i="0" u="none" strike="noStrike" dirty="0">
                        <a:solidFill>
                          <a:srgbClr val="6E6E71"/>
                        </a:solidFill>
                        <a:effectLst/>
                        <a:latin typeface="Calibri" panose="020F0502020204030204" pitchFamily="34" charset="0"/>
                      </a:endParaRPr>
                    </a:p>
                  </a:txBody>
                  <a:tcPr marR="36000" marT="0" marB="0" anchor="ctr"/>
                </a:tc>
                <a:tc>
                  <a:txBody>
                    <a:bodyPr/>
                    <a:lstStyle/>
                    <a:p>
                      <a:pPr algn="ctr" rtl="0" fontAlgn="ctr"/>
                      <a:r>
                        <a:rPr lang="en-IN" sz="900" u="none" strike="noStrike">
                          <a:effectLst/>
                        </a:rPr>
                        <a:t>2%</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a:effectLst/>
                        </a:rPr>
                        <a:t>1%</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a:effectLst/>
                        </a:rPr>
                        <a:t>1%</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a:effectLst/>
                        </a:rPr>
                        <a:t>1%</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a:effectLst/>
                        </a:rPr>
                        <a:t>*</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a:effectLst/>
                        </a:rPr>
                        <a:t>1%</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a:effectLst/>
                        </a:rPr>
                        <a:t>-</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dirty="0">
                          <a:effectLst/>
                        </a:rPr>
                        <a:t>1%</a:t>
                      </a:r>
                      <a:endParaRPr lang="en-IN" sz="900" b="0" i="0" u="none" strike="noStrike" dirty="0">
                        <a:solidFill>
                          <a:srgbClr val="222223"/>
                        </a:solidFill>
                        <a:effectLst/>
                        <a:latin typeface="+mj-lt"/>
                      </a:endParaRPr>
                    </a:p>
                  </a:txBody>
                  <a:tcPr marL="0" marR="36000" marT="0" marB="0" anchor="ctr"/>
                </a:tc>
                <a:tc>
                  <a:txBody>
                    <a:bodyPr/>
                    <a:lstStyle/>
                    <a:p>
                      <a:pPr algn="ctr" rtl="0" fontAlgn="ctr"/>
                      <a:r>
                        <a:rPr lang="en-IN" sz="900" u="none" strike="noStrike" dirty="0">
                          <a:effectLst/>
                        </a:rPr>
                        <a:t>1%</a:t>
                      </a:r>
                      <a:endParaRPr lang="en-IN" sz="900" b="0" i="0" u="none" strike="noStrike" dirty="0">
                        <a:solidFill>
                          <a:srgbClr val="222223"/>
                        </a:solidFill>
                        <a:effectLst/>
                        <a:latin typeface="+mj-lt"/>
                      </a:endParaRPr>
                    </a:p>
                  </a:txBody>
                  <a:tcPr marL="0" marR="36000" marT="0" marB="0" anchor="ctr"/>
                </a:tc>
                <a:tc>
                  <a:txBody>
                    <a:bodyPr/>
                    <a:lstStyle/>
                    <a:p>
                      <a:pPr algn="ctr" rtl="0" fontAlgn="ctr"/>
                      <a:r>
                        <a:rPr lang="en-IN" sz="900" u="none" strike="noStrike" dirty="0">
                          <a:effectLst/>
                        </a:rPr>
                        <a:t>1%</a:t>
                      </a:r>
                      <a:endParaRPr lang="en-IN" sz="900" b="0" i="0" u="none" strike="noStrike" dirty="0">
                        <a:solidFill>
                          <a:srgbClr val="222223"/>
                        </a:solidFill>
                        <a:effectLst/>
                        <a:latin typeface="+mj-lt"/>
                      </a:endParaRPr>
                    </a:p>
                  </a:txBody>
                  <a:tcPr marL="0" marR="36000" marT="0" marB="0" anchor="ctr"/>
                </a:tc>
                <a:extLst>
                  <a:ext uri="{0D108BD9-81ED-4DB2-BD59-A6C34878D82A}">
                    <a16:rowId xmlns:a16="http://schemas.microsoft.com/office/drawing/2014/main" val="39708457"/>
                  </a:ext>
                </a:extLst>
              </a:tr>
              <a:tr h="156386">
                <a:tc>
                  <a:txBody>
                    <a:bodyPr/>
                    <a:lstStyle/>
                    <a:p>
                      <a:pPr algn="l" rtl="0" fontAlgn="b"/>
                      <a:r>
                        <a:rPr lang="en-IN" sz="900" u="none" strike="noStrike" dirty="0">
                          <a:effectLst/>
                        </a:rPr>
                        <a:t>Nunavut</a:t>
                      </a:r>
                      <a:endParaRPr lang="en-IN" sz="900" b="0" i="0" u="none" strike="noStrike" dirty="0">
                        <a:solidFill>
                          <a:srgbClr val="6E6E71"/>
                        </a:solidFill>
                        <a:effectLst/>
                        <a:latin typeface="Calibri" panose="020F0502020204030204" pitchFamily="34" charset="0"/>
                      </a:endParaRPr>
                    </a:p>
                  </a:txBody>
                  <a:tcPr marR="36000" marT="0" marB="0" anchor="ctr"/>
                </a:tc>
                <a:tc>
                  <a:txBody>
                    <a:bodyPr/>
                    <a:lstStyle/>
                    <a:p>
                      <a:pPr algn="ctr" rtl="0" fontAlgn="ctr"/>
                      <a:r>
                        <a:rPr lang="en-IN" sz="900" u="none" strike="noStrike">
                          <a:effectLst/>
                        </a:rPr>
                        <a:t>1%</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a:effectLst/>
                        </a:rPr>
                        <a:t>1%</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a:effectLst/>
                        </a:rPr>
                        <a:t>-</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a:effectLst/>
                        </a:rPr>
                        <a:t>*</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a:effectLst/>
                        </a:rPr>
                        <a:t>1%</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dirty="0">
                          <a:effectLst/>
                        </a:rPr>
                        <a:t>1%</a:t>
                      </a:r>
                      <a:endParaRPr lang="en-IN" sz="900" b="0" i="0" u="none" strike="noStrike" dirty="0">
                        <a:solidFill>
                          <a:srgbClr val="222223"/>
                        </a:solidFill>
                        <a:effectLst/>
                        <a:latin typeface="+mj-lt"/>
                      </a:endParaRPr>
                    </a:p>
                  </a:txBody>
                  <a:tcPr marL="0" marR="36000" marT="0" marB="0" anchor="ctr"/>
                </a:tc>
                <a:tc>
                  <a:txBody>
                    <a:bodyPr/>
                    <a:lstStyle/>
                    <a:p>
                      <a:pPr algn="ctr" rtl="0" fontAlgn="ctr"/>
                      <a:r>
                        <a:rPr lang="en-IN" sz="900" u="none" strike="noStrike">
                          <a:effectLst/>
                        </a:rPr>
                        <a:t>*</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a:effectLst/>
                        </a:rPr>
                        <a:t>2%</a:t>
                      </a:r>
                      <a:endParaRPr lang="en-IN" sz="900" b="0" i="0" u="none" strike="noStrike">
                        <a:solidFill>
                          <a:srgbClr val="222223"/>
                        </a:solidFill>
                        <a:effectLst/>
                        <a:latin typeface="+mj-lt"/>
                      </a:endParaRPr>
                    </a:p>
                  </a:txBody>
                  <a:tcPr marL="0" marR="36000" marT="0" marB="0" anchor="ctr"/>
                </a:tc>
                <a:tc>
                  <a:txBody>
                    <a:bodyPr/>
                    <a:lstStyle/>
                    <a:p>
                      <a:pPr algn="ctr" rtl="0" fontAlgn="ctr"/>
                      <a:r>
                        <a:rPr lang="en-IN" sz="900" u="none" strike="noStrike" dirty="0">
                          <a:effectLst/>
                        </a:rPr>
                        <a:t>1%</a:t>
                      </a:r>
                      <a:endParaRPr lang="en-IN" sz="900" b="0" i="0" u="none" strike="noStrike" dirty="0">
                        <a:solidFill>
                          <a:srgbClr val="222223"/>
                        </a:solidFill>
                        <a:effectLst/>
                        <a:latin typeface="+mj-lt"/>
                      </a:endParaRPr>
                    </a:p>
                  </a:txBody>
                  <a:tcPr marL="0" marR="36000" marT="0" marB="0" anchor="ctr"/>
                </a:tc>
                <a:tc>
                  <a:txBody>
                    <a:bodyPr/>
                    <a:lstStyle/>
                    <a:p>
                      <a:pPr algn="ctr" rtl="0" fontAlgn="ctr"/>
                      <a:r>
                        <a:rPr lang="en-IN" sz="900" u="none" strike="noStrike" dirty="0">
                          <a:effectLst/>
                        </a:rPr>
                        <a:t>*</a:t>
                      </a:r>
                      <a:endParaRPr lang="en-IN" sz="900" b="0" i="0" u="none" strike="noStrike" dirty="0">
                        <a:solidFill>
                          <a:srgbClr val="222223"/>
                        </a:solidFill>
                        <a:effectLst/>
                        <a:latin typeface="+mj-lt"/>
                      </a:endParaRPr>
                    </a:p>
                  </a:txBody>
                  <a:tcPr marL="0" marR="36000" marT="0" marB="0" anchor="ctr"/>
                </a:tc>
                <a:extLst>
                  <a:ext uri="{0D108BD9-81ED-4DB2-BD59-A6C34878D82A}">
                    <a16:rowId xmlns:a16="http://schemas.microsoft.com/office/drawing/2014/main" val="1234898349"/>
                  </a:ext>
                </a:extLst>
              </a:tr>
            </a:tbl>
          </a:graphicData>
        </a:graphic>
      </p:graphicFrame>
    </p:spTree>
    <p:extLst>
      <p:ext uri="{BB962C8B-B14F-4D97-AF65-F5344CB8AC3E}">
        <p14:creationId xmlns:p14="http://schemas.microsoft.com/office/powerpoint/2010/main" val="18209534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72FCA34-987B-4AA1-B3F3-096B9EE6BEAD}"/>
              </a:ext>
            </a:extLst>
          </p:cNvPr>
          <p:cNvSpPr>
            <a:spLocks noGrp="1"/>
          </p:cNvSpPr>
          <p:nvPr>
            <p:ph type="body" sz="quarter" idx="17"/>
          </p:nvPr>
        </p:nvSpPr>
        <p:spPr>
          <a:xfrm>
            <a:off x="922725" y="4902834"/>
            <a:ext cx="7462662" cy="107722"/>
          </a:xfrm>
        </p:spPr>
        <p:txBody>
          <a:bodyPr/>
          <a:lstStyle/>
          <a:p>
            <a:r>
              <a:rPr lang="en-GB" sz="700" dirty="0"/>
              <a:t>Q2. Still assuming you had a full-time job opportunity in another province, which province would you most want to relocate to? Please select your first, second and third choice. </a:t>
            </a:r>
            <a:r>
              <a:rPr lang="en-US" sz="700" dirty="0"/>
              <a:t>Base: Employed (n=1185)</a:t>
            </a:r>
          </a:p>
        </p:txBody>
      </p:sp>
      <p:sp>
        <p:nvSpPr>
          <p:cNvPr id="10" name="Title 9">
            <a:extLst>
              <a:ext uri="{FF2B5EF4-FFF2-40B4-BE49-F238E27FC236}">
                <a16:creationId xmlns:a16="http://schemas.microsoft.com/office/drawing/2014/main" id="{8367C8D9-9C01-40CB-97B3-DDAE1AA4EF53}"/>
              </a:ext>
            </a:extLst>
          </p:cNvPr>
          <p:cNvSpPr>
            <a:spLocks noGrp="1"/>
          </p:cNvSpPr>
          <p:nvPr>
            <p:ph type="title"/>
          </p:nvPr>
        </p:nvSpPr>
        <p:spPr/>
        <p:txBody>
          <a:bodyPr/>
          <a:lstStyle/>
          <a:p>
            <a:r>
              <a:rPr lang="en-US" dirty="0"/>
              <a:t>Preferred Province of Relocation By Key Groups</a:t>
            </a:r>
          </a:p>
        </p:txBody>
      </p:sp>
      <p:sp>
        <p:nvSpPr>
          <p:cNvPr id="11" name="Text Placeholder 10">
            <a:extLst>
              <a:ext uri="{FF2B5EF4-FFF2-40B4-BE49-F238E27FC236}">
                <a16:creationId xmlns:a16="http://schemas.microsoft.com/office/drawing/2014/main" id="{1DCCCBF8-5F33-4F2D-834C-7DFEB7BE8B0C}"/>
              </a:ext>
            </a:extLst>
          </p:cNvPr>
          <p:cNvSpPr>
            <a:spLocks noGrp="1"/>
          </p:cNvSpPr>
          <p:nvPr>
            <p:ph type="body" sz="quarter" idx="19"/>
          </p:nvPr>
        </p:nvSpPr>
        <p:spPr/>
        <p:txBody>
          <a:bodyPr/>
          <a:lstStyle/>
          <a:p>
            <a:pPr marL="171450" indent="-171450" algn="just">
              <a:buFont typeface="Arial" panose="020B0604020202020204" pitchFamily="34" charset="0"/>
              <a:buChar char="•"/>
            </a:pPr>
            <a:r>
              <a:rPr lang="en-US" sz="1100" dirty="0"/>
              <a:t>Tradespeople are more likely to rank Prince Edward Island and the Yukon as their top choices for relocation. Canadians who have been employed at their current job for over 10 years are more likely to cite New Brunswick but are less likely to mention Ontario as their top choice. Those with dependents are more likely to prefer Manitoba, whereas renters are more likely to rank Ontario as their first choice.</a:t>
            </a:r>
          </a:p>
        </p:txBody>
      </p:sp>
      <p:sp>
        <p:nvSpPr>
          <p:cNvPr id="8" name="TextBox 7">
            <a:extLst>
              <a:ext uri="{FF2B5EF4-FFF2-40B4-BE49-F238E27FC236}">
                <a16:creationId xmlns:a16="http://schemas.microsoft.com/office/drawing/2014/main" id="{5E08C87B-B61F-4D81-9C48-155D4E5B0299}"/>
              </a:ext>
            </a:extLst>
          </p:cNvPr>
          <p:cNvSpPr txBox="1"/>
          <p:nvPr/>
        </p:nvSpPr>
        <p:spPr>
          <a:xfrm>
            <a:off x="3247633" y="1243230"/>
            <a:ext cx="2623931" cy="169277"/>
          </a:xfrm>
          <a:prstGeom prst="rect">
            <a:avLst/>
          </a:prstGeom>
        </p:spPr>
        <p:txBody>
          <a:bodyPr vert="horz" wrap="square" lIns="0" tIns="0" rIns="0" bIns="0" rtlCol="0">
            <a:spAutoFit/>
          </a:bodyPr>
          <a:lstStyle/>
          <a:p>
            <a:pPr marL="4763" algn="ctr"/>
            <a:r>
              <a:rPr lang="en-US" sz="1100" b="1" dirty="0"/>
              <a:t>% Ranked 1</a:t>
            </a:r>
            <a:r>
              <a:rPr lang="en-US" sz="1100" b="1" baseline="30000" dirty="0"/>
              <a:t>st</a:t>
            </a:r>
            <a:endParaRPr lang="en-US" sz="1100" b="1" dirty="0"/>
          </a:p>
        </p:txBody>
      </p:sp>
      <p:graphicFrame>
        <p:nvGraphicFramePr>
          <p:cNvPr id="7" name="Table 6">
            <a:extLst>
              <a:ext uri="{FF2B5EF4-FFF2-40B4-BE49-F238E27FC236}">
                <a16:creationId xmlns:a16="http://schemas.microsoft.com/office/drawing/2014/main" id="{56D9EF6E-594D-4701-AC06-AC823B961317}"/>
              </a:ext>
            </a:extLst>
          </p:cNvPr>
          <p:cNvGraphicFramePr>
            <a:graphicFrameLocks noGrp="1"/>
          </p:cNvGraphicFramePr>
          <p:nvPr>
            <p:extLst>
              <p:ext uri="{D42A27DB-BD31-4B8C-83A1-F6EECF244321}">
                <p14:modId xmlns:p14="http://schemas.microsoft.com/office/powerpoint/2010/main" val="1774012211"/>
              </p:ext>
            </p:extLst>
          </p:nvPr>
        </p:nvGraphicFramePr>
        <p:xfrm>
          <a:off x="154049" y="1412507"/>
          <a:ext cx="8835903" cy="2463091"/>
        </p:xfrm>
        <a:graphic>
          <a:graphicData uri="http://schemas.openxmlformats.org/drawingml/2006/table">
            <a:tbl>
              <a:tblPr firstRow="1" bandRow="1">
                <a:tableStyleId>{00A15C55-8517-42AA-B614-E9B94910E393}</a:tableStyleId>
              </a:tblPr>
              <a:tblGrid>
                <a:gridCol w="1310539">
                  <a:extLst>
                    <a:ext uri="{9D8B030D-6E8A-4147-A177-3AD203B41FA5}">
                      <a16:colId xmlns:a16="http://schemas.microsoft.com/office/drawing/2014/main" val="849710063"/>
                    </a:ext>
                  </a:extLst>
                </a:gridCol>
                <a:gridCol w="684124">
                  <a:extLst>
                    <a:ext uri="{9D8B030D-6E8A-4147-A177-3AD203B41FA5}">
                      <a16:colId xmlns:a16="http://schemas.microsoft.com/office/drawing/2014/main" val="2833812181"/>
                    </a:ext>
                  </a:extLst>
                </a:gridCol>
                <a:gridCol w="684124">
                  <a:extLst>
                    <a:ext uri="{9D8B030D-6E8A-4147-A177-3AD203B41FA5}">
                      <a16:colId xmlns:a16="http://schemas.microsoft.com/office/drawing/2014/main" val="1228887541"/>
                    </a:ext>
                  </a:extLst>
                </a:gridCol>
                <a:gridCol w="684124">
                  <a:extLst>
                    <a:ext uri="{9D8B030D-6E8A-4147-A177-3AD203B41FA5}">
                      <a16:colId xmlns:a16="http://schemas.microsoft.com/office/drawing/2014/main" val="1409009964"/>
                    </a:ext>
                  </a:extLst>
                </a:gridCol>
                <a:gridCol w="684124">
                  <a:extLst>
                    <a:ext uri="{9D8B030D-6E8A-4147-A177-3AD203B41FA5}">
                      <a16:colId xmlns:a16="http://schemas.microsoft.com/office/drawing/2014/main" val="844393255"/>
                    </a:ext>
                  </a:extLst>
                </a:gridCol>
                <a:gridCol w="684124">
                  <a:extLst>
                    <a:ext uri="{9D8B030D-6E8A-4147-A177-3AD203B41FA5}">
                      <a16:colId xmlns:a16="http://schemas.microsoft.com/office/drawing/2014/main" val="343468090"/>
                    </a:ext>
                  </a:extLst>
                </a:gridCol>
                <a:gridCol w="684124">
                  <a:extLst>
                    <a:ext uri="{9D8B030D-6E8A-4147-A177-3AD203B41FA5}">
                      <a16:colId xmlns:a16="http://schemas.microsoft.com/office/drawing/2014/main" val="1446919925"/>
                    </a:ext>
                  </a:extLst>
                </a:gridCol>
                <a:gridCol w="684124">
                  <a:extLst>
                    <a:ext uri="{9D8B030D-6E8A-4147-A177-3AD203B41FA5}">
                      <a16:colId xmlns:a16="http://schemas.microsoft.com/office/drawing/2014/main" val="2214585161"/>
                    </a:ext>
                  </a:extLst>
                </a:gridCol>
                <a:gridCol w="684124">
                  <a:extLst>
                    <a:ext uri="{9D8B030D-6E8A-4147-A177-3AD203B41FA5}">
                      <a16:colId xmlns:a16="http://schemas.microsoft.com/office/drawing/2014/main" val="1092452878"/>
                    </a:ext>
                  </a:extLst>
                </a:gridCol>
                <a:gridCol w="684124">
                  <a:extLst>
                    <a:ext uri="{9D8B030D-6E8A-4147-A177-3AD203B41FA5}">
                      <a16:colId xmlns:a16="http://schemas.microsoft.com/office/drawing/2014/main" val="1222419727"/>
                    </a:ext>
                  </a:extLst>
                </a:gridCol>
                <a:gridCol w="684124">
                  <a:extLst>
                    <a:ext uri="{9D8B030D-6E8A-4147-A177-3AD203B41FA5}">
                      <a16:colId xmlns:a16="http://schemas.microsoft.com/office/drawing/2014/main" val="2605244121"/>
                    </a:ext>
                  </a:extLst>
                </a:gridCol>
                <a:gridCol w="684124">
                  <a:extLst>
                    <a:ext uri="{9D8B030D-6E8A-4147-A177-3AD203B41FA5}">
                      <a16:colId xmlns:a16="http://schemas.microsoft.com/office/drawing/2014/main" val="124165145"/>
                    </a:ext>
                  </a:extLst>
                </a:gridCol>
              </a:tblGrid>
              <a:tr h="167058">
                <a:tc>
                  <a:txBody>
                    <a:bodyPr/>
                    <a:lstStyle/>
                    <a:p>
                      <a:endParaRPr lang="en-IN" sz="1100" dirty="0">
                        <a:latin typeface="+mn-lt"/>
                      </a:endParaRPr>
                    </a:p>
                  </a:txBody>
                  <a:tcPr marT="0" marB="0" anchor="ctr"/>
                </a:tc>
                <a:tc gridSpan="2">
                  <a:txBody>
                    <a:bodyPr/>
                    <a:lstStyle/>
                    <a:p>
                      <a:pPr algn="ctr">
                        <a:lnSpc>
                          <a:spcPts val="800"/>
                        </a:lnSpc>
                      </a:pPr>
                      <a:r>
                        <a:rPr lang="en-IN" sz="1100" b="1" dirty="0">
                          <a:solidFill>
                            <a:schemeClr val="tx1"/>
                          </a:solidFill>
                          <a:latin typeface="+mn-lt"/>
                        </a:rPr>
                        <a:t>TRADES</a:t>
                      </a:r>
                    </a:p>
                  </a:txBody>
                  <a:tcPr marT="0" marB="0" anchor="ctr"/>
                </a:tc>
                <a:tc hMerge="1">
                  <a:txBody>
                    <a:bodyPr/>
                    <a:lstStyle/>
                    <a:p>
                      <a:pPr algn="ctr"/>
                      <a:endParaRPr lang="en-IN" sz="800" dirty="0"/>
                    </a:p>
                  </a:txBody>
                  <a:tcPr anchor="ctr"/>
                </a:tc>
                <a:tc gridSpan="3">
                  <a:txBody>
                    <a:bodyPr/>
                    <a:lstStyle/>
                    <a:p>
                      <a:pPr algn="ctr">
                        <a:lnSpc>
                          <a:spcPts val="800"/>
                        </a:lnSpc>
                      </a:pPr>
                      <a:r>
                        <a:rPr lang="en-IN" sz="1100" b="1" dirty="0">
                          <a:solidFill>
                            <a:schemeClr val="tx1"/>
                          </a:solidFill>
                          <a:latin typeface="+mn-lt"/>
                        </a:rPr>
                        <a:t>TIME AT JOB</a:t>
                      </a:r>
                    </a:p>
                  </a:txBody>
                  <a:tcPr marT="0" marB="0"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tc gridSpan="2">
                  <a:txBody>
                    <a:bodyPr/>
                    <a:lstStyle/>
                    <a:p>
                      <a:pPr algn="ctr">
                        <a:lnSpc>
                          <a:spcPts val="800"/>
                        </a:lnSpc>
                      </a:pPr>
                      <a:r>
                        <a:rPr lang="en-IN" sz="1100" b="1" dirty="0">
                          <a:solidFill>
                            <a:schemeClr val="tx1"/>
                          </a:solidFill>
                          <a:latin typeface="+mn-lt"/>
                        </a:rPr>
                        <a:t>OWN HOUSE</a:t>
                      </a:r>
                    </a:p>
                  </a:txBody>
                  <a:tcPr marT="0" marB="0" anchor="ctr"/>
                </a:tc>
                <a:tc hMerge="1">
                  <a:txBody>
                    <a:bodyPr/>
                    <a:lstStyle/>
                    <a:p>
                      <a:pPr algn="ctr"/>
                      <a:endParaRPr lang="en-IN" sz="800" dirty="0"/>
                    </a:p>
                  </a:txBody>
                  <a:tcPr anchor="ctr"/>
                </a:tc>
                <a:tc gridSpan="2">
                  <a:txBody>
                    <a:bodyPr/>
                    <a:lstStyle/>
                    <a:p>
                      <a:pPr algn="ctr">
                        <a:lnSpc>
                          <a:spcPts val="800"/>
                        </a:lnSpc>
                      </a:pPr>
                      <a:r>
                        <a:rPr lang="en-IN" sz="1100" b="1" dirty="0">
                          <a:solidFill>
                            <a:schemeClr val="tx1"/>
                          </a:solidFill>
                          <a:latin typeface="+mn-lt"/>
                        </a:rPr>
                        <a:t>DEPENDENT</a:t>
                      </a:r>
                    </a:p>
                  </a:txBody>
                  <a:tcPr marT="0" marB="0" anchor="ctr"/>
                </a:tc>
                <a:tc hMerge="1">
                  <a:txBody>
                    <a:bodyPr/>
                    <a:lstStyle/>
                    <a:p>
                      <a:pPr algn="ctr"/>
                      <a:endParaRPr lang="en-IN" sz="900" dirty="0"/>
                    </a:p>
                  </a:txBody>
                  <a:tcPr anchor="ctr"/>
                </a:tc>
                <a:tc gridSpan="2">
                  <a:txBody>
                    <a:bodyPr/>
                    <a:lstStyle/>
                    <a:p>
                      <a:pPr algn="ctr">
                        <a:lnSpc>
                          <a:spcPts val="800"/>
                        </a:lnSpc>
                      </a:pPr>
                      <a:r>
                        <a:rPr lang="en-IN" sz="1100" b="1" dirty="0">
                          <a:solidFill>
                            <a:schemeClr val="tx1"/>
                          </a:solidFill>
                          <a:latin typeface="+mn-lt"/>
                        </a:rPr>
                        <a:t>BORN IN CANADA</a:t>
                      </a:r>
                    </a:p>
                  </a:txBody>
                  <a:tcPr marT="0" marB="0" anchor="ctr"/>
                </a:tc>
                <a:tc hMerge="1">
                  <a:txBody>
                    <a:bodyPr/>
                    <a:lstStyle/>
                    <a:p>
                      <a:pPr algn="ctr"/>
                      <a:endParaRPr lang="en-IN" sz="900" dirty="0"/>
                    </a:p>
                  </a:txBody>
                  <a:tcPr anchor="ctr"/>
                </a:tc>
                <a:extLst>
                  <a:ext uri="{0D108BD9-81ED-4DB2-BD59-A6C34878D82A}">
                    <a16:rowId xmlns:a16="http://schemas.microsoft.com/office/drawing/2014/main" val="1551721918"/>
                  </a:ext>
                </a:extLst>
              </a:tr>
              <a:tr h="236669">
                <a:tc>
                  <a:txBody>
                    <a:bodyPr/>
                    <a:lstStyle/>
                    <a:p>
                      <a:endParaRPr lang="en-IN" sz="1000" dirty="0">
                        <a:latin typeface="+mn-lt"/>
                      </a:endParaRPr>
                    </a:p>
                  </a:txBody>
                  <a:tcPr marT="0" marB="0" anchor="ctr"/>
                </a:tc>
                <a:tc>
                  <a:txBody>
                    <a:bodyPr/>
                    <a:lstStyle/>
                    <a:p>
                      <a:pPr algn="ctr" fontAlgn="t">
                        <a:lnSpc>
                          <a:spcPct val="100000"/>
                        </a:lnSpc>
                      </a:pPr>
                      <a:r>
                        <a:rPr lang="en-IN" sz="1000" b="1" kern="1200" dirty="0">
                          <a:solidFill>
                            <a:schemeClr val="tx1"/>
                          </a:solidFill>
                          <a:latin typeface="+mn-lt"/>
                        </a:rPr>
                        <a:t>Trades </a:t>
                      </a:r>
                    </a:p>
                  </a:txBody>
                  <a:tcPr marL="9525" marR="9525" marT="0" marB="0" anchor="ctr"/>
                </a:tc>
                <a:tc>
                  <a:txBody>
                    <a:bodyPr/>
                    <a:lstStyle/>
                    <a:p>
                      <a:pPr algn="ctr" fontAlgn="t">
                        <a:lnSpc>
                          <a:spcPct val="100000"/>
                        </a:lnSpc>
                      </a:pPr>
                      <a:r>
                        <a:rPr lang="en-IN" sz="1000" b="1" kern="1200" dirty="0">
                          <a:solidFill>
                            <a:schemeClr val="tx1"/>
                          </a:solidFill>
                          <a:latin typeface="+mn-lt"/>
                        </a:rPr>
                        <a:t>Rest</a:t>
                      </a:r>
                    </a:p>
                  </a:txBody>
                  <a:tcPr marL="9525" marR="9525" marT="0" marB="0" anchor="ctr"/>
                </a:tc>
                <a:tc>
                  <a:txBody>
                    <a:bodyPr/>
                    <a:lstStyle/>
                    <a:p>
                      <a:pPr algn="ctr" fontAlgn="t">
                        <a:lnSpc>
                          <a:spcPct val="100000"/>
                        </a:lnSpc>
                      </a:pPr>
                      <a:r>
                        <a:rPr lang="en-IN" sz="1000" b="1" kern="1200" dirty="0">
                          <a:solidFill>
                            <a:schemeClr val="tx1"/>
                          </a:solidFill>
                          <a:latin typeface="+mn-lt"/>
                        </a:rPr>
                        <a:t>3 years or less </a:t>
                      </a:r>
                    </a:p>
                  </a:txBody>
                  <a:tcPr marL="9525" marR="9525" marT="0" marB="0" anchor="ctr"/>
                </a:tc>
                <a:tc>
                  <a:txBody>
                    <a:bodyPr/>
                    <a:lstStyle/>
                    <a:p>
                      <a:pPr algn="ctr" fontAlgn="t">
                        <a:lnSpc>
                          <a:spcPct val="100000"/>
                        </a:lnSpc>
                      </a:pPr>
                      <a:r>
                        <a:rPr lang="en-IN" sz="1000" b="1" kern="1200" dirty="0">
                          <a:solidFill>
                            <a:schemeClr val="tx1"/>
                          </a:solidFill>
                          <a:latin typeface="+mn-lt"/>
                        </a:rPr>
                        <a:t>4-10 years</a:t>
                      </a:r>
                    </a:p>
                  </a:txBody>
                  <a:tcPr marL="9525" marR="9525" marT="0" marB="0" anchor="ctr"/>
                </a:tc>
                <a:tc>
                  <a:txBody>
                    <a:bodyPr/>
                    <a:lstStyle/>
                    <a:p>
                      <a:pPr algn="ctr" fontAlgn="t">
                        <a:lnSpc>
                          <a:spcPct val="100000"/>
                        </a:lnSpc>
                      </a:pPr>
                      <a:r>
                        <a:rPr lang="en-IN" sz="1000" b="1" kern="1200" dirty="0">
                          <a:solidFill>
                            <a:schemeClr val="tx1"/>
                          </a:solidFill>
                          <a:latin typeface="+mn-lt"/>
                        </a:rPr>
                        <a:t>&gt; 10 years</a:t>
                      </a:r>
                    </a:p>
                  </a:txBody>
                  <a:tcPr marL="9525" marR="9525" marT="0" marB="0" anchor="ctr"/>
                </a:tc>
                <a:tc>
                  <a:txBody>
                    <a:bodyPr/>
                    <a:lstStyle/>
                    <a:p>
                      <a:pPr algn="ctr" fontAlgn="t">
                        <a:lnSpc>
                          <a:spcPct val="100000"/>
                        </a:lnSpc>
                      </a:pPr>
                      <a:r>
                        <a:rPr lang="en-IN" sz="1000" b="1" kern="1200" dirty="0">
                          <a:solidFill>
                            <a:schemeClr val="tx1"/>
                          </a:solidFill>
                          <a:latin typeface="+mn-lt"/>
                        </a:rPr>
                        <a:t>Yes</a:t>
                      </a:r>
                    </a:p>
                  </a:txBody>
                  <a:tcPr marL="9525" marR="9525" marT="0" marB="0" anchor="ctr"/>
                </a:tc>
                <a:tc>
                  <a:txBody>
                    <a:bodyPr/>
                    <a:lstStyle/>
                    <a:p>
                      <a:pPr algn="ctr" fontAlgn="t">
                        <a:lnSpc>
                          <a:spcPct val="100000"/>
                        </a:lnSpc>
                      </a:pPr>
                      <a:r>
                        <a:rPr lang="en-IN" sz="1000" b="1" kern="1200" dirty="0">
                          <a:solidFill>
                            <a:schemeClr val="tx1"/>
                          </a:solidFill>
                          <a:latin typeface="+mn-lt"/>
                        </a:rPr>
                        <a:t>No</a:t>
                      </a:r>
                    </a:p>
                  </a:txBody>
                  <a:tcPr marL="9525" marR="9525" marT="0" marB="0" anchor="ctr"/>
                </a:tc>
                <a:tc>
                  <a:txBody>
                    <a:bodyPr/>
                    <a:lstStyle/>
                    <a:p>
                      <a:pPr algn="ctr" fontAlgn="t">
                        <a:lnSpc>
                          <a:spcPct val="100000"/>
                        </a:lnSpc>
                      </a:pPr>
                      <a:r>
                        <a:rPr lang="en-IN" sz="1000" b="1" kern="1200" dirty="0">
                          <a:solidFill>
                            <a:schemeClr val="tx1"/>
                          </a:solidFill>
                          <a:latin typeface="+mn-lt"/>
                        </a:rPr>
                        <a:t>Yes</a:t>
                      </a:r>
                    </a:p>
                  </a:txBody>
                  <a:tcPr marL="9525" marR="9525" marT="0" marB="0" anchor="ctr"/>
                </a:tc>
                <a:tc>
                  <a:txBody>
                    <a:bodyPr/>
                    <a:lstStyle/>
                    <a:p>
                      <a:pPr algn="ctr" fontAlgn="t">
                        <a:lnSpc>
                          <a:spcPct val="100000"/>
                        </a:lnSpc>
                      </a:pPr>
                      <a:r>
                        <a:rPr lang="en-IN" sz="1000" b="1" kern="1200" dirty="0">
                          <a:solidFill>
                            <a:schemeClr val="tx1"/>
                          </a:solidFill>
                          <a:latin typeface="+mn-lt"/>
                        </a:rPr>
                        <a:t>No</a:t>
                      </a:r>
                    </a:p>
                  </a:txBody>
                  <a:tcPr marL="9525" marR="9525" marT="0" marB="0" anchor="ctr"/>
                </a:tc>
                <a:tc>
                  <a:txBody>
                    <a:bodyPr/>
                    <a:lstStyle/>
                    <a:p>
                      <a:pPr algn="ctr" fontAlgn="t">
                        <a:lnSpc>
                          <a:spcPct val="100000"/>
                        </a:lnSpc>
                      </a:pPr>
                      <a:r>
                        <a:rPr lang="en-IN" sz="1000" b="1" kern="1200" dirty="0">
                          <a:solidFill>
                            <a:schemeClr val="tx1"/>
                          </a:solidFill>
                          <a:latin typeface="+mn-lt"/>
                          <a:ea typeface="+mn-ea"/>
                          <a:cs typeface="+mn-cs"/>
                        </a:rPr>
                        <a:t>Yes</a:t>
                      </a:r>
                    </a:p>
                  </a:txBody>
                  <a:tcPr marL="9525" marR="9525" marT="0" marB="0" anchor="ctr"/>
                </a:tc>
                <a:tc>
                  <a:txBody>
                    <a:bodyPr/>
                    <a:lstStyle/>
                    <a:p>
                      <a:pPr algn="ctr" fontAlgn="t">
                        <a:lnSpc>
                          <a:spcPct val="100000"/>
                        </a:lnSpc>
                      </a:pPr>
                      <a:r>
                        <a:rPr lang="en-IN" sz="1000" b="1" kern="1200" dirty="0">
                          <a:solidFill>
                            <a:schemeClr val="tx1"/>
                          </a:solidFill>
                          <a:latin typeface="+mn-lt"/>
                          <a:ea typeface="+mn-ea"/>
                          <a:cs typeface="+mn-cs"/>
                        </a:rPr>
                        <a:t>No</a:t>
                      </a:r>
                    </a:p>
                  </a:txBody>
                  <a:tcPr marL="9525" marR="9525" marT="0" marB="0" anchor="ctr"/>
                </a:tc>
                <a:extLst>
                  <a:ext uri="{0D108BD9-81ED-4DB2-BD59-A6C34878D82A}">
                    <a16:rowId xmlns:a16="http://schemas.microsoft.com/office/drawing/2014/main" val="260614317"/>
                  </a:ext>
                </a:extLst>
              </a:tr>
              <a:tr h="153127">
                <a:tc>
                  <a:txBody>
                    <a:bodyPr/>
                    <a:lstStyle/>
                    <a:p>
                      <a:pPr algn="l" rtl="0" fontAlgn="b"/>
                      <a:r>
                        <a:rPr lang="en-IN" sz="900" u="none" strike="noStrike" dirty="0">
                          <a:effectLst/>
                        </a:rPr>
                        <a:t>British Columbia</a:t>
                      </a:r>
                      <a:endParaRPr lang="en-IN" sz="900" b="0" i="0" u="none" strike="noStrike" dirty="0">
                        <a:solidFill>
                          <a:srgbClr val="6E6E71"/>
                        </a:solidFill>
                        <a:effectLst/>
                        <a:latin typeface="Calibri" panose="020F0502020204030204" pitchFamily="34" charset="0"/>
                      </a:endParaRPr>
                    </a:p>
                  </a:txBody>
                  <a:tcPr marR="36000" marT="0" marB="0" anchor="ctr"/>
                </a:tc>
                <a:tc>
                  <a:txBody>
                    <a:bodyPr/>
                    <a:lstStyle/>
                    <a:p>
                      <a:pPr algn="ctr" rtl="0" fontAlgn="ctr"/>
                      <a:r>
                        <a:rPr lang="en-IN" sz="900" u="none" strike="noStrike" dirty="0">
                          <a:effectLst/>
                        </a:rPr>
                        <a:t>42%</a:t>
                      </a:r>
                      <a:endParaRPr lang="en-IN" sz="900" b="0" i="0" u="none" strike="noStrike" dirty="0">
                        <a:solidFill>
                          <a:srgbClr val="222223"/>
                        </a:solidFill>
                        <a:effectLst/>
                        <a:latin typeface="+mj-lt"/>
                      </a:endParaRPr>
                    </a:p>
                  </a:txBody>
                  <a:tcPr marL="9525" marR="9525" marT="0" marB="0" anchor="ctr"/>
                </a:tc>
                <a:tc>
                  <a:txBody>
                    <a:bodyPr/>
                    <a:lstStyle/>
                    <a:p>
                      <a:pPr algn="ctr" rtl="0" fontAlgn="ctr"/>
                      <a:r>
                        <a:rPr lang="en-IN" sz="900" u="none" strike="noStrike" dirty="0">
                          <a:effectLst/>
                        </a:rPr>
                        <a:t>37%</a:t>
                      </a:r>
                      <a:endParaRPr lang="en-IN" sz="900" b="0" i="0" u="none" strike="noStrike" dirty="0">
                        <a:solidFill>
                          <a:srgbClr val="222223"/>
                        </a:solidFill>
                        <a:effectLst/>
                        <a:latin typeface="+mj-lt"/>
                      </a:endParaRPr>
                    </a:p>
                  </a:txBody>
                  <a:tcPr marL="9525" marR="9525" marT="0" marB="0" anchor="ctr"/>
                </a:tc>
                <a:tc>
                  <a:txBody>
                    <a:bodyPr/>
                    <a:lstStyle/>
                    <a:p>
                      <a:pPr algn="ctr" rtl="0" fontAlgn="ctr"/>
                      <a:r>
                        <a:rPr lang="en-IN" sz="900" u="none" strike="noStrike" dirty="0">
                          <a:effectLst/>
                        </a:rPr>
                        <a:t>39%</a:t>
                      </a:r>
                      <a:endParaRPr lang="en-IN" sz="900" b="0" i="0" u="none" strike="noStrike" dirty="0">
                        <a:solidFill>
                          <a:srgbClr val="222223"/>
                        </a:solidFill>
                        <a:effectLst/>
                        <a:latin typeface="+mj-lt"/>
                      </a:endParaRPr>
                    </a:p>
                  </a:txBody>
                  <a:tcPr marL="9525" marR="9525" marT="0" marB="0" anchor="ctr"/>
                </a:tc>
                <a:tc>
                  <a:txBody>
                    <a:bodyPr/>
                    <a:lstStyle/>
                    <a:p>
                      <a:pPr algn="ctr" rtl="0" fontAlgn="ctr"/>
                      <a:r>
                        <a:rPr lang="en-IN" sz="900" u="none" strike="noStrike" dirty="0">
                          <a:effectLst/>
                        </a:rPr>
                        <a:t>34%</a:t>
                      </a:r>
                      <a:endParaRPr lang="en-IN" sz="900" b="0" i="0" u="none" strike="noStrike" dirty="0">
                        <a:solidFill>
                          <a:srgbClr val="222223"/>
                        </a:solidFill>
                        <a:effectLst/>
                        <a:latin typeface="+mj-lt"/>
                      </a:endParaRPr>
                    </a:p>
                  </a:txBody>
                  <a:tcPr marL="9525" marR="9525" marT="0" marB="0" anchor="ctr"/>
                </a:tc>
                <a:tc>
                  <a:txBody>
                    <a:bodyPr/>
                    <a:lstStyle/>
                    <a:p>
                      <a:pPr algn="ctr" rtl="0" fontAlgn="ctr"/>
                      <a:r>
                        <a:rPr lang="en-IN" sz="900" u="none" strike="noStrike">
                          <a:effectLst/>
                        </a:rPr>
                        <a:t>40%</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dirty="0">
                          <a:effectLst/>
                        </a:rPr>
                        <a:t>39%</a:t>
                      </a:r>
                      <a:endParaRPr lang="en-IN" sz="900" b="0" i="0" u="none" strike="noStrike" dirty="0">
                        <a:solidFill>
                          <a:srgbClr val="222223"/>
                        </a:solidFill>
                        <a:effectLst/>
                        <a:latin typeface="+mj-lt"/>
                      </a:endParaRPr>
                    </a:p>
                  </a:txBody>
                  <a:tcPr marL="9525" marR="9525" marT="0" marB="0" anchor="ctr"/>
                </a:tc>
                <a:tc>
                  <a:txBody>
                    <a:bodyPr/>
                    <a:lstStyle/>
                    <a:p>
                      <a:pPr algn="ctr" rtl="0" fontAlgn="ctr"/>
                      <a:r>
                        <a:rPr lang="en-IN" sz="900" u="none" strike="noStrike">
                          <a:effectLst/>
                        </a:rPr>
                        <a:t>36%</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dirty="0">
                          <a:effectLst/>
                        </a:rPr>
                        <a:t>37%</a:t>
                      </a:r>
                      <a:endParaRPr lang="en-IN" sz="900" b="0" i="0" u="none" strike="noStrike" dirty="0">
                        <a:solidFill>
                          <a:srgbClr val="222223"/>
                        </a:solidFill>
                        <a:effectLst/>
                        <a:latin typeface="+mj-lt"/>
                      </a:endParaRPr>
                    </a:p>
                  </a:txBody>
                  <a:tcPr marL="9525" marR="9525" marT="0" marB="0" anchor="ctr"/>
                </a:tc>
                <a:tc>
                  <a:txBody>
                    <a:bodyPr/>
                    <a:lstStyle/>
                    <a:p>
                      <a:pPr algn="ctr" rtl="0" fontAlgn="ctr"/>
                      <a:r>
                        <a:rPr lang="en-IN" sz="900" u="none" strike="noStrike" dirty="0">
                          <a:effectLst/>
                        </a:rPr>
                        <a:t>38%</a:t>
                      </a:r>
                      <a:endParaRPr lang="en-IN" sz="900" b="0" i="0" u="none" strike="noStrike" dirty="0">
                        <a:solidFill>
                          <a:srgbClr val="222223"/>
                        </a:solidFill>
                        <a:effectLst/>
                        <a:latin typeface="+mj-lt"/>
                      </a:endParaRPr>
                    </a:p>
                  </a:txBody>
                  <a:tcPr marL="9525" marR="9525" marT="0" marB="0" anchor="ctr"/>
                </a:tc>
                <a:tc>
                  <a:txBody>
                    <a:bodyPr/>
                    <a:lstStyle/>
                    <a:p>
                      <a:pPr algn="ctr" fontAlgn="ctr"/>
                      <a:r>
                        <a:rPr lang="en-IN" sz="900" b="0" i="0" u="none" strike="noStrike" dirty="0">
                          <a:solidFill>
                            <a:srgbClr val="222223"/>
                          </a:solidFill>
                          <a:effectLst/>
                          <a:latin typeface="Calibri" panose="020F0502020204030204" pitchFamily="34" charset="0"/>
                        </a:rPr>
                        <a:t>38%</a:t>
                      </a:r>
                    </a:p>
                  </a:txBody>
                  <a:tcPr marL="9525" marR="9525" marT="0" marB="0" anchor="ctr"/>
                </a:tc>
                <a:tc>
                  <a:txBody>
                    <a:bodyPr/>
                    <a:lstStyle/>
                    <a:p>
                      <a:pPr algn="ctr" fontAlgn="ctr"/>
                      <a:r>
                        <a:rPr lang="en-IN" sz="900" b="0" i="0" u="none" strike="noStrike" dirty="0">
                          <a:solidFill>
                            <a:srgbClr val="222223"/>
                          </a:solidFill>
                          <a:effectLst/>
                          <a:latin typeface="Calibri" panose="020F0502020204030204" pitchFamily="34" charset="0"/>
                        </a:rPr>
                        <a:t>37%</a:t>
                      </a:r>
                    </a:p>
                  </a:txBody>
                  <a:tcPr marL="9525" marR="9525" marT="0" marB="0" anchor="ctr"/>
                </a:tc>
                <a:extLst>
                  <a:ext uri="{0D108BD9-81ED-4DB2-BD59-A6C34878D82A}">
                    <a16:rowId xmlns:a16="http://schemas.microsoft.com/office/drawing/2014/main" val="3024385886"/>
                  </a:ext>
                </a:extLst>
              </a:tr>
              <a:tr h="153127">
                <a:tc>
                  <a:txBody>
                    <a:bodyPr/>
                    <a:lstStyle/>
                    <a:p>
                      <a:pPr algn="l" rtl="0" fontAlgn="b"/>
                      <a:r>
                        <a:rPr lang="en-IN" sz="900" u="none" strike="noStrike">
                          <a:effectLst/>
                        </a:rPr>
                        <a:t>Ontario</a:t>
                      </a:r>
                      <a:endParaRPr lang="en-IN" sz="900" b="0" i="0" u="none" strike="noStrike">
                        <a:solidFill>
                          <a:srgbClr val="6E6E71"/>
                        </a:solidFill>
                        <a:effectLst/>
                        <a:latin typeface="Calibri" panose="020F0502020204030204" pitchFamily="34" charset="0"/>
                      </a:endParaRPr>
                    </a:p>
                  </a:txBody>
                  <a:tcPr marR="36000" marT="0" marB="0" anchor="ctr"/>
                </a:tc>
                <a:tc>
                  <a:txBody>
                    <a:bodyPr/>
                    <a:lstStyle/>
                    <a:p>
                      <a:pPr algn="ctr" rtl="0" fontAlgn="ctr"/>
                      <a:r>
                        <a:rPr lang="en-IN" sz="900" u="none" strike="noStrike">
                          <a:effectLst/>
                        </a:rPr>
                        <a:t>11%</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dirty="0">
                          <a:effectLst/>
                        </a:rPr>
                        <a:t>18%</a:t>
                      </a:r>
                      <a:endParaRPr lang="en-IN" sz="900" b="0" i="0" u="none" strike="noStrike" dirty="0">
                        <a:solidFill>
                          <a:srgbClr val="222223"/>
                        </a:solidFill>
                        <a:effectLst/>
                        <a:latin typeface="+mj-lt"/>
                      </a:endParaRPr>
                    </a:p>
                  </a:txBody>
                  <a:tcPr marL="9525" marR="9525" marT="0" marB="0" anchor="ctr"/>
                </a:tc>
                <a:tc>
                  <a:txBody>
                    <a:bodyPr/>
                    <a:lstStyle/>
                    <a:p>
                      <a:pPr algn="ctr" rtl="0" fontAlgn="ctr"/>
                      <a:r>
                        <a:rPr lang="en-IN" sz="900" u="none" strike="noStrike" dirty="0">
                          <a:effectLst/>
                        </a:rPr>
                        <a:t>20%</a:t>
                      </a:r>
                      <a:endParaRPr lang="en-IN" sz="900" b="0" i="0" u="none" strike="noStrike" dirty="0">
                        <a:solidFill>
                          <a:srgbClr val="222223"/>
                        </a:solidFill>
                        <a:effectLst/>
                        <a:latin typeface="+mj-lt"/>
                      </a:endParaRPr>
                    </a:p>
                  </a:txBody>
                  <a:tcPr marL="9525" marR="9525" marT="0" marB="0" anchor="ctr">
                    <a:solidFill>
                      <a:srgbClr val="92D050"/>
                    </a:solidFill>
                  </a:tcPr>
                </a:tc>
                <a:tc>
                  <a:txBody>
                    <a:bodyPr/>
                    <a:lstStyle/>
                    <a:p>
                      <a:pPr algn="ctr" rtl="0" fontAlgn="ctr"/>
                      <a:r>
                        <a:rPr lang="en-IN" sz="900" u="none" strike="noStrike" dirty="0">
                          <a:effectLst/>
                        </a:rPr>
                        <a:t>20%</a:t>
                      </a:r>
                      <a:endParaRPr lang="en-IN" sz="900" b="0" i="0" u="none" strike="noStrike" dirty="0">
                        <a:solidFill>
                          <a:srgbClr val="222223"/>
                        </a:solidFill>
                        <a:effectLst/>
                        <a:latin typeface="+mj-lt"/>
                      </a:endParaRPr>
                    </a:p>
                  </a:txBody>
                  <a:tcPr marL="9525" marR="9525" marT="0" marB="0" anchor="ctr">
                    <a:solidFill>
                      <a:srgbClr val="92D050"/>
                    </a:solidFill>
                  </a:tcPr>
                </a:tc>
                <a:tc>
                  <a:txBody>
                    <a:bodyPr/>
                    <a:lstStyle/>
                    <a:p>
                      <a:pPr algn="ctr" rtl="0" fontAlgn="ctr"/>
                      <a:r>
                        <a:rPr lang="en-IN" sz="900" u="none" strike="noStrike" dirty="0">
                          <a:effectLst/>
                        </a:rPr>
                        <a:t>12%</a:t>
                      </a:r>
                      <a:endParaRPr lang="en-IN" sz="900" b="0" i="0" u="none" strike="noStrike" dirty="0">
                        <a:solidFill>
                          <a:srgbClr val="222223"/>
                        </a:solidFill>
                        <a:effectLst/>
                        <a:latin typeface="+mj-lt"/>
                      </a:endParaRPr>
                    </a:p>
                  </a:txBody>
                  <a:tcPr marL="9525" marR="9525" marT="0" marB="0" anchor="ctr">
                    <a:solidFill>
                      <a:srgbClr val="FF9999"/>
                    </a:solidFill>
                  </a:tcPr>
                </a:tc>
                <a:tc>
                  <a:txBody>
                    <a:bodyPr/>
                    <a:lstStyle/>
                    <a:p>
                      <a:pPr algn="ctr" rtl="0" fontAlgn="ctr"/>
                      <a:r>
                        <a:rPr lang="en-IN" sz="900" u="none" strike="noStrike" dirty="0">
                          <a:effectLst/>
                        </a:rPr>
                        <a:t>15%</a:t>
                      </a:r>
                      <a:endParaRPr lang="en-IN" sz="900" b="0" i="0" u="none" strike="noStrike" dirty="0">
                        <a:solidFill>
                          <a:srgbClr val="222223"/>
                        </a:solidFill>
                        <a:effectLst/>
                        <a:latin typeface="+mj-lt"/>
                      </a:endParaRPr>
                    </a:p>
                  </a:txBody>
                  <a:tcPr marL="9525" marR="9525" marT="0" marB="0" anchor="ctr">
                    <a:solidFill>
                      <a:srgbClr val="FF9999"/>
                    </a:solidFill>
                  </a:tcPr>
                </a:tc>
                <a:tc>
                  <a:txBody>
                    <a:bodyPr/>
                    <a:lstStyle/>
                    <a:p>
                      <a:pPr algn="ctr" rtl="0" fontAlgn="ctr"/>
                      <a:r>
                        <a:rPr lang="en-IN" sz="900" u="none" strike="noStrike" dirty="0">
                          <a:effectLst/>
                        </a:rPr>
                        <a:t>21% </a:t>
                      </a:r>
                      <a:endParaRPr lang="en-IN" sz="900" b="0" i="0" u="none" strike="noStrike" dirty="0">
                        <a:solidFill>
                          <a:srgbClr val="222223"/>
                        </a:solidFill>
                        <a:effectLst/>
                        <a:latin typeface="+mj-lt"/>
                      </a:endParaRPr>
                    </a:p>
                  </a:txBody>
                  <a:tcPr marL="9525" marR="9525" marT="0" marB="0" anchor="ctr">
                    <a:solidFill>
                      <a:srgbClr val="92D050"/>
                    </a:solidFill>
                  </a:tcPr>
                </a:tc>
                <a:tc>
                  <a:txBody>
                    <a:bodyPr/>
                    <a:lstStyle/>
                    <a:p>
                      <a:pPr algn="ctr" rtl="0" fontAlgn="ctr"/>
                      <a:r>
                        <a:rPr lang="en-IN" sz="900" u="none" strike="noStrike">
                          <a:effectLst/>
                        </a:rPr>
                        <a:t>18%</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dirty="0">
                          <a:effectLst/>
                        </a:rPr>
                        <a:t>17%</a:t>
                      </a:r>
                      <a:endParaRPr lang="en-IN" sz="900" b="0" i="0" u="none" strike="noStrike" dirty="0">
                        <a:solidFill>
                          <a:srgbClr val="222223"/>
                        </a:solidFill>
                        <a:effectLst/>
                        <a:latin typeface="+mj-lt"/>
                      </a:endParaRPr>
                    </a:p>
                  </a:txBody>
                  <a:tcPr marL="9525" marR="9525" marT="0" marB="0" anchor="ctr"/>
                </a:tc>
                <a:tc>
                  <a:txBody>
                    <a:bodyPr/>
                    <a:lstStyle/>
                    <a:p>
                      <a:pPr algn="ctr" fontAlgn="ctr"/>
                      <a:r>
                        <a:rPr lang="en-IN" sz="900" b="0" i="0" u="none" strike="noStrike" dirty="0">
                          <a:solidFill>
                            <a:srgbClr val="222223"/>
                          </a:solidFill>
                          <a:effectLst/>
                          <a:latin typeface="Calibri" panose="020F0502020204030204" pitchFamily="34" charset="0"/>
                        </a:rPr>
                        <a:t>17%</a:t>
                      </a:r>
                    </a:p>
                  </a:txBody>
                  <a:tcPr marL="9525" marR="9525" marT="0" marB="0" anchor="ctr"/>
                </a:tc>
                <a:tc>
                  <a:txBody>
                    <a:bodyPr/>
                    <a:lstStyle/>
                    <a:p>
                      <a:pPr algn="ctr" fontAlgn="ctr"/>
                      <a:r>
                        <a:rPr lang="en-IN" sz="900" b="0" i="0" u="none" strike="noStrike" dirty="0">
                          <a:solidFill>
                            <a:srgbClr val="222223"/>
                          </a:solidFill>
                          <a:effectLst/>
                          <a:latin typeface="Calibri" panose="020F0502020204030204" pitchFamily="34" charset="0"/>
                        </a:rPr>
                        <a:t>20%</a:t>
                      </a:r>
                    </a:p>
                  </a:txBody>
                  <a:tcPr marL="9525" marR="9525" marT="0" marB="0" anchor="ctr"/>
                </a:tc>
                <a:extLst>
                  <a:ext uri="{0D108BD9-81ED-4DB2-BD59-A6C34878D82A}">
                    <a16:rowId xmlns:a16="http://schemas.microsoft.com/office/drawing/2014/main" val="3102775084"/>
                  </a:ext>
                </a:extLst>
              </a:tr>
              <a:tr h="153127">
                <a:tc>
                  <a:txBody>
                    <a:bodyPr/>
                    <a:lstStyle/>
                    <a:p>
                      <a:pPr algn="l" rtl="0" fontAlgn="b"/>
                      <a:r>
                        <a:rPr lang="en-IN" sz="900" u="none" strike="noStrike" dirty="0">
                          <a:effectLst/>
                        </a:rPr>
                        <a:t>Alberta</a:t>
                      </a:r>
                      <a:endParaRPr lang="en-IN" sz="900" b="0" i="0" u="none" strike="noStrike" dirty="0">
                        <a:solidFill>
                          <a:srgbClr val="6E6E71"/>
                        </a:solidFill>
                        <a:effectLst/>
                        <a:latin typeface="Calibri" panose="020F0502020204030204" pitchFamily="34" charset="0"/>
                      </a:endParaRPr>
                    </a:p>
                  </a:txBody>
                  <a:tcPr marR="36000" marT="0" marB="0" anchor="ctr"/>
                </a:tc>
                <a:tc>
                  <a:txBody>
                    <a:bodyPr/>
                    <a:lstStyle/>
                    <a:p>
                      <a:pPr algn="ctr" rtl="0" fontAlgn="ctr"/>
                      <a:r>
                        <a:rPr lang="en-IN" sz="900" u="none" strike="noStrike">
                          <a:effectLst/>
                        </a:rPr>
                        <a:t>11%</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a:effectLst/>
                        </a:rPr>
                        <a:t>17%</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a:effectLst/>
                        </a:rPr>
                        <a:t>14%</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dirty="0">
                          <a:effectLst/>
                        </a:rPr>
                        <a:t>16%</a:t>
                      </a:r>
                      <a:endParaRPr lang="en-IN" sz="900" b="0" i="0" u="none" strike="noStrike" dirty="0">
                        <a:solidFill>
                          <a:srgbClr val="222223"/>
                        </a:solidFill>
                        <a:effectLst/>
                        <a:latin typeface="+mj-lt"/>
                      </a:endParaRPr>
                    </a:p>
                  </a:txBody>
                  <a:tcPr marL="9525" marR="9525" marT="0" marB="0" anchor="ctr"/>
                </a:tc>
                <a:tc>
                  <a:txBody>
                    <a:bodyPr/>
                    <a:lstStyle/>
                    <a:p>
                      <a:pPr algn="ctr" rtl="0" fontAlgn="ctr"/>
                      <a:r>
                        <a:rPr lang="en-IN" sz="900" u="none" strike="noStrike" dirty="0">
                          <a:effectLst/>
                        </a:rPr>
                        <a:t>19%</a:t>
                      </a:r>
                      <a:endParaRPr lang="en-IN" sz="900" b="0" i="0" u="none" strike="noStrike" dirty="0">
                        <a:solidFill>
                          <a:srgbClr val="222223"/>
                        </a:solidFill>
                        <a:effectLst/>
                        <a:latin typeface="+mj-lt"/>
                      </a:endParaRPr>
                    </a:p>
                  </a:txBody>
                  <a:tcPr marL="9525" marR="9525" marT="0" marB="0" anchor="ctr"/>
                </a:tc>
                <a:tc>
                  <a:txBody>
                    <a:bodyPr/>
                    <a:lstStyle/>
                    <a:p>
                      <a:pPr algn="ctr" rtl="0" fontAlgn="ctr"/>
                      <a:r>
                        <a:rPr lang="en-IN" sz="900" u="none" strike="noStrike">
                          <a:effectLst/>
                        </a:rPr>
                        <a:t>18%</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a:effectLst/>
                        </a:rPr>
                        <a:t>14%</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dirty="0">
                          <a:effectLst/>
                        </a:rPr>
                        <a:t>16%</a:t>
                      </a:r>
                      <a:endParaRPr lang="en-IN" sz="900" b="0" i="0" u="none" strike="noStrike" dirty="0">
                        <a:solidFill>
                          <a:srgbClr val="222223"/>
                        </a:solidFill>
                        <a:effectLst/>
                        <a:latin typeface="+mj-lt"/>
                      </a:endParaRPr>
                    </a:p>
                  </a:txBody>
                  <a:tcPr marL="9525" marR="9525" marT="0" marB="0" anchor="ctr"/>
                </a:tc>
                <a:tc>
                  <a:txBody>
                    <a:bodyPr/>
                    <a:lstStyle/>
                    <a:p>
                      <a:pPr algn="ctr" rtl="0" fontAlgn="ctr"/>
                      <a:r>
                        <a:rPr lang="en-IN" sz="900" u="none" strike="noStrike">
                          <a:effectLst/>
                        </a:rPr>
                        <a:t>17%</a:t>
                      </a:r>
                      <a:endParaRPr lang="en-IN" sz="900" b="0" i="0" u="none" strike="noStrike">
                        <a:solidFill>
                          <a:srgbClr val="222223"/>
                        </a:solidFill>
                        <a:effectLst/>
                        <a:latin typeface="+mj-lt"/>
                      </a:endParaRPr>
                    </a:p>
                  </a:txBody>
                  <a:tcPr marL="9525" marR="9525" marT="0" marB="0" anchor="ctr"/>
                </a:tc>
                <a:tc>
                  <a:txBody>
                    <a:bodyPr/>
                    <a:lstStyle/>
                    <a:p>
                      <a:pPr algn="ctr" fontAlgn="ctr"/>
                      <a:r>
                        <a:rPr lang="en-IN" sz="900" b="0" i="0" u="none" strike="noStrike">
                          <a:solidFill>
                            <a:srgbClr val="222223"/>
                          </a:solidFill>
                          <a:effectLst/>
                          <a:latin typeface="Calibri" panose="020F0502020204030204" pitchFamily="34" charset="0"/>
                        </a:rPr>
                        <a:t>16%</a:t>
                      </a:r>
                    </a:p>
                  </a:txBody>
                  <a:tcPr marL="9525" marR="9525" marT="0" marB="0" anchor="ctr"/>
                </a:tc>
                <a:tc>
                  <a:txBody>
                    <a:bodyPr/>
                    <a:lstStyle/>
                    <a:p>
                      <a:pPr algn="ctr" fontAlgn="ctr"/>
                      <a:r>
                        <a:rPr lang="en-IN" sz="900" b="0" i="0" u="none" strike="noStrike">
                          <a:solidFill>
                            <a:srgbClr val="222223"/>
                          </a:solidFill>
                          <a:effectLst/>
                          <a:latin typeface="Calibri" panose="020F0502020204030204" pitchFamily="34" charset="0"/>
                        </a:rPr>
                        <a:t>18%</a:t>
                      </a:r>
                    </a:p>
                  </a:txBody>
                  <a:tcPr marL="9525" marR="9525" marT="0" marB="0" anchor="ctr"/>
                </a:tc>
                <a:extLst>
                  <a:ext uri="{0D108BD9-81ED-4DB2-BD59-A6C34878D82A}">
                    <a16:rowId xmlns:a16="http://schemas.microsoft.com/office/drawing/2014/main" val="1582107429"/>
                  </a:ext>
                </a:extLst>
              </a:tr>
              <a:tr h="153127">
                <a:tc>
                  <a:txBody>
                    <a:bodyPr/>
                    <a:lstStyle/>
                    <a:p>
                      <a:pPr algn="l" rtl="0" fontAlgn="b"/>
                      <a:r>
                        <a:rPr lang="en-IN" sz="900" u="none" strike="noStrike">
                          <a:effectLst/>
                        </a:rPr>
                        <a:t>Nova Scotia</a:t>
                      </a:r>
                      <a:endParaRPr lang="en-IN" sz="900" b="0" i="0" u="none" strike="noStrike">
                        <a:solidFill>
                          <a:srgbClr val="6E6E71"/>
                        </a:solidFill>
                        <a:effectLst/>
                        <a:latin typeface="Calibri" panose="020F0502020204030204" pitchFamily="34" charset="0"/>
                      </a:endParaRPr>
                    </a:p>
                  </a:txBody>
                  <a:tcPr marR="36000" marT="0" marB="0" anchor="ctr"/>
                </a:tc>
                <a:tc>
                  <a:txBody>
                    <a:bodyPr/>
                    <a:lstStyle/>
                    <a:p>
                      <a:pPr algn="ctr" rtl="0" fontAlgn="ctr"/>
                      <a:r>
                        <a:rPr lang="en-IN" sz="900" u="none" strike="noStrike">
                          <a:effectLst/>
                        </a:rPr>
                        <a:t>5%</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a:effectLst/>
                        </a:rPr>
                        <a:t>6%</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a:effectLst/>
                        </a:rPr>
                        <a:t>6%</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dirty="0">
                          <a:effectLst/>
                        </a:rPr>
                        <a:t>5%</a:t>
                      </a:r>
                      <a:endParaRPr lang="en-IN" sz="900" b="0" i="0" u="none" strike="noStrike" dirty="0">
                        <a:solidFill>
                          <a:srgbClr val="222223"/>
                        </a:solidFill>
                        <a:effectLst/>
                        <a:latin typeface="+mj-lt"/>
                      </a:endParaRPr>
                    </a:p>
                  </a:txBody>
                  <a:tcPr marL="9525" marR="9525" marT="0" marB="0" anchor="ctr"/>
                </a:tc>
                <a:tc>
                  <a:txBody>
                    <a:bodyPr/>
                    <a:lstStyle/>
                    <a:p>
                      <a:pPr algn="ctr" rtl="0" fontAlgn="ctr"/>
                      <a:r>
                        <a:rPr lang="en-IN" sz="900" u="none" strike="noStrike">
                          <a:effectLst/>
                        </a:rPr>
                        <a:t>7%</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dirty="0">
                          <a:effectLst/>
                        </a:rPr>
                        <a:t>6%</a:t>
                      </a:r>
                      <a:endParaRPr lang="en-IN" sz="900" b="0" i="0" u="none" strike="noStrike" dirty="0">
                        <a:solidFill>
                          <a:srgbClr val="222223"/>
                        </a:solidFill>
                        <a:effectLst/>
                        <a:latin typeface="+mj-lt"/>
                      </a:endParaRPr>
                    </a:p>
                  </a:txBody>
                  <a:tcPr marL="9525" marR="9525" marT="0" marB="0" anchor="ctr"/>
                </a:tc>
                <a:tc>
                  <a:txBody>
                    <a:bodyPr/>
                    <a:lstStyle/>
                    <a:p>
                      <a:pPr algn="ctr" rtl="0" fontAlgn="ctr"/>
                      <a:r>
                        <a:rPr lang="en-IN" sz="900" u="none" strike="noStrike">
                          <a:effectLst/>
                        </a:rPr>
                        <a:t>7%</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a:effectLst/>
                        </a:rPr>
                        <a:t>6%</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dirty="0">
                          <a:effectLst/>
                        </a:rPr>
                        <a:t>6%</a:t>
                      </a:r>
                      <a:endParaRPr lang="en-IN" sz="900" b="0" i="0" u="none" strike="noStrike" dirty="0">
                        <a:solidFill>
                          <a:srgbClr val="222223"/>
                        </a:solidFill>
                        <a:effectLst/>
                        <a:latin typeface="+mj-lt"/>
                      </a:endParaRPr>
                    </a:p>
                  </a:txBody>
                  <a:tcPr marL="9525" marR="9525" marT="0" marB="0" anchor="ctr"/>
                </a:tc>
                <a:tc>
                  <a:txBody>
                    <a:bodyPr/>
                    <a:lstStyle/>
                    <a:p>
                      <a:pPr algn="ctr" fontAlgn="ctr"/>
                      <a:r>
                        <a:rPr lang="en-IN" sz="900" b="0" i="0" u="none" strike="noStrike">
                          <a:solidFill>
                            <a:srgbClr val="222223"/>
                          </a:solidFill>
                          <a:effectLst/>
                          <a:latin typeface="Calibri" panose="020F0502020204030204" pitchFamily="34" charset="0"/>
                        </a:rPr>
                        <a:t>6%</a:t>
                      </a:r>
                    </a:p>
                  </a:txBody>
                  <a:tcPr marL="9525" marR="9525" marT="0" marB="0" anchor="ctr"/>
                </a:tc>
                <a:tc>
                  <a:txBody>
                    <a:bodyPr/>
                    <a:lstStyle/>
                    <a:p>
                      <a:pPr algn="ctr" fontAlgn="ctr"/>
                      <a:r>
                        <a:rPr lang="en-IN" sz="900" b="0" i="0" u="none" strike="noStrike">
                          <a:solidFill>
                            <a:srgbClr val="222223"/>
                          </a:solidFill>
                          <a:effectLst/>
                          <a:latin typeface="Calibri" panose="020F0502020204030204" pitchFamily="34" charset="0"/>
                        </a:rPr>
                        <a:t>6%</a:t>
                      </a:r>
                    </a:p>
                  </a:txBody>
                  <a:tcPr marL="9525" marR="9525" marT="0" marB="0" anchor="ctr"/>
                </a:tc>
                <a:extLst>
                  <a:ext uri="{0D108BD9-81ED-4DB2-BD59-A6C34878D82A}">
                    <a16:rowId xmlns:a16="http://schemas.microsoft.com/office/drawing/2014/main" val="1068717296"/>
                  </a:ext>
                </a:extLst>
              </a:tr>
              <a:tr h="153127">
                <a:tc>
                  <a:txBody>
                    <a:bodyPr/>
                    <a:lstStyle/>
                    <a:p>
                      <a:pPr algn="l" rtl="0" fontAlgn="b"/>
                      <a:r>
                        <a:rPr lang="en-IN" sz="900" u="none" strike="noStrike" dirty="0">
                          <a:effectLst/>
                        </a:rPr>
                        <a:t>Quebec</a:t>
                      </a:r>
                      <a:endParaRPr lang="en-IN" sz="900" b="0" i="0" u="none" strike="noStrike" dirty="0">
                        <a:solidFill>
                          <a:srgbClr val="6E6E71"/>
                        </a:solidFill>
                        <a:effectLst/>
                        <a:latin typeface="Calibri" panose="020F0502020204030204" pitchFamily="34" charset="0"/>
                      </a:endParaRPr>
                    </a:p>
                  </a:txBody>
                  <a:tcPr marR="36000" marT="0" marB="0" anchor="ctr"/>
                </a:tc>
                <a:tc>
                  <a:txBody>
                    <a:bodyPr/>
                    <a:lstStyle/>
                    <a:p>
                      <a:pPr algn="ctr" rtl="0" fontAlgn="ctr"/>
                      <a:r>
                        <a:rPr lang="en-IN" sz="900" u="none" strike="noStrike">
                          <a:effectLst/>
                        </a:rPr>
                        <a:t>2%</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dirty="0">
                          <a:effectLst/>
                        </a:rPr>
                        <a:t>5%</a:t>
                      </a:r>
                      <a:endParaRPr lang="en-IN" sz="900" b="0" i="0" u="none" strike="noStrike" dirty="0">
                        <a:solidFill>
                          <a:srgbClr val="222223"/>
                        </a:solidFill>
                        <a:effectLst/>
                        <a:latin typeface="+mj-lt"/>
                      </a:endParaRPr>
                    </a:p>
                  </a:txBody>
                  <a:tcPr marL="9525" marR="9525" marT="0" marB="0" anchor="ctr"/>
                </a:tc>
                <a:tc>
                  <a:txBody>
                    <a:bodyPr/>
                    <a:lstStyle/>
                    <a:p>
                      <a:pPr algn="ctr" rtl="0" fontAlgn="ctr"/>
                      <a:r>
                        <a:rPr lang="en-IN" sz="900" u="none" strike="noStrike">
                          <a:effectLst/>
                        </a:rPr>
                        <a:t>6%</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a:effectLst/>
                        </a:rPr>
                        <a:t>6%</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a:effectLst/>
                        </a:rPr>
                        <a:t>3%</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dirty="0">
                          <a:effectLst/>
                        </a:rPr>
                        <a:t>4%</a:t>
                      </a:r>
                      <a:endParaRPr lang="en-IN" sz="900" b="0" i="0" u="none" strike="noStrike" dirty="0">
                        <a:solidFill>
                          <a:srgbClr val="222223"/>
                        </a:solidFill>
                        <a:effectLst/>
                        <a:latin typeface="+mj-lt"/>
                      </a:endParaRPr>
                    </a:p>
                  </a:txBody>
                  <a:tcPr marL="9525" marR="9525" marT="0" marB="0" anchor="ctr"/>
                </a:tc>
                <a:tc>
                  <a:txBody>
                    <a:bodyPr/>
                    <a:lstStyle/>
                    <a:p>
                      <a:pPr algn="ctr" rtl="0" fontAlgn="ctr"/>
                      <a:r>
                        <a:rPr lang="en-IN" sz="900" u="none" strike="noStrike" dirty="0">
                          <a:effectLst/>
                        </a:rPr>
                        <a:t>5%</a:t>
                      </a:r>
                      <a:endParaRPr lang="en-IN" sz="900" b="0" i="0" u="none" strike="noStrike" dirty="0">
                        <a:solidFill>
                          <a:srgbClr val="222223"/>
                        </a:solidFill>
                        <a:effectLst/>
                        <a:latin typeface="+mj-lt"/>
                      </a:endParaRPr>
                    </a:p>
                  </a:txBody>
                  <a:tcPr marL="9525" marR="9525" marT="0" marB="0" anchor="ctr"/>
                </a:tc>
                <a:tc>
                  <a:txBody>
                    <a:bodyPr/>
                    <a:lstStyle/>
                    <a:p>
                      <a:pPr algn="ctr" rtl="0" fontAlgn="ctr"/>
                      <a:r>
                        <a:rPr lang="en-IN" sz="900" u="none" strike="noStrike">
                          <a:effectLst/>
                        </a:rPr>
                        <a:t>5%</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a:effectLst/>
                        </a:rPr>
                        <a:t>5%</a:t>
                      </a:r>
                      <a:endParaRPr lang="en-IN" sz="900" b="0" i="0" u="none" strike="noStrike">
                        <a:solidFill>
                          <a:srgbClr val="222223"/>
                        </a:solidFill>
                        <a:effectLst/>
                        <a:latin typeface="+mj-lt"/>
                      </a:endParaRPr>
                    </a:p>
                  </a:txBody>
                  <a:tcPr marL="9525" marR="9525" marT="0" marB="0" anchor="ctr"/>
                </a:tc>
                <a:tc>
                  <a:txBody>
                    <a:bodyPr/>
                    <a:lstStyle/>
                    <a:p>
                      <a:pPr algn="ctr" fontAlgn="ctr"/>
                      <a:r>
                        <a:rPr lang="en-IN" sz="900" b="0" i="0" u="none" strike="noStrike">
                          <a:solidFill>
                            <a:srgbClr val="222223"/>
                          </a:solidFill>
                          <a:effectLst/>
                          <a:latin typeface="Calibri" panose="020F0502020204030204" pitchFamily="34" charset="0"/>
                        </a:rPr>
                        <a:t>5%</a:t>
                      </a:r>
                    </a:p>
                  </a:txBody>
                  <a:tcPr marL="9525" marR="9525" marT="0" marB="0" anchor="ctr"/>
                </a:tc>
                <a:tc>
                  <a:txBody>
                    <a:bodyPr/>
                    <a:lstStyle/>
                    <a:p>
                      <a:pPr algn="ctr" fontAlgn="ctr"/>
                      <a:r>
                        <a:rPr lang="en-IN" sz="900" b="0" i="0" u="none" strike="noStrike" dirty="0">
                          <a:solidFill>
                            <a:srgbClr val="222223"/>
                          </a:solidFill>
                          <a:effectLst/>
                          <a:latin typeface="Calibri" panose="020F0502020204030204" pitchFamily="34" charset="0"/>
                        </a:rPr>
                        <a:t>5%</a:t>
                      </a:r>
                    </a:p>
                  </a:txBody>
                  <a:tcPr marL="9525" marR="9525" marT="0" marB="0" anchor="ctr"/>
                </a:tc>
                <a:extLst>
                  <a:ext uri="{0D108BD9-81ED-4DB2-BD59-A6C34878D82A}">
                    <a16:rowId xmlns:a16="http://schemas.microsoft.com/office/drawing/2014/main" val="1625155190"/>
                  </a:ext>
                </a:extLst>
              </a:tr>
              <a:tr h="153127">
                <a:tc>
                  <a:txBody>
                    <a:bodyPr/>
                    <a:lstStyle/>
                    <a:p>
                      <a:pPr algn="l" rtl="0" fontAlgn="b"/>
                      <a:r>
                        <a:rPr lang="en-IN" sz="900" u="none" strike="noStrike" dirty="0">
                          <a:effectLst/>
                        </a:rPr>
                        <a:t>New Brunswick</a:t>
                      </a:r>
                      <a:endParaRPr lang="en-IN" sz="900" b="0" i="0" u="none" strike="noStrike" dirty="0">
                        <a:solidFill>
                          <a:srgbClr val="6E6E71"/>
                        </a:solidFill>
                        <a:effectLst/>
                        <a:latin typeface="Calibri" panose="020F0502020204030204" pitchFamily="34" charset="0"/>
                      </a:endParaRPr>
                    </a:p>
                  </a:txBody>
                  <a:tcPr marR="36000" marT="0" marB="0" anchor="ctr"/>
                </a:tc>
                <a:tc>
                  <a:txBody>
                    <a:bodyPr/>
                    <a:lstStyle/>
                    <a:p>
                      <a:pPr algn="ctr" rtl="0" fontAlgn="ctr"/>
                      <a:r>
                        <a:rPr lang="en-IN" sz="900" u="none" strike="noStrike">
                          <a:effectLst/>
                        </a:rPr>
                        <a:t>3%</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a:effectLst/>
                        </a:rPr>
                        <a:t>4%</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dirty="0">
                          <a:effectLst/>
                        </a:rPr>
                        <a:t>3%</a:t>
                      </a:r>
                      <a:endParaRPr lang="en-IN" sz="900" b="0" i="0" u="none" strike="noStrike" dirty="0">
                        <a:solidFill>
                          <a:srgbClr val="222223"/>
                        </a:solidFill>
                        <a:effectLst/>
                        <a:latin typeface="+mj-lt"/>
                      </a:endParaRPr>
                    </a:p>
                  </a:txBody>
                  <a:tcPr marL="9525" marR="9525" marT="0" marB="0" anchor="ctr">
                    <a:solidFill>
                      <a:srgbClr val="FF9999"/>
                    </a:solidFill>
                  </a:tcPr>
                </a:tc>
                <a:tc>
                  <a:txBody>
                    <a:bodyPr/>
                    <a:lstStyle/>
                    <a:p>
                      <a:pPr algn="ctr" rtl="0" fontAlgn="ctr"/>
                      <a:r>
                        <a:rPr lang="en-IN" sz="900" u="none" strike="noStrike" dirty="0">
                          <a:effectLst/>
                        </a:rPr>
                        <a:t>2%</a:t>
                      </a:r>
                      <a:endParaRPr lang="en-IN" sz="900" b="0" i="0" u="none" strike="noStrike" dirty="0">
                        <a:solidFill>
                          <a:srgbClr val="222223"/>
                        </a:solidFill>
                        <a:effectLst/>
                        <a:latin typeface="+mj-lt"/>
                      </a:endParaRPr>
                    </a:p>
                  </a:txBody>
                  <a:tcPr marL="9525" marR="9525" marT="0" marB="0" anchor="ctr">
                    <a:solidFill>
                      <a:srgbClr val="FF9999"/>
                    </a:solidFill>
                  </a:tcPr>
                </a:tc>
                <a:tc>
                  <a:txBody>
                    <a:bodyPr/>
                    <a:lstStyle/>
                    <a:p>
                      <a:pPr algn="ctr" rtl="0" fontAlgn="ctr"/>
                      <a:r>
                        <a:rPr lang="en-IN" sz="900" u="none" strike="noStrike" dirty="0">
                          <a:effectLst/>
                        </a:rPr>
                        <a:t>7%</a:t>
                      </a:r>
                      <a:endParaRPr lang="en-IN" sz="900" b="0" i="0" u="none" strike="noStrike" baseline="-25000" dirty="0">
                        <a:solidFill>
                          <a:srgbClr val="222223"/>
                        </a:solidFill>
                        <a:effectLst/>
                        <a:latin typeface="+mj-lt"/>
                      </a:endParaRPr>
                    </a:p>
                  </a:txBody>
                  <a:tcPr marL="9525" marR="9525" marT="0" marB="0" anchor="ctr">
                    <a:solidFill>
                      <a:srgbClr val="92D050"/>
                    </a:solidFill>
                  </a:tcPr>
                </a:tc>
                <a:tc>
                  <a:txBody>
                    <a:bodyPr/>
                    <a:lstStyle/>
                    <a:p>
                      <a:pPr algn="ctr" rtl="0" fontAlgn="ctr"/>
                      <a:r>
                        <a:rPr lang="en-IN" sz="900" u="none" strike="noStrike">
                          <a:effectLst/>
                        </a:rPr>
                        <a:t>5%</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dirty="0">
                          <a:effectLst/>
                        </a:rPr>
                        <a:t>3%</a:t>
                      </a:r>
                      <a:endParaRPr lang="en-IN" sz="900" b="0" i="0" u="none" strike="noStrike" dirty="0">
                        <a:solidFill>
                          <a:srgbClr val="222223"/>
                        </a:solidFill>
                        <a:effectLst/>
                        <a:latin typeface="+mj-lt"/>
                      </a:endParaRPr>
                    </a:p>
                  </a:txBody>
                  <a:tcPr marL="9525" marR="9525" marT="0" marB="0" anchor="ctr"/>
                </a:tc>
                <a:tc>
                  <a:txBody>
                    <a:bodyPr/>
                    <a:lstStyle/>
                    <a:p>
                      <a:pPr algn="ctr" rtl="0" fontAlgn="ctr"/>
                      <a:r>
                        <a:rPr lang="en-IN" sz="900" u="none" strike="noStrike" dirty="0">
                          <a:effectLst/>
                        </a:rPr>
                        <a:t>4%</a:t>
                      </a:r>
                      <a:endParaRPr lang="en-IN" sz="900" b="0" i="0" u="none" strike="noStrike" dirty="0">
                        <a:solidFill>
                          <a:srgbClr val="222223"/>
                        </a:solidFill>
                        <a:effectLst/>
                        <a:latin typeface="+mj-lt"/>
                      </a:endParaRPr>
                    </a:p>
                  </a:txBody>
                  <a:tcPr marL="9525" marR="9525" marT="0" marB="0" anchor="ctr"/>
                </a:tc>
                <a:tc>
                  <a:txBody>
                    <a:bodyPr/>
                    <a:lstStyle/>
                    <a:p>
                      <a:pPr algn="ctr" rtl="0" fontAlgn="ctr"/>
                      <a:r>
                        <a:rPr lang="en-IN" sz="900" u="none" strike="noStrike">
                          <a:effectLst/>
                        </a:rPr>
                        <a:t>5%</a:t>
                      </a:r>
                      <a:endParaRPr lang="en-IN" sz="900" b="0" i="0" u="none" strike="noStrike">
                        <a:solidFill>
                          <a:srgbClr val="222223"/>
                        </a:solidFill>
                        <a:effectLst/>
                        <a:latin typeface="+mj-lt"/>
                      </a:endParaRPr>
                    </a:p>
                  </a:txBody>
                  <a:tcPr marL="9525" marR="9525" marT="0" marB="0" anchor="ctr"/>
                </a:tc>
                <a:tc>
                  <a:txBody>
                    <a:bodyPr/>
                    <a:lstStyle/>
                    <a:p>
                      <a:pPr algn="ctr" fontAlgn="ctr"/>
                      <a:r>
                        <a:rPr lang="en-IN" sz="900" b="0" i="0" u="none" strike="noStrike">
                          <a:solidFill>
                            <a:srgbClr val="222223"/>
                          </a:solidFill>
                          <a:effectLst/>
                          <a:latin typeface="Calibri" panose="020F0502020204030204" pitchFamily="34" charset="0"/>
                        </a:rPr>
                        <a:t>5%</a:t>
                      </a:r>
                    </a:p>
                  </a:txBody>
                  <a:tcPr marL="9525" marR="9525" marT="0" marB="0" anchor="ctr"/>
                </a:tc>
                <a:tc>
                  <a:txBody>
                    <a:bodyPr/>
                    <a:lstStyle/>
                    <a:p>
                      <a:pPr algn="ctr" fontAlgn="ctr"/>
                      <a:r>
                        <a:rPr lang="en-IN" sz="900" b="0" i="0" u="none" strike="noStrike" dirty="0">
                          <a:solidFill>
                            <a:srgbClr val="222223"/>
                          </a:solidFill>
                          <a:effectLst/>
                          <a:latin typeface="Calibri" panose="020F0502020204030204" pitchFamily="34" charset="0"/>
                        </a:rPr>
                        <a:t>2%</a:t>
                      </a:r>
                    </a:p>
                  </a:txBody>
                  <a:tcPr marL="9525" marR="9525" marT="0" marB="0" anchor="ctr"/>
                </a:tc>
                <a:extLst>
                  <a:ext uri="{0D108BD9-81ED-4DB2-BD59-A6C34878D82A}">
                    <a16:rowId xmlns:a16="http://schemas.microsoft.com/office/drawing/2014/main" val="3851886367"/>
                  </a:ext>
                </a:extLst>
              </a:tr>
              <a:tr h="153127">
                <a:tc>
                  <a:txBody>
                    <a:bodyPr/>
                    <a:lstStyle/>
                    <a:p>
                      <a:pPr algn="l" rtl="0" fontAlgn="b"/>
                      <a:r>
                        <a:rPr lang="en-IN" sz="900" u="none" strike="noStrike" dirty="0">
                          <a:effectLst/>
                        </a:rPr>
                        <a:t>PEI</a:t>
                      </a:r>
                      <a:endParaRPr lang="en-IN" sz="900" b="0" i="0" u="none" strike="noStrike" dirty="0">
                        <a:solidFill>
                          <a:srgbClr val="6E6E71"/>
                        </a:solidFill>
                        <a:effectLst/>
                        <a:latin typeface="Calibri" panose="020F0502020204030204" pitchFamily="34" charset="0"/>
                      </a:endParaRPr>
                    </a:p>
                  </a:txBody>
                  <a:tcPr marR="36000" marT="0" marB="0" anchor="ctr"/>
                </a:tc>
                <a:tc>
                  <a:txBody>
                    <a:bodyPr/>
                    <a:lstStyle/>
                    <a:p>
                      <a:pPr algn="ctr" rtl="0" fontAlgn="ctr"/>
                      <a:r>
                        <a:rPr lang="en-IN" sz="900" u="none" strike="noStrike" dirty="0">
                          <a:effectLst/>
                        </a:rPr>
                        <a:t>10% </a:t>
                      </a:r>
                      <a:endParaRPr lang="en-IN" sz="900" b="0" i="0" u="none" strike="noStrike" baseline="-25000" dirty="0">
                        <a:solidFill>
                          <a:srgbClr val="222223"/>
                        </a:solidFill>
                        <a:effectLst/>
                        <a:latin typeface="+mj-lt"/>
                      </a:endParaRPr>
                    </a:p>
                  </a:txBody>
                  <a:tcPr marL="9525" marR="9525" marT="0" marB="0" anchor="ctr">
                    <a:solidFill>
                      <a:srgbClr val="92D050"/>
                    </a:solidFill>
                  </a:tcPr>
                </a:tc>
                <a:tc>
                  <a:txBody>
                    <a:bodyPr/>
                    <a:lstStyle/>
                    <a:p>
                      <a:pPr algn="ctr" rtl="0" fontAlgn="ctr"/>
                      <a:r>
                        <a:rPr lang="en-IN" sz="900" u="none" strike="noStrike" dirty="0">
                          <a:effectLst/>
                        </a:rPr>
                        <a:t>4%</a:t>
                      </a:r>
                      <a:endParaRPr lang="en-IN" sz="900" b="0" i="0" u="none" strike="noStrike" dirty="0">
                        <a:solidFill>
                          <a:srgbClr val="222223"/>
                        </a:solidFill>
                        <a:effectLst/>
                        <a:latin typeface="+mj-lt"/>
                      </a:endParaRPr>
                    </a:p>
                  </a:txBody>
                  <a:tcPr marL="9525" marR="9525" marT="0" marB="0" anchor="ctr">
                    <a:solidFill>
                      <a:srgbClr val="FF9999"/>
                    </a:solidFill>
                  </a:tcPr>
                </a:tc>
                <a:tc>
                  <a:txBody>
                    <a:bodyPr/>
                    <a:lstStyle/>
                    <a:p>
                      <a:pPr algn="ctr" rtl="0" fontAlgn="ctr"/>
                      <a:r>
                        <a:rPr lang="en-IN" sz="900" u="none" strike="noStrike">
                          <a:effectLst/>
                        </a:rPr>
                        <a:t>3%</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dirty="0">
                          <a:effectLst/>
                        </a:rPr>
                        <a:t>6%</a:t>
                      </a:r>
                      <a:endParaRPr lang="en-IN" sz="900" b="0" i="0" u="none" strike="noStrike" dirty="0">
                        <a:solidFill>
                          <a:srgbClr val="222223"/>
                        </a:solidFill>
                        <a:effectLst/>
                        <a:latin typeface="+mj-lt"/>
                      </a:endParaRPr>
                    </a:p>
                  </a:txBody>
                  <a:tcPr marL="9525" marR="9525" marT="0" marB="0" anchor="ctr"/>
                </a:tc>
                <a:tc>
                  <a:txBody>
                    <a:bodyPr/>
                    <a:lstStyle/>
                    <a:p>
                      <a:pPr algn="ctr" rtl="0" fontAlgn="ctr"/>
                      <a:r>
                        <a:rPr lang="en-IN" sz="900" u="none" strike="noStrike">
                          <a:effectLst/>
                        </a:rPr>
                        <a:t>4%</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dirty="0">
                          <a:effectLst/>
                        </a:rPr>
                        <a:t>5%</a:t>
                      </a:r>
                      <a:endParaRPr lang="en-IN" sz="900" b="0" i="0" u="none" strike="noStrike" dirty="0">
                        <a:solidFill>
                          <a:srgbClr val="222223"/>
                        </a:solidFill>
                        <a:effectLst/>
                        <a:latin typeface="+mj-lt"/>
                      </a:endParaRPr>
                    </a:p>
                  </a:txBody>
                  <a:tcPr marL="9525" marR="9525" marT="0" marB="0" anchor="ctr"/>
                </a:tc>
                <a:tc>
                  <a:txBody>
                    <a:bodyPr/>
                    <a:lstStyle/>
                    <a:p>
                      <a:pPr algn="ctr" rtl="0" fontAlgn="ctr"/>
                      <a:r>
                        <a:rPr lang="en-IN" sz="900" u="none" strike="noStrike">
                          <a:effectLst/>
                        </a:rPr>
                        <a:t>3%</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dirty="0">
                          <a:effectLst/>
                        </a:rPr>
                        <a:t>4%</a:t>
                      </a:r>
                      <a:endParaRPr lang="en-IN" sz="900" b="0" i="0" u="none" strike="noStrike" dirty="0">
                        <a:solidFill>
                          <a:srgbClr val="222223"/>
                        </a:solidFill>
                        <a:effectLst/>
                        <a:latin typeface="+mj-lt"/>
                      </a:endParaRPr>
                    </a:p>
                  </a:txBody>
                  <a:tcPr marL="9525" marR="9525" marT="0" marB="0" anchor="ctr"/>
                </a:tc>
                <a:tc>
                  <a:txBody>
                    <a:bodyPr/>
                    <a:lstStyle/>
                    <a:p>
                      <a:pPr algn="ctr" rtl="0" fontAlgn="ctr"/>
                      <a:r>
                        <a:rPr lang="en-IN" sz="900" u="none" strike="noStrike" dirty="0">
                          <a:effectLst/>
                        </a:rPr>
                        <a:t>4%</a:t>
                      </a:r>
                      <a:endParaRPr lang="en-IN" sz="900" b="0" i="0" u="none" strike="noStrike" dirty="0">
                        <a:solidFill>
                          <a:srgbClr val="222223"/>
                        </a:solidFill>
                        <a:effectLst/>
                        <a:latin typeface="+mj-lt"/>
                      </a:endParaRPr>
                    </a:p>
                  </a:txBody>
                  <a:tcPr marL="9525" marR="9525" marT="0" marB="0" anchor="ctr"/>
                </a:tc>
                <a:tc>
                  <a:txBody>
                    <a:bodyPr/>
                    <a:lstStyle/>
                    <a:p>
                      <a:pPr algn="ctr" fontAlgn="ctr"/>
                      <a:r>
                        <a:rPr lang="en-IN" sz="900" b="0" i="0" u="none" strike="noStrike">
                          <a:solidFill>
                            <a:srgbClr val="222223"/>
                          </a:solidFill>
                          <a:effectLst/>
                          <a:latin typeface="Calibri" panose="020F0502020204030204" pitchFamily="34" charset="0"/>
                        </a:rPr>
                        <a:t>5%</a:t>
                      </a:r>
                    </a:p>
                  </a:txBody>
                  <a:tcPr marL="9525" marR="9525" marT="0" marB="0" anchor="ctr"/>
                </a:tc>
                <a:tc>
                  <a:txBody>
                    <a:bodyPr/>
                    <a:lstStyle/>
                    <a:p>
                      <a:pPr algn="ctr" fontAlgn="ctr"/>
                      <a:r>
                        <a:rPr lang="en-IN" sz="900" b="0" i="0" u="none" strike="noStrike">
                          <a:solidFill>
                            <a:srgbClr val="222223"/>
                          </a:solidFill>
                          <a:effectLst/>
                          <a:latin typeface="Calibri" panose="020F0502020204030204" pitchFamily="34" charset="0"/>
                        </a:rPr>
                        <a:t>3%</a:t>
                      </a:r>
                    </a:p>
                  </a:txBody>
                  <a:tcPr marL="9525" marR="9525" marT="0" marB="0" anchor="ctr"/>
                </a:tc>
                <a:extLst>
                  <a:ext uri="{0D108BD9-81ED-4DB2-BD59-A6C34878D82A}">
                    <a16:rowId xmlns:a16="http://schemas.microsoft.com/office/drawing/2014/main" val="3969334979"/>
                  </a:ext>
                </a:extLst>
              </a:tr>
              <a:tr h="153127">
                <a:tc>
                  <a:txBody>
                    <a:bodyPr/>
                    <a:lstStyle/>
                    <a:p>
                      <a:pPr algn="l" rtl="0" fontAlgn="b"/>
                      <a:r>
                        <a:rPr lang="en-IN" sz="900" u="none" strike="noStrike" dirty="0">
                          <a:effectLst/>
                        </a:rPr>
                        <a:t>Newfoundland</a:t>
                      </a:r>
                      <a:endParaRPr lang="en-IN" sz="900" b="0" i="0" u="none" strike="noStrike" dirty="0">
                        <a:solidFill>
                          <a:srgbClr val="6E6E71"/>
                        </a:solidFill>
                        <a:effectLst/>
                        <a:latin typeface="Calibri" panose="020F0502020204030204" pitchFamily="34" charset="0"/>
                      </a:endParaRPr>
                    </a:p>
                  </a:txBody>
                  <a:tcPr marR="36000" marT="0" marB="0" anchor="ctr"/>
                </a:tc>
                <a:tc>
                  <a:txBody>
                    <a:bodyPr/>
                    <a:lstStyle/>
                    <a:p>
                      <a:pPr algn="ctr" rtl="0" fontAlgn="ctr"/>
                      <a:r>
                        <a:rPr lang="en-IN" sz="900" u="none" strike="noStrike">
                          <a:effectLst/>
                        </a:rPr>
                        <a:t>5%</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a:effectLst/>
                        </a:rPr>
                        <a:t>2%</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a:effectLst/>
                        </a:rPr>
                        <a:t>2%</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a:effectLst/>
                        </a:rPr>
                        <a:t>3%</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a:effectLst/>
                        </a:rPr>
                        <a:t>2%</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a:effectLst/>
                        </a:rPr>
                        <a:t>3%</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a:effectLst/>
                        </a:rPr>
                        <a:t>2%</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a:effectLst/>
                        </a:rPr>
                        <a:t>2%</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dirty="0">
                          <a:effectLst/>
                        </a:rPr>
                        <a:t>3%</a:t>
                      </a:r>
                      <a:endParaRPr lang="en-IN" sz="900" b="0" i="0" u="none" strike="noStrike" dirty="0">
                        <a:solidFill>
                          <a:srgbClr val="222223"/>
                        </a:solidFill>
                        <a:effectLst/>
                        <a:latin typeface="+mj-lt"/>
                      </a:endParaRPr>
                    </a:p>
                  </a:txBody>
                  <a:tcPr marL="9525" marR="9525" marT="0" marB="0" anchor="ctr"/>
                </a:tc>
                <a:tc>
                  <a:txBody>
                    <a:bodyPr/>
                    <a:lstStyle/>
                    <a:p>
                      <a:pPr algn="ctr" fontAlgn="ctr"/>
                      <a:r>
                        <a:rPr lang="en-IN" sz="900" b="0" i="0" u="none" strike="noStrike">
                          <a:solidFill>
                            <a:srgbClr val="222223"/>
                          </a:solidFill>
                          <a:effectLst/>
                          <a:latin typeface="Calibri" panose="020F0502020204030204" pitchFamily="34" charset="0"/>
                        </a:rPr>
                        <a:t>3%</a:t>
                      </a:r>
                    </a:p>
                  </a:txBody>
                  <a:tcPr marL="9525" marR="9525" marT="0" marB="0" anchor="ctr"/>
                </a:tc>
                <a:tc>
                  <a:txBody>
                    <a:bodyPr/>
                    <a:lstStyle/>
                    <a:p>
                      <a:pPr algn="ctr" fontAlgn="ctr"/>
                      <a:r>
                        <a:rPr lang="en-IN" sz="900" b="0" i="0" u="none" strike="noStrike">
                          <a:solidFill>
                            <a:srgbClr val="222223"/>
                          </a:solidFill>
                          <a:effectLst/>
                          <a:latin typeface="Calibri" panose="020F0502020204030204" pitchFamily="34" charset="0"/>
                        </a:rPr>
                        <a:t>1%</a:t>
                      </a:r>
                    </a:p>
                  </a:txBody>
                  <a:tcPr marL="9525" marR="9525" marT="0" marB="0" anchor="ctr"/>
                </a:tc>
                <a:extLst>
                  <a:ext uri="{0D108BD9-81ED-4DB2-BD59-A6C34878D82A}">
                    <a16:rowId xmlns:a16="http://schemas.microsoft.com/office/drawing/2014/main" val="1434819140"/>
                  </a:ext>
                </a:extLst>
              </a:tr>
              <a:tr h="153127">
                <a:tc>
                  <a:txBody>
                    <a:bodyPr/>
                    <a:lstStyle/>
                    <a:p>
                      <a:pPr algn="l" rtl="0" fontAlgn="b"/>
                      <a:r>
                        <a:rPr lang="en-IN" sz="900" u="none" strike="noStrike" dirty="0">
                          <a:effectLst/>
                        </a:rPr>
                        <a:t>Saskatchewan</a:t>
                      </a:r>
                      <a:endParaRPr lang="en-IN" sz="900" b="0" i="0" u="none" strike="noStrike" dirty="0">
                        <a:solidFill>
                          <a:srgbClr val="6E6E71"/>
                        </a:solidFill>
                        <a:effectLst/>
                        <a:latin typeface="Calibri" panose="020F0502020204030204" pitchFamily="34" charset="0"/>
                      </a:endParaRPr>
                    </a:p>
                  </a:txBody>
                  <a:tcPr marR="36000" marT="0" marB="0" anchor="ctr"/>
                </a:tc>
                <a:tc>
                  <a:txBody>
                    <a:bodyPr/>
                    <a:lstStyle/>
                    <a:p>
                      <a:pPr algn="ctr" rtl="0" fontAlgn="ctr"/>
                      <a:r>
                        <a:rPr lang="en-IN" sz="900" u="none" strike="noStrike">
                          <a:effectLst/>
                        </a:rPr>
                        <a:t>2%</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a:effectLst/>
                        </a:rPr>
                        <a:t>1%</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a:effectLst/>
                        </a:rPr>
                        <a:t>2%</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a:effectLst/>
                        </a:rPr>
                        <a:t>1%</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a:effectLst/>
                        </a:rPr>
                        <a:t>2%</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a:effectLst/>
                        </a:rPr>
                        <a:t>2%</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a:effectLst/>
                        </a:rPr>
                        <a:t>1%</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a:effectLst/>
                        </a:rPr>
                        <a:t>1%</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dirty="0">
                          <a:effectLst/>
                        </a:rPr>
                        <a:t>2%</a:t>
                      </a:r>
                      <a:endParaRPr lang="en-IN" sz="900" b="0" i="0" u="none" strike="noStrike" dirty="0">
                        <a:solidFill>
                          <a:srgbClr val="222223"/>
                        </a:solidFill>
                        <a:effectLst/>
                        <a:latin typeface="+mj-lt"/>
                      </a:endParaRPr>
                    </a:p>
                  </a:txBody>
                  <a:tcPr marL="9525" marR="9525" marT="0" marB="0" anchor="ctr"/>
                </a:tc>
                <a:tc>
                  <a:txBody>
                    <a:bodyPr/>
                    <a:lstStyle/>
                    <a:p>
                      <a:pPr algn="ctr" fontAlgn="ctr"/>
                      <a:r>
                        <a:rPr lang="en-IN" sz="900" b="0" i="0" u="none" strike="noStrike">
                          <a:solidFill>
                            <a:srgbClr val="222223"/>
                          </a:solidFill>
                          <a:effectLst/>
                          <a:latin typeface="Calibri" panose="020F0502020204030204" pitchFamily="34" charset="0"/>
                        </a:rPr>
                        <a:t>2%</a:t>
                      </a:r>
                    </a:p>
                  </a:txBody>
                  <a:tcPr marL="9525" marR="9525" marT="0" marB="0" anchor="ctr"/>
                </a:tc>
                <a:tc>
                  <a:txBody>
                    <a:bodyPr/>
                    <a:lstStyle/>
                    <a:p>
                      <a:pPr algn="ctr" fontAlgn="ctr"/>
                      <a:r>
                        <a:rPr lang="en-IN" sz="900" b="0" i="0" u="none" strike="noStrike" dirty="0">
                          <a:solidFill>
                            <a:srgbClr val="222223"/>
                          </a:solidFill>
                          <a:effectLst/>
                          <a:latin typeface="Calibri" panose="020F0502020204030204" pitchFamily="34" charset="0"/>
                        </a:rPr>
                        <a:t>1%</a:t>
                      </a:r>
                    </a:p>
                  </a:txBody>
                  <a:tcPr marL="9525" marR="9525" marT="0" marB="0" anchor="ctr"/>
                </a:tc>
                <a:extLst>
                  <a:ext uri="{0D108BD9-81ED-4DB2-BD59-A6C34878D82A}">
                    <a16:rowId xmlns:a16="http://schemas.microsoft.com/office/drawing/2014/main" val="1364819384"/>
                  </a:ext>
                </a:extLst>
              </a:tr>
              <a:tr h="153127">
                <a:tc>
                  <a:txBody>
                    <a:bodyPr/>
                    <a:lstStyle/>
                    <a:p>
                      <a:pPr algn="l" rtl="0" fontAlgn="b"/>
                      <a:r>
                        <a:rPr lang="en-IN" sz="900" u="none" strike="noStrike" dirty="0">
                          <a:effectLst/>
                        </a:rPr>
                        <a:t>Manitoba</a:t>
                      </a:r>
                      <a:endParaRPr lang="en-IN" sz="900" b="0" i="0" u="none" strike="noStrike" dirty="0">
                        <a:solidFill>
                          <a:srgbClr val="6E6E71"/>
                        </a:solidFill>
                        <a:effectLst/>
                        <a:latin typeface="Calibri" panose="020F0502020204030204" pitchFamily="34" charset="0"/>
                      </a:endParaRPr>
                    </a:p>
                  </a:txBody>
                  <a:tcPr marR="36000" marT="0" marB="0" anchor="ctr"/>
                </a:tc>
                <a:tc>
                  <a:txBody>
                    <a:bodyPr/>
                    <a:lstStyle/>
                    <a:p>
                      <a:pPr algn="ctr" rtl="0" fontAlgn="ctr"/>
                      <a:r>
                        <a:rPr lang="en-IN" sz="900" u="none" strike="noStrike" dirty="0">
                          <a:effectLst/>
                        </a:rPr>
                        <a:t>5%</a:t>
                      </a:r>
                      <a:endParaRPr lang="en-IN" sz="900" b="0" i="0" u="none" strike="noStrike" dirty="0">
                        <a:solidFill>
                          <a:srgbClr val="222223"/>
                        </a:solidFill>
                        <a:effectLst/>
                        <a:latin typeface="+mj-lt"/>
                      </a:endParaRPr>
                    </a:p>
                  </a:txBody>
                  <a:tcPr marL="9525" marR="9525" marT="0" marB="0" anchor="ctr"/>
                </a:tc>
                <a:tc>
                  <a:txBody>
                    <a:bodyPr/>
                    <a:lstStyle/>
                    <a:p>
                      <a:pPr algn="ctr" rtl="0" fontAlgn="ctr"/>
                      <a:r>
                        <a:rPr lang="en-IN" sz="900" u="none" strike="noStrike" dirty="0">
                          <a:effectLst/>
                        </a:rPr>
                        <a:t>2%</a:t>
                      </a:r>
                      <a:endParaRPr lang="en-IN" sz="900" b="0" i="0" u="none" strike="noStrike" dirty="0">
                        <a:solidFill>
                          <a:srgbClr val="222223"/>
                        </a:solidFill>
                        <a:effectLst/>
                        <a:latin typeface="+mj-lt"/>
                      </a:endParaRPr>
                    </a:p>
                  </a:txBody>
                  <a:tcPr marL="9525" marR="9525" marT="0" marB="0" anchor="ctr"/>
                </a:tc>
                <a:tc>
                  <a:txBody>
                    <a:bodyPr/>
                    <a:lstStyle/>
                    <a:p>
                      <a:pPr algn="ctr" rtl="0" fontAlgn="ctr"/>
                      <a:r>
                        <a:rPr lang="en-IN" sz="900" u="none" strike="noStrike">
                          <a:effectLst/>
                        </a:rPr>
                        <a:t>2%</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a:effectLst/>
                        </a:rPr>
                        <a:t>3%</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a:effectLst/>
                        </a:rPr>
                        <a:t>2%</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a:effectLst/>
                        </a:rPr>
                        <a:t>2%</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dirty="0">
                          <a:effectLst/>
                        </a:rPr>
                        <a:t>2%</a:t>
                      </a:r>
                      <a:endParaRPr lang="en-IN" sz="900" b="0" i="0" u="none" strike="noStrike" dirty="0">
                        <a:solidFill>
                          <a:srgbClr val="222223"/>
                        </a:solidFill>
                        <a:effectLst/>
                        <a:latin typeface="+mj-lt"/>
                      </a:endParaRPr>
                    </a:p>
                  </a:txBody>
                  <a:tcPr marL="9525" marR="9525" marT="0" marB="0" anchor="ctr"/>
                </a:tc>
                <a:tc>
                  <a:txBody>
                    <a:bodyPr/>
                    <a:lstStyle/>
                    <a:p>
                      <a:pPr algn="ctr" rtl="0" fontAlgn="ctr"/>
                      <a:r>
                        <a:rPr lang="en-IN" sz="900" u="none" strike="noStrike" dirty="0">
                          <a:effectLst/>
                        </a:rPr>
                        <a:t>4% </a:t>
                      </a:r>
                      <a:endParaRPr lang="en-IN" sz="900" b="0" i="0" u="none" strike="noStrike" baseline="-25000" dirty="0">
                        <a:solidFill>
                          <a:srgbClr val="222223"/>
                        </a:solidFill>
                        <a:effectLst/>
                        <a:latin typeface="+mj-lt"/>
                      </a:endParaRPr>
                    </a:p>
                  </a:txBody>
                  <a:tcPr marL="9525" marR="9525" marT="0" marB="0" anchor="ctr">
                    <a:solidFill>
                      <a:srgbClr val="92D050"/>
                    </a:solidFill>
                  </a:tcPr>
                </a:tc>
                <a:tc>
                  <a:txBody>
                    <a:bodyPr/>
                    <a:lstStyle/>
                    <a:p>
                      <a:pPr algn="ctr" rtl="0" fontAlgn="ctr"/>
                      <a:r>
                        <a:rPr lang="en-IN" sz="900" u="none" strike="noStrike" dirty="0">
                          <a:effectLst/>
                        </a:rPr>
                        <a:t>2%</a:t>
                      </a:r>
                      <a:endParaRPr lang="en-IN" sz="900" b="0" i="0" u="none" strike="noStrike" dirty="0">
                        <a:solidFill>
                          <a:srgbClr val="222223"/>
                        </a:solidFill>
                        <a:effectLst/>
                        <a:latin typeface="+mj-lt"/>
                      </a:endParaRPr>
                    </a:p>
                  </a:txBody>
                  <a:tcPr marL="9525" marR="9525" marT="0" marB="0" anchor="ctr">
                    <a:solidFill>
                      <a:srgbClr val="FF9999"/>
                    </a:solidFill>
                  </a:tcPr>
                </a:tc>
                <a:tc>
                  <a:txBody>
                    <a:bodyPr/>
                    <a:lstStyle/>
                    <a:p>
                      <a:pPr algn="ctr" fontAlgn="ctr"/>
                      <a:r>
                        <a:rPr lang="en-IN" sz="900" b="0" i="0" u="none" strike="noStrike" dirty="0">
                          <a:solidFill>
                            <a:srgbClr val="222223"/>
                          </a:solidFill>
                          <a:effectLst/>
                          <a:latin typeface="Calibri" panose="020F0502020204030204" pitchFamily="34" charset="0"/>
                        </a:rPr>
                        <a:t>2%</a:t>
                      </a:r>
                    </a:p>
                  </a:txBody>
                  <a:tcPr marL="9525" marR="9525" marT="0" marB="0" anchor="ctr"/>
                </a:tc>
                <a:tc>
                  <a:txBody>
                    <a:bodyPr/>
                    <a:lstStyle/>
                    <a:p>
                      <a:pPr algn="ctr" fontAlgn="ctr"/>
                      <a:r>
                        <a:rPr lang="en-IN" sz="900" b="0" i="0" u="none" strike="noStrike" dirty="0">
                          <a:solidFill>
                            <a:srgbClr val="222223"/>
                          </a:solidFill>
                          <a:effectLst/>
                          <a:latin typeface="Calibri" panose="020F0502020204030204" pitchFamily="34" charset="0"/>
                        </a:rPr>
                        <a:t>4%</a:t>
                      </a:r>
                    </a:p>
                  </a:txBody>
                  <a:tcPr marL="9525" marR="9525" marT="0" marB="0" anchor="ctr"/>
                </a:tc>
                <a:extLst>
                  <a:ext uri="{0D108BD9-81ED-4DB2-BD59-A6C34878D82A}">
                    <a16:rowId xmlns:a16="http://schemas.microsoft.com/office/drawing/2014/main" val="2917434135"/>
                  </a:ext>
                </a:extLst>
              </a:tr>
              <a:tr h="153127">
                <a:tc>
                  <a:txBody>
                    <a:bodyPr/>
                    <a:lstStyle/>
                    <a:p>
                      <a:pPr algn="l" rtl="0" fontAlgn="b"/>
                      <a:r>
                        <a:rPr lang="en-IN" sz="900" u="none" strike="noStrike" dirty="0">
                          <a:effectLst/>
                        </a:rPr>
                        <a:t>Northwest Territories</a:t>
                      </a:r>
                      <a:endParaRPr lang="en-IN" sz="900" b="0" i="0" u="none" strike="noStrike" dirty="0">
                        <a:solidFill>
                          <a:srgbClr val="6E6E71"/>
                        </a:solidFill>
                        <a:effectLst/>
                        <a:latin typeface="Calibri" panose="020F0502020204030204" pitchFamily="34" charset="0"/>
                      </a:endParaRPr>
                    </a:p>
                  </a:txBody>
                  <a:tcPr marR="36000" marT="0" marB="0" anchor="ctr"/>
                </a:tc>
                <a:tc>
                  <a:txBody>
                    <a:bodyPr/>
                    <a:lstStyle/>
                    <a:p>
                      <a:pPr algn="ctr" rtl="0" fontAlgn="ctr"/>
                      <a:r>
                        <a:rPr lang="en-IN" sz="900" u="none" strike="noStrike" dirty="0">
                          <a:effectLst/>
                        </a:rPr>
                        <a:t>-</a:t>
                      </a:r>
                      <a:endParaRPr lang="en-IN" sz="900" b="0" i="0" u="none" strike="noStrike" dirty="0">
                        <a:solidFill>
                          <a:srgbClr val="222223"/>
                        </a:solidFill>
                        <a:effectLst/>
                        <a:latin typeface="+mj-lt"/>
                      </a:endParaRPr>
                    </a:p>
                  </a:txBody>
                  <a:tcPr marL="9525" marR="9525" marT="0" marB="0" anchor="ctr"/>
                </a:tc>
                <a:tc>
                  <a:txBody>
                    <a:bodyPr/>
                    <a:lstStyle/>
                    <a:p>
                      <a:pPr algn="ctr" rtl="0" fontAlgn="ctr"/>
                      <a:r>
                        <a:rPr lang="en-IN" sz="900" u="none" strike="noStrike">
                          <a:effectLst/>
                        </a:rPr>
                        <a:t>1%</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a:effectLst/>
                        </a:rPr>
                        <a:t>1%</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a:effectLst/>
                        </a:rPr>
                        <a:t>*</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a:effectLst/>
                        </a:rPr>
                        <a:t>1%</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a:effectLst/>
                        </a:rPr>
                        <a:t>1%</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a:effectLst/>
                        </a:rPr>
                        <a:t>1%</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dirty="0">
                          <a:effectLst/>
                        </a:rPr>
                        <a:t>1%</a:t>
                      </a:r>
                      <a:endParaRPr lang="en-IN" sz="900" b="0" i="0" u="none" strike="noStrike" dirty="0">
                        <a:solidFill>
                          <a:srgbClr val="222223"/>
                        </a:solidFill>
                        <a:effectLst/>
                        <a:latin typeface="+mj-lt"/>
                      </a:endParaRPr>
                    </a:p>
                  </a:txBody>
                  <a:tcPr marL="9525" marR="9525" marT="0" marB="0" anchor="ctr"/>
                </a:tc>
                <a:tc>
                  <a:txBody>
                    <a:bodyPr/>
                    <a:lstStyle/>
                    <a:p>
                      <a:pPr algn="ctr" rtl="0" fontAlgn="ctr"/>
                      <a:r>
                        <a:rPr lang="en-IN" sz="900" u="none" strike="noStrike" dirty="0">
                          <a:effectLst/>
                        </a:rPr>
                        <a:t>1%</a:t>
                      </a:r>
                      <a:endParaRPr lang="en-IN" sz="900" b="0" i="0" u="none" strike="noStrike" dirty="0">
                        <a:solidFill>
                          <a:srgbClr val="222223"/>
                        </a:solidFill>
                        <a:effectLst/>
                        <a:latin typeface="+mj-lt"/>
                      </a:endParaRPr>
                    </a:p>
                  </a:txBody>
                  <a:tcPr marL="9525" marR="9525" marT="0" marB="0" anchor="ctr"/>
                </a:tc>
                <a:tc>
                  <a:txBody>
                    <a:bodyPr/>
                    <a:lstStyle/>
                    <a:p>
                      <a:pPr algn="ctr" fontAlgn="ctr"/>
                      <a:r>
                        <a:rPr lang="en-IN" sz="900" b="0" i="0" u="none" strike="noStrike" dirty="0">
                          <a:solidFill>
                            <a:srgbClr val="222223"/>
                          </a:solidFill>
                          <a:effectLst/>
                          <a:latin typeface="Calibri" panose="020F0502020204030204" pitchFamily="34" charset="0"/>
                        </a:rPr>
                        <a:t>1%</a:t>
                      </a:r>
                    </a:p>
                  </a:txBody>
                  <a:tcPr marL="9525" marR="9525" marT="0" marB="0" anchor="ctr"/>
                </a:tc>
                <a:tc>
                  <a:txBody>
                    <a:bodyPr/>
                    <a:lstStyle/>
                    <a:p>
                      <a:pPr algn="ctr" fontAlgn="ctr"/>
                      <a:r>
                        <a:rPr lang="en-IN" sz="900" b="0" i="0" u="none" strike="noStrike" dirty="0">
                          <a:solidFill>
                            <a:srgbClr val="222223"/>
                          </a:solidFill>
                          <a:effectLst/>
                          <a:latin typeface="Calibri" panose="020F0502020204030204" pitchFamily="34" charset="0"/>
                        </a:rPr>
                        <a:t>1%</a:t>
                      </a:r>
                    </a:p>
                  </a:txBody>
                  <a:tcPr marL="9525" marR="9525" marT="0" marB="0" anchor="ctr"/>
                </a:tc>
                <a:extLst>
                  <a:ext uri="{0D108BD9-81ED-4DB2-BD59-A6C34878D82A}">
                    <a16:rowId xmlns:a16="http://schemas.microsoft.com/office/drawing/2014/main" val="2255758183"/>
                  </a:ext>
                </a:extLst>
              </a:tr>
              <a:tr h="153127">
                <a:tc>
                  <a:txBody>
                    <a:bodyPr/>
                    <a:lstStyle/>
                    <a:p>
                      <a:pPr algn="l" rtl="0" fontAlgn="b"/>
                      <a:r>
                        <a:rPr lang="en-IN" sz="900" u="none" strike="noStrike" dirty="0">
                          <a:effectLst/>
                        </a:rPr>
                        <a:t>Yukon</a:t>
                      </a:r>
                      <a:endParaRPr lang="en-IN" sz="900" b="0" i="0" u="none" strike="noStrike" dirty="0">
                        <a:solidFill>
                          <a:srgbClr val="6E6E71"/>
                        </a:solidFill>
                        <a:effectLst/>
                        <a:latin typeface="Calibri" panose="020F0502020204030204" pitchFamily="34" charset="0"/>
                      </a:endParaRPr>
                    </a:p>
                  </a:txBody>
                  <a:tcPr marR="36000" marT="0" marB="0" anchor="ctr"/>
                </a:tc>
                <a:tc>
                  <a:txBody>
                    <a:bodyPr/>
                    <a:lstStyle/>
                    <a:p>
                      <a:pPr algn="ctr" rtl="0" fontAlgn="ctr"/>
                      <a:r>
                        <a:rPr lang="en-IN" sz="900" u="none" strike="noStrike" dirty="0">
                          <a:effectLst/>
                        </a:rPr>
                        <a:t>3% </a:t>
                      </a:r>
                      <a:endParaRPr lang="en-IN" sz="900" b="0" i="0" u="none" strike="noStrike" baseline="-25000" dirty="0">
                        <a:solidFill>
                          <a:srgbClr val="222223"/>
                        </a:solidFill>
                        <a:effectLst/>
                        <a:latin typeface="+mj-lt"/>
                      </a:endParaRPr>
                    </a:p>
                  </a:txBody>
                  <a:tcPr marL="9525" marR="9525" marT="0" marB="0" anchor="ctr">
                    <a:solidFill>
                      <a:srgbClr val="92D050"/>
                    </a:solidFill>
                  </a:tcPr>
                </a:tc>
                <a:tc>
                  <a:txBody>
                    <a:bodyPr/>
                    <a:lstStyle/>
                    <a:p>
                      <a:pPr algn="ctr" rtl="0" fontAlgn="ctr"/>
                      <a:r>
                        <a:rPr lang="en-IN" sz="900" u="none" strike="noStrike" dirty="0">
                          <a:effectLst/>
                        </a:rPr>
                        <a:t>1%</a:t>
                      </a:r>
                      <a:endParaRPr lang="en-IN" sz="900" b="0" i="0" u="none" strike="noStrike" dirty="0">
                        <a:solidFill>
                          <a:srgbClr val="222223"/>
                        </a:solidFill>
                        <a:effectLst/>
                        <a:latin typeface="+mj-lt"/>
                      </a:endParaRPr>
                    </a:p>
                  </a:txBody>
                  <a:tcPr marL="9525" marR="9525" marT="0" marB="0" anchor="ctr">
                    <a:solidFill>
                      <a:srgbClr val="FF9999"/>
                    </a:solidFill>
                  </a:tcPr>
                </a:tc>
                <a:tc>
                  <a:txBody>
                    <a:bodyPr/>
                    <a:lstStyle/>
                    <a:p>
                      <a:pPr algn="ctr" rtl="0" fontAlgn="ctr"/>
                      <a:r>
                        <a:rPr lang="en-IN" sz="900" u="none" strike="noStrike">
                          <a:effectLst/>
                        </a:rPr>
                        <a:t>*</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a:effectLst/>
                        </a:rPr>
                        <a:t>1%</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a:effectLst/>
                        </a:rPr>
                        <a:t>1%</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a:effectLst/>
                        </a:rPr>
                        <a:t>1%</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a:effectLst/>
                        </a:rPr>
                        <a:t>2%</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dirty="0">
                          <a:effectLst/>
                        </a:rPr>
                        <a:t>1%</a:t>
                      </a:r>
                      <a:endParaRPr lang="en-IN" sz="900" b="0" i="0" u="none" strike="noStrike" dirty="0">
                        <a:solidFill>
                          <a:srgbClr val="222223"/>
                        </a:solidFill>
                        <a:effectLst/>
                        <a:latin typeface="+mj-lt"/>
                      </a:endParaRPr>
                    </a:p>
                  </a:txBody>
                  <a:tcPr marL="9525" marR="9525" marT="0" marB="0" anchor="ctr"/>
                </a:tc>
                <a:tc>
                  <a:txBody>
                    <a:bodyPr/>
                    <a:lstStyle/>
                    <a:p>
                      <a:pPr algn="ctr" rtl="0" fontAlgn="ctr"/>
                      <a:r>
                        <a:rPr lang="en-IN" sz="900" u="none" strike="noStrike">
                          <a:effectLst/>
                        </a:rPr>
                        <a:t>1%</a:t>
                      </a:r>
                      <a:endParaRPr lang="en-IN" sz="900" b="0" i="0" u="none" strike="noStrike">
                        <a:solidFill>
                          <a:srgbClr val="222223"/>
                        </a:solidFill>
                        <a:effectLst/>
                        <a:latin typeface="+mj-lt"/>
                      </a:endParaRPr>
                    </a:p>
                  </a:txBody>
                  <a:tcPr marL="9525" marR="9525" marT="0" marB="0" anchor="ctr"/>
                </a:tc>
                <a:tc>
                  <a:txBody>
                    <a:bodyPr/>
                    <a:lstStyle/>
                    <a:p>
                      <a:pPr algn="ctr" fontAlgn="ctr"/>
                      <a:r>
                        <a:rPr lang="en-IN" sz="900" b="0" i="0" u="none" strike="noStrike">
                          <a:solidFill>
                            <a:srgbClr val="222223"/>
                          </a:solidFill>
                          <a:effectLst/>
                          <a:latin typeface="Calibri" panose="020F0502020204030204" pitchFamily="34" charset="0"/>
                        </a:rPr>
                        <a:t>1%</a:t>
                      </a:r>
                    </a:p>
                  </a:txBody>
                  <a:tcPr marL="9525" marR="9525" marT="0" marB="0" anchor="ctr"/>
                </a:tc>
                <a:tc>
                  <a:txBody>
                    <a:bodyPr/>
                    <a:lstStyle/>
                    <a:p>
                      <a:pPr algn="ctr" fontAlgn="ctr"/>
                      <a:r>
                        <a:rPr lang="en-IN" sz="900" b="0" i="0" u="none" strike="noStrike" dirty="0">
                          <a:solidFill>
                            <a:srgbClr val="222223"/>
                          </a:solidFill>
                          <a:effectLst/>
                          <a:latin typeface="Calibri" panose="020F0502020204030204" pitchFamily="34" charset="0"/>
                        </a:rPr>
                        <a:t>*</a:t>
                      </a:r>
                    </a:p>
                  </a:txBody>
                  <a:tcPr marL="9525" marR="9525" marT="0" marB="0" anchor="ctr"/>
                </a:tc>
                <a:extLst>
                  <a:ext uri="{0D108BD9-81ED-4DB2-BD59-A6C34878D82A}">
                    <a16:rowId xmlns:a16="http://schemas.microsoft.com/office/drawing/2014/main" val="39708457"/>
                  </a:ext>
                </a:extLst>
              </a:tr>
              <a:tr h="153127">
                <a:tc>
                  <a:txBody>
                    <a:bodyPr/>
                    <a:lstStyle/>
                    <a:p>
                      <a:pPr algn="l" rtl="0" fontAlgn="b"/>
                      <a:r>
                        <a:rPr lang="en-IN" sz="900" u="none" strike="noStrike" dirty="0">
                          <a:effectLst/>
                        </a:rPr>
                        <a:t>Nunavut</a:t>
                      </a:r>
                      <a:endParaRPr lang="en-IN" sz="900" b="0" i="0" u="none" strike="noStrike" dirty="0">
                        <a:solidFill>
                          <a:srgbClr val="6E6E71"/>
                        </a:solidFill>
                        <a:effectLst/>
                        <a:latin typeface="Calibri" panose="020F0502020204030204" pitchFamily="34" charset="0"/>
                      </a:endParaRPr>
                    </a:p>
                  </a:txBody>
                  <a:tcPr marR="36000" marT="0" marB="0" anchor="ctr"/>
                </a:tc>
                <a:tc>
                  <a:txBody>
                    <a:bodyPr/>
                    <a:lstStyle/>
                    <a:p>
                      <a:pPr algn="ctr" rtl="0" fontAlgn="ctr"/>
                      <a:r>
                        <a:rPr lang="en-IN" sz="900" u="none" strike="noStrike">
                          <a:effectLst/>
                        </a:rPr>
                        <a:t>1%</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dirty="0">
                          <a:effectLst/>
                        </a:rPr>
                        <a:t>1%</a:t>
                      </a:r>
                      <a:endParaRPr lang="en-IN" sz="900" b="0" i="0" u="none" strike="noStrike" dirty="0">
                        <a:solidFill>
                          <a:srgbClr val="222223"/>
                        </a:solidFill>
                        <a:effectLst/>
                        <a:latin typeface="+mj-lt"/>
                      </a:endParaRPr>
                    </a:p>
                  </a:txBody>
                  <a:tcPr marL="9525" marR="9525" marT="0" marB="0" anchor="ctr"/>
                </a:tc>
                <a:tc>
                  <a:txBody>
                    <a:bodyPr/>
                    <a:lstStyle/>
                    <a:p>
                      <a:pPr algn="ctr" rtl="0" fontAlgn="ctr"/>
                      <a:r>
                        <a:rPr lang="en-IN" sz="900" u="none" strike="noStrike">
                          <a:effectLst/>
                        </a:rPr>
                        <a:t>1%</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a:effectLst/>
                        </a:rPr>
                        <a:t>1%</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dirty="0">
                          <a:effectLst/>
                        </a:rPr>
                        <a:t>*</a:t>
                      </a:r>
                      <a:endParaRPr lang="en-IN" sz="900" b="0" i="0" u="none" strike="noStrike" dirty="0">
                        <a:solidFill>
                          <a:srgbClr val="222223"/>
                        </a:solidFill>
                        <a:effectLst/>
                        <a:latin typeface="+mj-lt"/>
                      </a:endParaRPr>
                    </a:p>
                  </a:txBody>
                  <a:tcPr marL="9525" marR="9525" marT="0" marB="0" anchor="ctr"/>
                </a:tc>
                <a:tc>
                  <a:txBody>
                    <a:bodyPr/>
                    <a:lstStyle/>
                    <a:p>
                      <a:pPr algn="ctr" rtl="0" fontAlgn="ctr"/>
                      <a:r>
                        <a:rPr lang="en-IN" sz="900" u="none" strike="noStrike">
                          <a:effectLst/>
                        </a:rPr>
                        <a:t>1%</a:t>
                      </a:r>
                      <a:endParaRPr lang="en-IN" sz="900" b="0" i="0" u="none" strike="noStrike">
                        <a:solidFill>
                          <a:srgbClr val="222223"/>
                        </a:solidFill>
                        <a:effectLst/>
                        <a:latin typeface="+mj-lt"/>
                      </a:endParaRPr>
                    </a:p>
                  </a:txBody>
                  <a:tcPr marL="9525" marR="9525" marT="0" marB="0" anchor="ctr"/>
                </a:tc>
                <a:tc>
                  <a:txBody>
                    <a:bodyPr/>
                    <a:lstStyle/>
                    <a:p>
                      <a:pPr algn="ctr" rtl="0" fontAlgn="ctr"/>
                      <a:r>
                        <a:rPr lang="en-IN" sz="900" u="none" strike="noStrike" dirty="0">
                          <a:effectLst/>
                        </a:rPr>
                        <a:t>1%</a:t>
                      </a:r>
                      <a:endParaRPr lang="en-IN" sz="900" b="0" i="0" u="none" strike="noStrike" dirty="0">
                        <a:solidFill>
                          <a:srgbClr val="222223"/>
                        </a:solidFill>
                        <a:effectLst/>
                        <a:latin typeface="+mj-lt"/>
                      </a:endParaRPr>
                    </a:p>
                  </a:txBody>
                  <a:tcPr marL="9525" marR="9525" marT="0" marB="0" anchor="ctr"/>
                </a:tc>
                <a:tc>
                  <a:txBody>
                    <a:bodyPr/>
                    <a:lstStyle/>
                    <a:p>
                      <a:pPr algn="ctr" rtl="0" fontAlgn="ctr"/>
                      <a:r>
                        <a:rPr lang="en-IN" sz="900" u="none" strike="noStrike" dirty="0">
                          <a:effectLst/>
                        </a:rPr>
                        <a:t>2% </a:t>
                      </a:r>
                      <a:endParaRPr lang="en-IN" sz="900" b="0" i="0" u="none" strike="noStrike" dirty="0">
                        <a:solidFill>
                          <a:srgbClr val="222223"/>
                        </a:solidFill>
                        <a:effectLst/>
                        <a:latin typeface="+mj-lt"/>
                      </a:endParaRPr>
                    </a:p>
                  </a:txBody>
                  <a:tcPr marL="9525" marR="9525" marT="0" marB="0" anchor="ctr">
                    <a:solidFill>
                      <a:srgbClr val="F5F5F5"/>
                    </a:solidFill>
                  </a:tcPr>
                </a:tc>
                <a:tc>
                  <a:txBody>
                    <a:bodyPr/>
                    <a:lstStyle/>
                    <a:p>
                      <a:pPr algn="ctr" rtl="0" fontAlgn="ctr"/>
                      <a:r>
                        <a:rPr lang="en-IN" sz="900" u="none" strike="noStrike" dirty="0">
                          <a:effectLst/>
                        </a:rPr>
                        <a:t>*</a:t>
                      </a:r>
                      <a:endParaRPr lang="en-IN" sz="900" b="0" i="0" u="none" strike="noStrike" dirty="0">
                        <a:solidFill>
                          <a:srgbClr val="222223"/>
                        </a:solidFill>
                        <a:effectLst/>
                        <a:latin typeface="+mj-lt"/>
                      </a:endParaRPr>
                    </a:p>
                  </a:txBody>
                  <a:tcPr marL="9525" marR="9525" marT="0" marB="0" anchor="ctr">
                    <a:solidFill>
                      <a:srgbClr val="F5F5F5"/>
                    </a:solidFill>
                  </a:tcPr>
                </a:tc>
                <a:tc>
                  <a:txBody>
                    <a:bodyPr/>
                    <a:lstStyle/>
                    <a:p>
                      <a:pPr algn="ctr" fontAlgn="ctr"/>
                      <a:r>
                        <a:rPr lang="en-IN" sz="900" b="0" i="0" u="none" strike="noStrike" dirty="0">
                          <a:solidFill>
                            <a:srgbClr val="222223"/>
                          </a:solidFill>
                          <a:effectLst/>
                          <a:latin typeface="Calibri" panose="020F0502020204030204" pitchFamily="34" charset="0"/>
                        </a:rPr>
                        <a:t>*</a:t>
                      </a:r>
                    </a:p>
                  </a:txBody>
                  <a:tcPr marL="9525" marR="9525" marT="0" marB="0" anchor="ctr"/>
                </a:tc>
                <a:tc>
                  <a:txBody>
                    <a:bodyPr/>
                    <a:lstStyle/>
                    <a:p>
                      <a:pPr algn="ctr" fontAlgn="ctr"/>
                      <a:r>
                        <a:rPr lang="en-IN" sz="900" b="0" i="0" u="none" strike="noStrike" dirty="0">
                          <a:solidFill>
                            <a:srgbClr val="222223"/>
                          </a:solidFill>
                          <a:effectLst/>
                          <a:latin typeface="Calibri" panose="020F0502020204030204" pitchFamily="34" charset="0"/>
                        </a:rPr>
                        <a:t>3% </a:t>
                      </a:r>
                    </a:p>
                  </a:txBody>
                  <a:tcPr marL="9525" marR="9525" marT="0" marB="0" anchor="ctr"/>
                </a:tc>
                <a:extLst>
                  <a:ext uri="{0D108BD9-81ED-4DB2-BD59-A6C34878D82A}">
                    <a16:rowId xmlns:a16="http://schemas.microsoft.com/office/drawing/2014/main" val="1234898349"/>
                  </a:ext>
                </a:extLst>
              </a:tr>
            </a:tbl>
          </a:graphicData>
        </a:graphic>
      </p:graphicFrame>
    </p:spTree>
    <p:extLst>
      <p:ext uri="{BB962C8B-B14F-4D97-AF65-F5344CB8AC3E}">
        <p14:creationId xmlns:p14="http://schemas.microsoft.com/office/powerpoint/2010/main" val="1468506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Professional Development </a:t>
            </a:r>
          </a:p>
        </p:txBody>
      </p:sp>
      <p:pic>
        <p:nvPicPr>
          <p:cNvPr id="4" name="Content Placeholder 3"/>
          <p:cNvPicPr>
            <a:picLocks noGrp="1" noChangeAspect="1"/>
          </p:cNvPicPr>
          <p:nvPr>
            <p:ph idx="1"/>
          </p:nvPr>
        </p:nvPicPr>
        <p:blipFill>
          <a:blip r:embed="rId2"/>
          <a:stretch>
            <a:fillRect/>
          </a:stretch>
        </p:blipFill>
        <p:spPr>
          <a:xfrm>
            <a:off x="4975710" y="1257299"/>
            <a:ext cx="3263415" cy="3118305"/>
          </a:xfrm>
          <a:prstGeom prst="rect">
            <a:avLst/>
          </a:prstGeom>
        </p:spPr>
      </p:pic>
      <p:pic>
        <p:nvPicPr>
          <p:cNvPr id="3" name="Picture 2">
            <a:extLst>
              <a:ext uri="{FF2B5EF4-FFF2-40B4-BE49-F238E27FC236}">
                <a16:creationId xmlns:a16="http://schemas.microsoft.com/office/drawing/2014/main" id="{6B423CF5-65D9-459B-87CC-D0B383CDBEFB}"/>
              </a:ext>
            </a:extLst>
          </p:cNvPr>
          <p:cNvPicPr>
            <a:picLocks noChangeAspect="1"/>
          </p:cNvPicPr>
          <p:nvPr/>
        </p:nvPicPr>
        <p:blipFill>
          <a:blip r:embed="rId3"/>
          <a:stretch>
            <a:fillRect/>
          </a:stretch>
        </p:blipFill>
        <p:spPr>
          <a:xfrm>
            <a:off x="247650" y="2217166"/>
            <a:ext cx="4489450" cy="1436624"/>
          </a:xfrm>
          <a:prstGeom prst="rect">
            <a:avLst/>
          </a:prstGeom>
        </p:spPr>
      </p:pic>
    </p:spTree>
    <p:extLst>
      <p:ext uri="{BB962C8B-B14F-4D97-AF65-F5344CB8AC3E}">
        <p14:creationId xmlns:p14="http://schemas.microsoft.com/office/powerpoint/2010/main" val="41019339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72FCA34-987B-4AA1-B3F3-096B9EE6BEAD}"/>
              </a:ext>
            </a:extLst>
          </p:cNvPr>
          <p:cNvSpPr>
            <a:spLocks noGrp="1"/>
          </p:cNvSpPr>
          <p:nvPr>
            <p:ph type="body" sz="quarter" idx="17"/>
          </p:nvPr>
        </p:nvSpPr>
        <p:spPr>
          <a:xfrm>
            <a:off x="922725" y="4902834"/>
            <a:ext cx="7462662" cy="107722"/>
          </a:xfrm>
        </p:spPr>
        <p:txBody>
          <a:bodyPr/>
          <a:lstStyle/>
          <a:p>
            <a:r>
              <a:rPr lang="en-GB" sz="700" dirty="0"/>
              <a:t>Q2. Still assuming you had a full-time job opportunity in another province, which province would you most want to relocate to? Please select your first, second and third choice. </a:t>
            </a:r>
            <a:r>
              <a:rPr lang="en-US" sz="700" dirty="0"/>
              <a:t>Base: Employed (n=1185)</a:t>
            </a:r>
          </a:p>
        </p:txBody>
      </p:sp>
      <p:sp>
        <p:nvSpPr>
          <p:cNvPr id="10" name="Title 9">
            <a:extLst>
              <a:ext uri="{FF2B5EF4-FFF2-40B4-BE49-F238E27FC236}">
                <a16:creationId xmlns:a16="http://schemas.microsoft.com/office/drawing/2014/main" id="{8367C8D9-9C01-40CB-97B3-DDAE1AA4EF53}"/>
              </a:ext>
            </a:extLst>
          </p:cNvPr>
          <p:cNvSpPr>
            <a:spLocks noGrp="1"/>
          </p:cNvSpPr>
          <p:nvPr>
            <p:ph type="title"/>
          </p:nvPr>
        </p:nvSpPr>
        <p:spPr/>
        <p:txBody>
          <a:bodyPr/>
          <a:lstStyle/>
          <a:p>
            <a:r>
              <a:rPr lang="en-US" dirty="0"/>
              <a:t>Preferred Province of Relocation By Sector</a:t>
            </a:r>
          </a:p>
        </p:txBody>
      </p:sp>
      <p:sp>
        <p:nvSpPr>
          <p:cNvPr id="11" name="Text Placeholder 10">
            <a:extLst>
              <a:ext uri="{FF2B5EF4-FFF2-40B4-BE49-F238E27FC236}">
                <a16:creationId xmlns:a16="http://schemas.microsoft.com/office/drawing/2014/main" id="{1DCCCBF8-5F33-4F2D-834C-7DFEB7BE8B0C}"/>
              </a:ext>
            </a:extLst>
          </p:cNvPr>
          <p:cNvSpPr>
            <a:spLocks noGrp="1"/>
          </p:cNvSpPr>
          <p:nvPr>
            <p:ph type="body" sz="quarter" idx="19"/>
          </p:nvPr>
        </p:nvSpPr>
        <p:spPr/>
        <p:txBody>
          <a:bodyPr/>
          <a:lstStyle/>
          <a:p>
            <a:pPr marL="171450" indent="-171450" algn="just">
              <a:buFont typeface="Arial" panose="020B0604020202020204" pitchFamily="34" charset="0"/>
              <a:buChar char="•"/>
            </a:pPr>
            <a:r>
              <a:rPr lang="en-US" sz="1100" dirty="0"/>
              <a:t>Across all sectors, British Columbia ranks as the top choice for relocation. However, those in the Education sector are considerably more interested in Quebec compared to most others.</a:t>
            </a:r>
          </a:p>
        </p:txBody>
      </p:sp>
      <p:sp>
        <p:nvSpPr>
          <p:cNvPr id="8" name="TextBox 7">
            <a:extLst>
              <a:ext uri="{FF2B5EF4-FFF2-40B4-BE49-F238E27FC236}">
                <a16:creationId xmlns:a16="http://schemas.microsoft.com/office/drawing/2014/main" id="{0602F97D-786F-4A67-BE1C-5A2045D10CB9}"/>
              </a:ext>
            </a:extLst>
          </p:cNvPr>
          <p:cNvSpPr txBox="1"/>
          <p:nvPr/>
        </p:nvSpPr>
        <p:spPr>
          <a:xfrm>
            <a:off x="3260035" y="1158592"/>
            <a:ext cx="2623931" cy="169277"/>
          </a:xfrm>
          <a:prstGeom prst="rect">
            <a:avLst/>
          </a:prstGeom>
        </p:spPr>
        <p:txBody>
          <a:bodyPr vert="horz" wrap="square" lIns="0" tIns="0" rIns="0" bIns="0" rtlCol="0">
            <a:spAutoFit/>
          </a:bodyPr>
          <a:lstStyle/>
          <a:p>
            <a:pPr marL="4763" algn="ctr"/>
            <a:r>
              <a:rPr lang="en-US" sz="1100" b="1" dirty="0"/>
              <a:t>% Ranked 1</a:t>
            </a:r>
            <a:r>
              <a:rPr lang="en-US" sz="1100" b="1" baseline="30000" dirty="0"/>
              <a:t>st</a:t>
            </a:r>
            <a:endParaRPr lang="en-US" sz="1100" b="1" dirty="0"/>
          </a:p>
        </p:txBody>
      </p:sp>
      <p:graphicFrame>
        <p:nvGraphicFramePr>
          <p:cNvPr id="7" name="Table 6">
            <a:extLst>
              <a:ext uri="{FF2B5EF4-FFF2-40B4-BE49-F238E27FC236}">
                <a16:creationId xmlns:a16="http://schemas.microsoft.com/office/drawing/2014/main" id="{16A7111C-A1C8-4A0B-9354-1BF6FB5C3F06}"/>
              </a:ext>
            </a:extLst>
          </p:cNvPr>
          <p:cNvGraphicFramePr>
            <a:graphicFrameLocks noGrp="1"/>
          </p:cNvGraphicFramePr>
          <p:nvPr>
            <p:extLst>
              <p:ext uri="{D42A27DB-BD31-4B8C-83A1-F6EECF244321}">
                <p14:modId xmlns:p14="http://schemas.microsoft.com/office/powerpoint/2010/main" val="3428236165"/>
              </p:ext>
            </p:extLst>
          </p:nvPr>
        </p:nvGraphicFramePr>
        <p:xfrm>
          <a:off x="182880" y="1327869"/>
          <a:ext cx="8778240" cy="2655890"/>
        </p:xfrm>
        <a:graphic>
          <a:graphicData uri="http://schemas.openxmlformats.org/drawingml/2006/table">
            <a:tbl>
              <a:tblPr firstRow="1" bandRow="1">
                <a:tableStyleId>{00A15C55-8517-42AA-B614-E9B94910E393}</a:tableStyleId>
              </a:tblPr>
              <a:tblGrid>
                <a:gridCol w="1371600">
                  <a:extLst>
                    <a:ext uri="{9D8B030D-6E8A-4147-A177-3AD203B41FA5}">
                      <a16:colId xmlns:a16="http://schemas.microsoft.com/office/drawing/2014/main" val="849710063"/>
                    </a:ext>
                  </a:extLst>
                </a:gridCol>
                <a:gridCol w="731520">
                  <a:extLst>
                    <a:ext uri="{9D8B030D-6E8A-4147-A177-3AD203B41FA5}">
                      <a16:colId xmlns:a16="http://schemas.microsoft.com/office/drawing/2014/main" val="2833812181"/>
                    </a:ext>
                  </a:extLst>
                </a:gridCol>
                <a:gridCol w="731520">
                  <a:extLst>
                    <a:ext uri="{9D8B030D-6E8A-4147-A177-3AD203B41FA5}">
                      <a16:colId xmlns:a16="http://schemas.microsoft.com/office/drawing/2014/main" val="1228887541"/>
                    </a:ext>
                  </a:extLst>
                </a:gridCol>
                <a:gridCol w="731520">
                  <a:extLst>
                    <a:ext uri="{9D8B030D-6E8A-4147-A177-3AD203B41FA5}">
                      <a16:colId xmlns:a16="http://schemas.microsoft.com/office/drawing/2014/main" val="1409009964"/>
                    </a:ext>
                  </a:extLst>
                </a:gridCol>
                <a:gridCol w="731520">
                  <a:extLst>
                    <a:ext uri="{9D8B030D-6E8A-4147-A177-3AD203B41FA5}">
                      <a16:colId xmlns:a16="http://schemas.microsoft.com/office/drawing/2014/main" val="844393255"/>
                    </a:ext>
                  </a:extLst>
                </a:gridCol>
                <a:gridCol w="731520">
                  <a:extLst>
                    <a:ext uri="{9D8B030D-6E8A-4147-A177-3AD203B41FA5}">
                      <a16:colId xmlns:a16="http://schemas.microsoft.com/office/drawing/2014/main" val="343468090"/>
                    </a:ext>
                  </a:extLst>
                </a:gridCol>
                <a:gridCol w="731520">
                  <a:extLst>
                    <a:ext uri="{9D8B030D-6E8A-4147-A177-3AD203B41FA5}">
                      <a16:colId xmlns:a16="http://schemas.microsoft.com/office/drawing/2014/main" val="1446919925"/>
                    </a:ext>
                  </a:extLst>
                </a:gridCol>
                <a:gridCol w="731520">
                  <a:extLst>
                    <a:ext uri="{9D8B030D-6E8A-4147-A177-3AD203B41FA5}">
                      <a16:colId xmlns:a16="http://schemas.microsoft.com/office/drawing/2014/main" val="2214585161"/>
                    </a:ext>
                  </a:extLst>
                </a:gridCol>
                <a:gridCol w="731520">
                  <a:extLst>
                    <a:ext uri="{9D8B030D-6E8A-4147-A177-3AD203B41FA5}">
                      <a16:colId xmlns:a16="http://schemas.microsoft.com/office/drawing/2014/main" val="1092452878"/>
                    </a:ext>
                  </a:extLst>
                </a:gridCol>
                <a:gridCol w="914400">
                  <a:extLst>
                    <a:ext uri="{9D8B030D-6E8A-4147-A177-3AD203B41FA5}">
                      <a16:colId xmlns:a16="http://schemas.microsoft.com/office/drawing/2014/main" val="1222419727"/>
                    </a:ext>
                  </a:extLst>
                </a:gridCol>
                <a:gridCol w="640080">
                  <a:extLst>
                    <a:ext uri="{9D8B030D-6E8A-4147-A177-3AD203B41FA5}">
                      <a16:colId xmlns:a16="http://schemas.microsoft.com/office/drawing/2014/main" val="2605244121"/>
                    </a:ext>
                  </a:extLst>
                </a:gridCol>
              </a:tblGrid>
              <a:tr h="207209">
                <a:tc>
                  <a:txBody>
                    <a:bodyPr/>
                    <a:lstStyle/>
                    <a:p>
                      <a:endParaRPr lang="en-IN" sz="1100" dirty="0">
                        <a:latin typeface="+mj-lt"/>
                      </a:endParaRPr>
                    </a:p>
                  </a:txBody>
                  <a:tcPr anchor="ctr"/>
                </a:tc>
                <a:tc gridSpan="10">
                  <a:txBody>
                    <a:bodyPr/>
                    <a:lstStyle/>
                    <a:p>
                      <a:pPr algn="ctr">
                        <a:lnSpc>
                          <a:spcPts val="800"/>
                        </a:lnSpc>
                      </a:pPr>
                      <a:r>
                        <a:rPr lang="en-IN" sz="1100" b="1" dirty="0">
                          <a:solidFill>
                            <a:schemeClr val="tx1"/>
                          </a:solidFill>
                          <a:latin typeface="+mj-lt"/>
                        </a:rPr>
                        <a:t>SECTOR</a:t>
                      </a:r>
                    </a:p>
                  </a:txBody>
                  <a:tcPr anchor="ctr"/>
                </a:tc>
                <a:tc hMerge="1">
                  <a:txBody>
                    <a:bodyPr/>
                    <a:lstStyle/>
                    <a:p>
                      <a:pPr algn="ctr"/>
                      <a:endParaRPr lang="en-IN" sz="800" dirty="0"/>
                    </a:p>
                  </a:txBody>
                  <a:tcPr anchor="ctr"/>
                </a:tc>
                <a:tc hMerge="1">
                  <a:txBody>
                    <a:bodyPr/>
                    <a:lstStyle/>
                    <a:p>
                      <a:pPr algn="ctr">
                        <a:lnSpc>
                          <a:spcPts val="800"/>
                        </a:lnSpc>
                      </a:pPr>
                      <a:endParaRPr lang="en-IN" sz="900" dirty="0">
                        <a:latin typeface="+mj-lt"/>
                      </a:endParaRPr>
                    </a:p>
                  </a:txBody>
                  <a:tcPr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tc hMerge="1">
                  <a:txBody>
                    <a:bodyPr/>
                    <a:lstStyle/>
                    <a:p>
                      <a:pPr algn="ctr">
                        <a:lnSpc>
                          <a:spcPts val="800"/>
                        </a:lnSpc>
                      </a:pPr>
                      <a:endParaRPr lang="en-IN" sz="900" dirty="0">
                        <a:latin typeface="+mj-lt"/>
                      </a:endParaRPr>
                    </a:p>
                  </a:txBody>
                  <a:tcPr anchor="ctr"/>
                </a:tc>
                <a:tc hMerge="1">
                  <a:txBody>
                    <a:bodyPr/>
                    <a:lstStyle/>
                    <a:p>
                      <a:pPr algn="ctr"/>
                      <a:endParaRPr lang="en-IN" sz="800" dirty="0"/>
                    </a:p>
                  </a:txBody>
                  <a:tcPr anchor="ctr"/>
                </a:tc>
                <a:tc hMerge="1">
                  <a:txBody>
                    <a:bodyPr/>
                    <a:lstStyle/>
                    <a:p>
                      <a:pPr algn="ctr">
                        <a:lnSpc>
                          <a:spcPts val="800"/>
                        </a:lnSpc>
                      </a:pPr>
                      <a:endParaRPr lang="en-IN" sz="900" dirty="0">
                        <a:latin typeface="+mj-lt"/>
                      </a:endParaRPr>
                    </a:p>
                  </a:txBody>
                  <a:tcPr anchor="ctr"/>
                </a:tc>
                <a:tc hMerge="1">
                  <a:txBody>
                    <a:bodyPr/>
                    <a:lstStyle/>
                    <a:p>
                      <a:pPr algn="ctr"/>
                      <a:endParaRPr lang="en-IN" sz="900" dirty="0"/>
                    </a:p>
                  </a:txBody>
                  <a:tcPr anchor="ctr"/>
                </a:tc>
                <a:tc hMerge="1">
                  <a:txBody>
                    <a:bodyPr/>
                    <a:lstStyle/>
                    <a:p>
                      <a:pPr algn="ctr">
                        <a:lnSpc>
                          <a:spcPts val="800"/>
                        </a:lnSpc>
                      </a:pPr>
                      <a:endParaRPr lang="en-IN" sz="900" dirty="0">
                        <a:latin typeface="+mj-lt"/>
                      </a:endParaRPr>
                    </a:p>
                  </a:txBody>
                  <a:tcPr anchor="ctr"/>
                </a:tc>
                <a:extLst>
                  <a:ext uri="{0D108BD9-81ED-4DB2-BD59-A6C34878D82A}">
                    <a16:rowId xmlns:a16="http://schemas.microsoft.com/office/drawing/2014/main" val="1551721918"/>
                  </a:ext>
                </a:extLst>
              </a:tr>
              <a:tr h="331344">
                <a:tc>
                  <a:txBody>
                    <a:bodyPr/>
                    <a:lstStyle/>
                    <a:p>
                      <a:endParaRPr lang="en-IN" sz="1000" dirty="0">
                        <a:latin typeface="+mn-lt"/>
                      </a:endParaRPr>
                    </a:p>
                  </a:txBody>
                  <a:tcPr anchor="ctr"/>
                </a:tc>
                <a:tc>
                  <a:txBody>
                    <a:bodyPr/>
                    <a:lstStyle/>
                    <a:p>
                      <a:pPr algn="ctr" fontAlgn="t"/>
                      <a:r>
                        <a:rPr lang="en-IN" sz="1000" b="1" kern="1200" dirty="0">
                          <a:solidFill>
                            <a:schemeClr val="tx1"/>
                          </a:solidFill>
                          <a:latin typeface="+mn-lt"/>
                        </a:rPr>
                        <a:t>M+C+M+T</a:t>
                      </a:r>
                    </a:p>
                  </a:txBody>
                  <a:tcPr marL="9525" marR="9525" marT="9525" marB="0" anchor="ctr"/>
                </a:tc>
                <a:tc>
                  <a:txBody>
                    <a:bodyPr/>
                    <a:lstStyle/>
                    <a:p>
                      <a:pPr algn="ctr" fontAlgn="t"/>
                      <a:r>
                        <a:rPr lang="en-IN" sz="1000" b="1" kern="1200" dirty="0">
                          <a:solidFill>
                            <a:schemeClr val="tx1"/>
                          </a:solidFill>
                          <a:latin typeface="+mn-lt"/>
                        </a:rPr>
                        <a:t>IT + Utilities</a:t>
                      </a:r>
                    </a:p>
                  </a:txBody>
                  <a:tcPr marL="9525" marR="9525" marT="9525" marB="0" anchor="ctr"/>
                </a:tc>
                <a:tc>
                  <a:txBody>
                    <a:bodyPr/>
                    <a:lstStyle/>
                    <a:p>
                      <a:pPr algn="ctr" fontAlgn="t"/>
                      <a:r>
                        <a:rPr lang="en-IN" sz="1000" b="1" kern="1200" dirty="0">
                          <a:solidFill>
                            <a:schemeClr val="tx1"/>
                          </a:solidFill>
                          <a:latin typeface="+mn-lt"/>
                        </a:rPr>
                        <a:t>F+R+P+M+A</a:t>
                      </a:r>
                    </a:p>
                  </a:txBody>
                  <a:tcPr marL="9525" marR="9525" marT="9525" marB="0" anchor="ctr"/>
                </a:tc>
                <a:tc>
                  <a:txBody>
                    <a:bodyPr/>
                    <a:lstStyle/>
                    <a:p>
                      <a:pPr algn="ctr" fontAlgn="t"/>
                      <a:r>
                        <a:rPr lang="en-IN" sz="1000" b="1" kern="1200" dirty="0">
                          <a:solidFill>
                            <a:schemeClr val="tx1"/>
                          </a:solidFill>
                          <a:latin typeface="+mn-lt"/>
                        </a:rPr>
                        <a:t>Wholesale + Retail</a:t>
                      </a:r>
                    </a:p>
                  </a:txBody>
                  <a:tcPr marL="9525" marR="9525" marT="9525" marB="0" anchor="ctr"/>
                </a:tc>
                <a:tc>
                  <a:txBody>
                    <a:bodyPr/>
                    <a:lstStyle/>
                    <a:p>
                      <a:pPr algn="ctr" fontAlgn="t"/>
                      <a:r>
                        <a:rPr lang="en-IN" sz="1000" b="1" kern="1200" dirty="0">
                          <a:solidFill>
                            <a:schemeClr val="tx1"/>
                          </a:solidFill>
                          <a:latin typeface="+mn-lt"/>
                        </a:rPr>
                        <a:t>Education</a:t>
                      </a:r>
                    </a:p>
                  </a:txBody>
                  <a:tcPr marL="9525" marR="9525" marT="9525" marB="0" anchor="ctr"/>
                </a:tc>
                <a:tc>
                  <a:txBody>
                    <a:bodyPr/>
                    <a:lstStyle/>
                    <a:p>
                      <a:pPr algn="ctr" fontAlgn="t"/>
                      <a:r>
                        <a:rPr lang="en-IN" sz="1000" b="1" kern="1200" dirty="0">
                          <a:solidFill>
                            <a:schemeClr val="tx1"/>
                          </a:solidFill>
                          <a:latin typeface="+mn-lt"/>
                        </a:rPr>
                        <a:t>Health</a:t>
                      </a:r>
                    </a:p>
                  </a:txBody>
                  <a:tcPr marL="9525" marR="9525" marT="9525" marB="0" anchor="ctr"/>
                </a:tc>
                <a:tc>
                  <a:txBody>
                    <a:bodyPr/>
                    <a:lstStyle/>
                    <a:p>
                      <a:pPr algn="ctr" fontAlgn="t"/>
                      <a:r>
                        <a:rPr lang="en-IN" sz="1000" b="1" kern="1200" dirty="0">
                          <a:solidFill>
                            <a:schemeClr val="tx1"/>
                          </a:solidFill>
                          <a:latin typeface="+mn-lt"/>
                        </a:rPr>
                        <a:t>Government</a:t>
                      </a:r>
                    </a:p>
                  </a:txBody>
                  <a:tcPr marL="9525" marR="9525" marT="9525" marB="0" anchor="ctr"/>
                </a:tc>
                <a:tc>
                  <a:txBody>
                    <a:bodyPr/>
                    <a:lstStyle/>
                    <a:p>
                      <a:pPr algn="ctr" fontAlgn="t"/>
                      <a:r>
                        <a:rPr lang="en-IN" sz="1000" b="1" kern="1200" dirty="0">
                          <a:solidFill>
                            <a:schemeClr val="tx1"/>
                          </a:solidFill>
                          <a:latin typeface="+mn-lt"/>
                        </a:rPr>
                        <a:t>Arts</a:t>
                      </a:r>
                    </a:p>
                  </a:txBody>
                  <a:tcPr marL="9525" marR="9525" marT="9525" marB="0" anchor="ctr"/>
                </a:tc>
                <a:tc>
                  <a:txBody>
                    <a:bodyPr/>
                    <a:lstStyle/>
                    <a:p>
                      <a:pPr algn="ctr" fontAlgn="t"/>
                      <a:r>
                        <a:rPr lang="en-IN" sz="1000" b="1" kern="1200" dirty="0">
                          <a:solidFill>
                            <a:schemeClr val="tx1"/>
                          </a:solidFill>
                          <a:latin typeface="+mn-lt"/>
                        </a:rPr>
                        <a:t>Accom</a:t>
                      </a:r>
                    </a:p>
                  </a:txBody>
                  <a:tcPr marL="9525" marR="9525" marT="9525" marB="0" anchor="ctr"/>
                </a:tc>
                <a:tc>
                  <a:txBody>
                    <a:bodyPr/>
                    <a:lstStyle/>
                    <a:p>
                      <a:pPr algn="ctr" fontAlgn="t"/>
                      <a:r>
                        <a:rPr lang="en-IN" sz="1000" b="1" kern="1200" dirty="0">
                          <a:solidFill>
                            <a:schemeClr val="tx1"/>
                          </a:solidFill>
                          <a:latin typeface="+mn-lt"/>
                        </a:rPr>
                        <a:t>Other</a:t>
                      </a:r>
                    </a:p>
                  </a:txBody>
                  <a:tcPr marL="9525" marR="9525" marT="9525" marB="0" anchor="ctr"/>
                </a:tc>
                <a:extLst>
                  <a:ext uri="{0D108BD9-81ED-4DB2-BD59-A6C34878D82A}">
                    <a16:rowId xmlns:a16="http://schemas.microsoft.com/office/drawing/2014/main" val="260614317"/>
                  </a:ext>
                </a:extLst>
              </a:tr>
              <a:tr h="158882">
                <a:tc>
                  <a:txBody>
                    <a:bodyPr/>
                    <a:lstStyle/>
                    <a:p>
                      <a:pPr algn="l" rtl="0" fontAlgn="b"/>
                      <a:r>
                        <a:rPr lang="en-IN" sz="900" u="none" strike="noStrike" dirty="0">
                          <a:solidFill>
                            <a:schemeClr val="tx1"/>
                          </a:solidFill>
                          <a:effectLst/>
                        </a:rPr>
                        <a:t>British Columbia</a:t>
                      </a:r>
                      <a:endParaRPr lang="en-IN" sz="900" b="0" i="0" u="none" strike="noStrike" dirty="0">
                        <a:solidFill>
                          <a:schemeClr val="tx1"/>
                        </a:solidFill>
                        <a:effectLst/>
                        <a:latin typeface="+mj-lt"/>
                      </a:endParaRPr>
                    </a:p>
                  </a:txBody>
                  <a:tcPr marR="9525" marT="9525" marB="0" anchor="ctr"/>
                </a:tc>
                <a:tc>
                  <a:txBody>
                    <a:bodyPr/>
                    <a:lstStyle/>
                    <a:p>
                      <a:pPr algn="ctr" fontAlgn="ctr"/>
                      <a:r>
                        <a:rPr lang="en-IN" sz="900" u="none" strike="noStrike" dirty="0">
                          <a:solidFill>
                            <a:schemeClr val="tx1"/>
                          </a:solidFill>
                          <a:effectLst/>
                        </a:rPr>
                        <a:t>37% </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38%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40%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41% </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31%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42%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36%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31%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47%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32% </a:t>
                      </a:r>
                      <a:endParaRPr lang="en-IN" sz="900" b="0"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24385886"/>
                  </a:ext>
                </a:extLst>
              </a:tr>
              <a:tr h="158882">
                <a:tc>
                  <a:txBody>
                    <a:bodyPr/>
                    <a:lstStyle/>
                    <a:p>
                      <a:pPr algn="l" rtl="0" fontAlgn="b"/>
                      <a:r>
                        <a:rPr lang="en-IN" sz="900" u="none" strike="noStrike" dirty="0">
                          <a:solidFill>
                            <a:schemeClr val="tx1"/>
                          </a:solidFill>
                          <a:effectLst/>
                        </a:rPr>
                        <a:t>Ontario</a:t>
                      </a:r>
                      <a:endParaRPr lang="en-IN" sz="900" b="0" i="0" u="none" strike="noStrike" dirty="0">
                        <a:solidFill>
                          <a:schemeClr val="tx1"/>
                        </a:solidFill>
                        <a:effectLst/>
                        <a:latin typeface="+mj-lt"/>
                      </a:endParaRPr>
                    </a:p>
                  </a:txBody>
                  <a:tcPr marR="9525" marT="9525" marB="0" anchor="ctr"/>
                </a:tc>
                <a:tc>
                  <a:txBody>
                    <a:bodyPr/>
                    <a:lstStyle/>
                    <a:p>
                      <a:pPr algn="ctr" fontAlgn="ctr"/>
                      <a:r>
                        <a:rPr lang="en-IN" sz="900" u="none" strike="noStrike" dirty="0">
                          <a:solidFill>
                            <a:schemeClr val="tx1"/>
                          </a:solidFill>
                          <a:effectLst/>
                        </a:rPr>
                        <a:t>14% </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20%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17%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21%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13% </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15%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21%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19%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4%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23% </a:t>
                      </a:r>
                      <a:endParaRPr lang="en-IN" sz="900" b="0"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02775084"/>
                  </a:ext>
                </a:extLst>
              </a:tr>
              <a:tr h="158882">
                <a:tc>
                  <a:txBody>
                    <a:bodyPr/>
                    <a:lstStyle/>
                    <a:p>
                      <a:pPr algn="l" rtl="0" fontAlgn="b"/>
                      <a:r>
                        <a:rPr lang="en-IN" sz="900" u="none" strike="noStrike" dirty="0">
                          <a:solidFill>
                            <a:schemeClr val="tx1"/>
                          </a:solidFill>
                          <a:effectLst/>
                        </a:rPr>
                        <a:t>Alberta</a:t>
                      </a:r>
                      <a:endParaRPr lang="en-IN" sz="900" b="0" i="0" u="none" strike="noStrike" dirty="0">
                        <a:solidFill>
                          <a:schemeClr val="tx1"/>
                        </a:solidFill>
                        <a:effectLst/>
                        <a:latin typeface="+mj-lt"/>
                      </a:endParaRPr>
                    </a:p>
                  </a:txBody>
                  <a:tcPr marR="9525" marT="9525" marB="0" anchor="ctr"/>
                </a:tc>
                <a:tc>
                  <a:txBody>
                    <a:bodyPr/>
                    <a:lstStyle/>
                    <a:p>
                      <a:pPr algn="ctr" fontAlgn="ctr"/>
                      <a:r>
                        <a:rPr lang="en-IN" sz="900" u="none" strike="noStrike" dirty="0">
                          <a:solidFill>
                            <a:schemeClr val="tx1"/>
                          </a:solidFill>
                          <a:effectLst/>
                        </a:rPr>
                        <a:t>18%</a:t>
                      </a:r>
                      <a:r>
                        <a:rPr lang="en-IN" sz="900" u="none" strike="noStrike" baseline="-25000" dirty="0">
                          <a:solidFill>
                            <a:schemeClr val="tx1"/>
                          </a:solidFill>
                          <a:effectLst/>
                        </a:rPr>
                        <a:t> </a:t>
                      </a:r>
                      <a:endParaRPr lang="en-IN" sz="9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900" u="none" strike="noStrike">
                          <a:solidFill>
                            <a:schemeClr val="tx1"/>
                          </a:solidFill>
                          <a:effectLst/>
                        </a:rPr>
                        <a:t>15%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12%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19% </a:t>
                      </a:r>
                      <a:endParaRPr lang="en-IN" sz="9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900" u="none" strike="noStrike" dirty="0">
                          <a:solidFill>
                            <a:schemeClr val="tx1"/>
                          </a:solidFill>
                          <a:effectLst/>
                        </a:rPr>
                        <a:t>22% </a:t>
                      </a:r>
                      <a:endParaRPr lang="en-IN" sz="9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900" u="none" strike="noStrike" dirty="0">
                          <a:solidFill>
                            <a:schemeClr val="tx1"/>
                          </a:solidFill>
                          <a:effectLst/>
                        </a:rPr>
                        <a:t>17% </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7% </a:t>
                      </a:r>
                      <a:endParaRPr lang="en-IN" sz="900" b="0" i="0" u="none" strike="noStrike" dirty="0">
                        <a:solidFill>
                          <a:schemeClr val="tx1"/>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900" u="none" strike="noStrike">
                          <a:solidFill>
                            <a:schemeClr val="tx1"/>
                          </a:solidFill>
                          <a:effectLst/>
                        </a:rPr>
                        <a:t>18%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15%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20%</a:t>
                      </a:r>
                      <a:r>
                        <a:rPr lang="en-IN" sz="900" u="none" strike="noStrike" baseline="-25000" dirty="0">
                          <a:solidFill>
                            <a:schemeClr val="tx1"/>
                          </a:solidFill>
                          <a:effectLst/>
                        </a:rPr>
                        <a:t> </a:t>
                      </a:r>
                      <a:endParaRPr lang="en-IN" sz="9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extLst>
                  <a:ext uri="{0D108BD9-81ED-4DB2-BD59-A6C34878D82A}">
                    <a16:rowId xmlns:a16="http://schemas.microsoft.com/office/drawing/2014/main" val="1582107429"/>
                  </a:ext>
                </a:extLst>
              </a:tr>
              <a:tr h="158882">
                <a:tc>
                  <a:txBody>
                    <a:bodyPr/>
                    <a:lstStyle/>
                    <a:p>
                      <a:pPr algn="l" rtl="0" fontAlgn="b"/>
                      <a:r>
                        <a:rPr lang="en-IN" sz="900" u="none" strike="noStrike">
                          <a:solidFill>
                            <a:schemeClr val="tx1"/>
                          </a:solidFill>
                          <a:effectLst/>
                        </a:rPr>
                        <a:t>Nova Scotia</a:t>
                      </a:r>
                      <a:endParaRPr lang="en-IN" sz="900" b="0" i="0" u="none" strike="noStrike">
                        <a:solidFill>
                          <a:schemeClr val="tx1"/>
                        </a:solidFill>
                        <a:effectLst/>
                        <a:latin typeface="+mj-lt"/>
                      </a:endParaRPr>
                    </a:p>
                  </a:txBody>
                  <a:tcPr marR="9525" marT="9525" marB="0" anchor="ctr"/>
                </a:tc>
                <a:tc>
                  <a:txBody>
                    <a:bodyPr/>
                    <a:lstStyle/>
                    <a:p>
                      <a:pPr algn="ctr" fontAlgn="ctr"/>
                      <a:r>
                        <a:rPr lang="en-IN" sz="900" u="none" strike="noStrike">
                          <a:solidFill>
                            <a:schemeClr val="tx1"/>
                          </a:solidFill>
                          <a:effectLst/>
                        </a:rPr>
                        <a:t>5%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5%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8%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2% </a:t>
                      </a:r>
                      <a:endParaRPr lang="en-IN" sz="900" b="0" i="0" u="none" strike="noStrike" dirty="0">
                        <a:solidFill>
                          <a:schemeClr val="tx1"/>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900" u="none" strike="noStrike" dirty="0">
                          <a:solidFill>
                            <a:schemeClr val="tx1"/>
                          </a:solidFill>
                          <a:effectLst/>
                        </a:rPr>
                        <a:t>9% </a:t>
                      </a:r>
                      <a:endParaRPr lang="en-IN" sz="9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900" u="none" strike="noStrike" dirty="0">
                          <a:solidFill>
                            <a:schemeClr val="tx1"/>
                          </a:solidFill>
                          <a:effectLst/>
                        </a:rPr>
                        <a:t>7% </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9% </a:t>
                      </a:r>
                      <a:endParaRPr lang="en-IN" sz="9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900" u="none" strike="noStrike">
                          <a:solidFill>
                            <a:schemeClr val="tx1"/>
                          </a:solidFill>
                          <a:effectLst/>
                        </a:rPr>
                        <a:t>4%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13%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8% </a:t>
                      </a:r>
                      <a:endParaRPr lang="en-IN" sz="900" b="0"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68717296"/>
                  </a:ext>
                </a:extLst>
              </a:tr>
              <a:tr h="158882">
                <a:tc>
                  <a:txBody>
                    <a:bodyPr/>
                    <a:lstStyle/>
                    <a:p>
                      <a:pPr algn="l" rtl="0" fontAlgn="b"/>
                      <a:r>
                        <a:rPr lang="en-IN" sz="900" u="none" strike="noStrike" dirty="0">
                          <a:solidFill>
                            <a:schemeClr val="tx1"/>
                          </a:solidFill>
                          <a:effectLst/>
                        </a:rPr>
                        <a:t>Quebec</a:t>
                      </a:r>
                      <a:endParaRPr lang="en-IN" sz="900" b="0" i="0" u="none" strike="noStrike" dirty="0">
                        <a:solidFill>
                          <a:schemeClr val="tx1"/>
                        </a:solidFill>
                        <a:effectLst/>
                        <a:latin typeface="+mj-lt"/>
                      </a:endParaRPr>
                    </a:p>
                  </a:txBody>
                  <a:tcPr marR="9525" marT="9525" marB="0" anchor="ctr"/>
                </a:tc>
                <a:tc>
                  <a:txBody>
                    <a:bodyPr/>
                    <a:lstStyle/>
                    <a:p>
                      <a:pPr algn="ctr" fontAlgn="ctr"/>
                      <a:r>
                        <a:rPr lang="en-IN" sz="900" u="none" strike="noStrike" dirty="0">
                          <a:solidFill>
                            <a:schemeClr val="tx1"/>
                          </a:solidFill>
                          <a:effectLst/>
                        </a:rPr>
                        <a:t>3% </a:t>
                      </a:r>
                      <a:endParaRPr lang="en-IN" sz="900" b="0" i="0" u="none" strike="noStrike" dirty="0">
                        <a:solidFill>
                          <a:schemeClr val="tx1"/>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900" u="none" strike="noStrike" dirty="0">
                          <a:solidFill>
                            <a:schemeClr val="tx1"/>
                          </a:solidFill>
                          <a:effectLst/>
                        </a:rPr>
                        <a:t>7% </a:t>
                      </a:r>
                      <a:endParaRPr lang="en-IN" sz="9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900" u="none" strike="noStrike" dirty="0">
                          <a:solidFill>
                            <a:schemeClr val="tx1"/>
                          </a:solidFill>
                          <a:effectLst/>
                        </a:rPr>
                        <a:t>4% </a:t>
                      </a:r>
                      <a:endParaRPr lang="en-IN" sz="900" b="0" i="0" u="none" strike="noStrike" dirty="0">
                        <a:solidFill>
                          <a:schemeClr val="tx1"/>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900" u="none" strike="noStrike">
                          <a:solidFill>
                            <a:schemeClr val="tx1"/>
                          </a:solidFill>
                          <a:effectLst/>
                        </a:rPr>
                        <a:t>7%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11%</a:t>
                      </a:r>
                      <a:endParaRPr lang="en-IN" sz="9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900" u="none" strike="noStrike" dirty="0">
                          <a:solidFill>
                            <a:schemeClr val="tx1"/>
                          </a:solidFill>
                          <a:effectLst/>
                        </a:rPr>
                        <a:t>2% </a:t>
                      </a:r>
                      <a:endParaRPr lang="en-IN" sz="900" b="0" i="0" u="none" strike="noStrike" dirty="0">
                        <a:solidFill>
                          <a:schemeClr val="tx1"/>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900" u="none" strike="noStrike" dirty="0">
                          <a:solidFill>
                            <a:schemeClr val="tx1"/>
                          </a:solidFill>
                          <a:effectLst/>
                        </a:rPr>
                        <a:t>6% </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11%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8%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1% </a:t>
                      </a:r>
                      <a:endParaRPr lang="en-IN" sz="900" b="0" i="0" u="none" strike="noStrike" dirty="0">
                        <a:solidFill>
                          <a:schemeClr val="tx1"/>
                        </a:solidFill>
                        <a:effectLst/>
                        <a:latin typeface="Calibri" panose="020F0502020204030204" pitchFamily="34" charset="0"/>
                      </a:endParaRPr>
                    </a:p>
                  </a:txBody>
                  <a:tcPr marL="9525" marR="9525" marT="9525" marB="0" anchor="ctr">
                    <a:solidFill>
                      <a:srgbClr val="FF9999"/>
                    </a:solidFill>
                  </a:tcPr>
                </a:tc>
                <a:extLst>
                  <a:ext uri="{0D108BD9-81ED-4DB2-BD59-A6C34878D82A}">
                    <a16:rowId xmlns:a16="http://schemas.microsoft.com/office/drawing/2014/main" val="1625155190"/>
                  </a:ext>
                </a:extLst>
              </a:tr>
              <a:tr h="158882">
                <a:tc>
                  <a:txBody>
                    <a:bodyPr/>
                    <a:lstStyle/>
                    <a:p>
                      <a:pPr algn="l" rtl="0" fontAlgn="b"/>
                      <a:r>
                        <a:rPr lang="en-IN" sz="900" u="none" strike="noStrike" dirty="0">
                          <a:solidFill>
                            <a:schemeClr val="tx1"/>
                          </a:solidFill>
                          <a:effectLst/>
                        </a:rPr>
                        <a:t>New Brunswick</a:t>
                      </a:r>
                      <a:endParaRPr lang="en-IN" sz="900" b="0" i="0" u="none" strike="noStrike" dirty="0">
                        <a:solidFill>
                          <a:schemeClr val="tx1"/>
                        </a:solidFill>
                        <a:effectLst/>
                        <a:latin typeface="+mj-lt"/>
                      </a:endParaRPr>
                    </a:p>
                  </a:txBody>
                  <a:tcPr marR="9525" marT="9525" marB="0" anchor="ctr"/>
                </a:tc>
                <a:tc>
                  <a:txBody>
                    <a:bodyPr/>
                    <a:lstStyle/>
                    <a:p>
                      <a:pPr algn="ctr" fontAlgn="ctr"/>
                      <a:r>
                        <a:rPr lang="en-IN" sz="900" u="none" strike="noStrike">
                          <a:solidFill>
                            <a:schemeClr val="tx1"/>
                          </a:solidFill>
                          <a:effectLst/>
                        </a:rPr>
                        <a:t>5%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4%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5%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2%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1%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5%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6% </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10%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12%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2% </a:t>
                      </a:r>
                      <a:endParaRPr lang="en-IN" sz="900" b="0"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51886367"/>
                  </a:ext>
                </a:extLst>
              </a:tr>
              <a:tr h="158882">
                <a:tc>
                  <a:txBody>
                    <a:bodyPr/>
                    <a:lstStyle/>
                    <a:p>
                      <a:pPr algn="l" rtl="0" fontAlgn="b"/>
                      <a:r>
                        <a:rPr lang="en-IN" sz="900" u="none" strike="noStrike" dirty="0">
                          <a:solidFill>
                            <a:schemeClr val="tx1"/>
                          </a:solidFill>
                          <a:effectLst/>
                        </a:rPr>
                        <a:t>PEI</a:t>
                      </a:r>
                      <a:endParaRPr lang="en-IN" sz="900" b="0" i="0" u="none" strike="noStrike" dirty="0">
                        <a:solidFill>
                          <a:schemeClr val="tx1"/>
                        </a:solidFill>
                        <a:effectLst/>
                        <a:latin typeface="+mj-lt"/>
                      </a:endParaRPr>
                    </a:p>
                  </a:txBody>
                  <a:tcPr marR="9525" marT="9525" marB="0" anchor="ctr"/>
                </a:tc>
                <a:tc>
                  <a:txBody>
                    <a:bodyPr/>
                    <a:lstStyle/>
                    <a:p>
                      <a:pPr algn="ctr" fontAlgn="ctr"/>
                      <a:r>
                        <a:rPr lang="en-IN" sz="900" u="none" strike="noStrike">
                          <a:solidFill>
                            <a:schemeClr val="tx1"/>
                          </a:solidFill>
                          <a:effectLst/>
                        </a:rPr>
                        <a:t>7%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2%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2% </a:t>
                      </a:r>
                      <a:endParaRPr lang="en-IN" sz="900" b="0" i="0" u="none" strike="noStrike" dirty="0">
                        <a:solidFill>
                          <a:schemeClr val="tx1"/>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900" u="none" strike="noStrike" dirty="0">
                          <a:solidFill>
                            <a:schemeClr val="tx1"/>
                          </a:solidFill>
                          <a:effectLst/>
                        </a:rPr>
                        <a:t>2% </a:t>
                      </a:r>
                      <a:endParaRPr lang="en-IN" sz="900" b="0" i="0" u="none" strike="noStrike" dirty="0">
                        <a:solidFill>
                          <a:schemeClr val="tx1"/>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900" u="none" strike="noStrike">
                          <a:solidFill>
                            <a:schemeClr val="tx1"/>
                          </a:solidFill>
                          <a:effectLst/>
                        </a:rPr>
                        <a:t>6%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3%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2% </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3% </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9%</a:t>
                      </a:r>
                      <a:endParaRPr lang="en-IN" sz="9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extLst>
                  <a:ext uri="{0D108BD9-81ED-4DB2-BD59-A6C34878D82A}">
                    <a16:rowId xmlns:a16="http://schemas.microsoft.com/office/drawing/2014/main" val="3969334979"/>
                  </a:ext>
                </a:extLst>
              </a:tr>
              <a:tr h="158882">
                <a:tc>
                  <a:txBody>
                    <a:bodyPr/>
                    <a:lstStyle/>
                    <a:p>
                      <a:pPr algn="l" rtl="0" fontAlgn="b"/>
                      <a:r>
                        <a:rPr lang="en-IN" sz="900" u="none" strike="noStrike" dirty="0">
                          <a:solidFill>
                            <a:schemeClr val="tx1"/>
                          </a:solidFill>
                          <a:effectLst/>
                        </a:rPr>
                        <a:t>Newfoundland</a:t>
                      </a:r>
                      <a:endParaRPr lang="en-IN" sz="900" b="0" i="0" u="none" strike="noStrike" dirty="0">
                        <a:solidFill>
                          <a:schemeClr val="tx1"/>
                        </a:solidFill>
                        <a:effectLst/>
                        <a:latin typeface="+mj-lt"/>
                      </a:endParaRPr>
                    </a:p>
                  </a:txBody>
                  <a:tcPr marR="9525" marT="9525" marB="0" anchor="ctr"/>
                </a:tc>
                <a:tc>
                  <a:txBody>
                    <a:bodyPr/>
                    <a:lstStyle/>
                    <a:p>
                      <a:pPr algn="ctr" fontAlgn="ctr"/>
                      <a:r>
                        <a:rPr lang="en-IN" sz="900" u="none" strike="noStrike">
                          <a:solidFill>
                            <a:schemeClr val="tx1"/>
                          </a:solidFill>
                          <a:effectLst/>
                        </a:rPr>
                        <a:t>3%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3%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2%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1%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2%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3%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6%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 </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 </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1% </a:t>
                      </a:r>
                      <a:endParaRPr lang="en-IN" sz="900" b="0"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34819140"/>
                  </a:ext>
                </a:extLst>
              </a:tr>
              <a:tr h="158882">
                <a:tc>
                  <a:txBody>
                    <a:bodyPr/>
                    <a:lstStyle/>
                    <a:p>
                      <a:pPr algn="l" rtl="0" fontAlgn="b"/>
                      <a:r>
                        <a:rPr lang="en-IN" sz="900" u="none" strike="noStrike" dirty="0">
                          <a:solidFill>
                            <a:schemeClr val="tx1"/>
                          </a:solidFill>
                          <a:effectLst/>
                        </a:rPr>
                        <a:t>Saskatchewan</a:t>
                      </a:r>
                      <a:endParaRPr lang="en-IN" sz="900" b="0" i="0" u="none" strike="noStrike" dirty="0">
                        <a:solidFill>
                          <a:schemeClr val="tx1"/>
                        </a:solidFill>
                        <a:effectLst/>
                        <a:latin typeface="+mj-lt"/>
                      </a:endParaRPr>
                    </a:p>
                  </a:txBody>
                  <a:tcPr marR="9525" marT="9525" marB="0" anchor="ctr"/>
                </a:tc>
                <a:tc>
                  <a:txBody>
                    <a:bodyPr/>
                    <a:lstStyle/>
                    <a:p>
                      <a:pPr algn="ctr" fontAlgn="ctr"/>
                      <a:r>
                        <a:rPr lang="en-IN" sz="900" u="none" strike="noStrike" dirty="0">
                          <a:solidFill>
                            <a:schemeClr val="tx1"/>
                          </a:solidFill>
                          <a:effectLst/>
                        </a:rPr>
                        <a:t>1% </a:t>
                      </a:r>
                      <a:endParaRPr lang="en-IN" sz="900" b="0" i="0" u="none" strike="noStrike" dirty="0">
                        <a:solidFill>
                          <a:schemeClr val="tx1"/>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900" u="none" strike="noStrike">
                          <a:solidFill>
                            <a:schemeClr val="tx1"/>
                          </a:solidFill>
                          <a:effectLst/>
                        </a:rPr>
                        <a:t>2%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3% </a:t>
                      </a:r>
                      <a:endParaRPr lang="en-IN" sz="900" b="0" i="0" u="none" strike="noStrike" baseline="-25000" dirty="0">
                        <a:solidFill>
                          <a:schemeClr val="tx1"/>
                        </a:solidFill>
                        <a:effectLst/>
                        <a:latin typeface="Calibri" panose="020F0502020204030204" pitchFamily="34" charset="0"/>
                      </a:endParaRPr>
                    </a:p>
                  </a:txBody>
                  <a:tcPr marL="9525" marR="9525" marT="9525" marB="0" anchor="ctr">
                    <a:solidFill>
                      <a:srgbClr val="F5F5F5"/>
                    </a:solidFill>
                  </a:tcPr>
                </a:tc>
                <a:tc>
                  <a:txBody>
                    <a:bodyPr/>
                    <a:lstStyle/>
                    <a:p>
                      <a:pPr algn="ctr" fontAlgn="ctr"/>
                      <a:r>
                        <a:rPr lang="en-IN" sz="900" u="none" strike="noStrike" dirty="0">
                          <a:solidFill>
                            <a:schemeClr val="tx1"/>
                          </a:solidFill>
                          <a:effectLst/>
                        </a:rPr>
                        <a:t>- </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2%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5%</a:t>
                      </a:r>
                      <a:endParaRPr lang="en-IN" sz="9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900" u="none" strike="noStrike">
                          <a:solidFill>
                            <a:schemeClr val="tx1"/>
                          </a:solidFill>
                          <a:effectLst/>
                        </a:rPr>
                        <a:t>2%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5%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 </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1% </a:t>
                      </a:r>
                      <a:endParaRPr lang="en-IN" sz="900" b="0"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64819384"/>
                  </a:ext>
                </a:extLst>
              </a:tr>
              <a:tr h="158882">
                <a:tc>
                  <a:txBody>
                    <a:bodyPr/>
                    <a:lstStyle/>
                    <a:p>
                      <a:pPr algn="l" rtl="0" fontAlgn="b"/>
                      <a:r>
                        <a:rPr lang="en-IN" sz="900" u="none" strike="noStrike" dirty="0">
                          <a:solidFill>
                            <a:schemeClr val="tx1"/>
                          </a:solidFill>
                          <a:effectLst/>
                        </a:rPr>
                        <a:t>Manitoba</a:t>
                      </a:r>
                      <a:endParaRPr lang="en-IN" sz="900" b="0" i="0" u="none" strike="noStrike" dirty="0">
                        <a:solidFill>
                          <a:schemeClr val="tx1"/>
                        </a:solidFill>
                        <a:effectLst/>
                        <a:latin typeface="+mj-lt"/>
                      </a:endParaRPr>
                    </a:p>
                  </a:txBody>
                  <a:tcPr marR="9525" marT="9525" marB="0" anchor="ctr"/>
                </a:tc>
                <a:tc>
                  <a:txBody>
                    <a:bodyPr/>
                    <a:lstStyle/>
                    <a:p>
                      <a:pPr algn="ctr" fontAlgn="ctr"/>
                      <a:r>
                        <a:rPr lang="en-IN" sz="900" u="none" strike="noStrike" dirty="0">
                          <a:solidFill>
                            <a:schemeClr val="tx1"/>
                          </a:solidFill>
                          <a:effectLst/>
                        </a:rPr>
                        <a:t>4%</a:t>
                      </a:r>
                      <a:r>
                        <a:rPr lang="en-IN" sz="900" u="none" strike="noStrike" baseline="-25000" dirty="0">
                          <a:solidFill>
                            <a:schemeClr val="tx1"/>
                          </a:solidFill>
                          <a:effectLst/>
                        </a:rPr>
                        <a:t> </a:t>
                      </a:r>
                      <a:endParaRPr lang="en-IN" sz="900" b="0" i="0" u="none" strike="noStrike" baseline="-25000"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 </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 </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3% </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3% </a:t>
                      </a:r>
                      <a:endParaRPr lang="en-IN" sz="900" b="0" i="0" u="none" strike="noStrike" baseline="-25000" dirty="0">
                        <a:solidFill>
                          <a:schemeClr val="tx1"/>
                        </a:solidFill>
                        <a:effectLst/>
                        <a:latin typeface="Calibri" panose="020F0502020204030204" pitchFamily="34" charset="0"/>
                      </a:endParaRPr>
                    </a:p>
                  </a:txBody>
                  <a:tcPr marL="9525" marR="9525" marT="9525" marB="0" anchor="ctr">
                    <a:solidFill>
                      <a:srgbClr val="EBEBEB"/>
                    </a:solidFill>
                  </a:tcPr>
                </a:tc>
                <a:tc>
                  <a:txBody>
                    <a:bodyPr/>
                    <a:lstStyle/>
                    <a:p>
                      <a:pPr algn="ctr" fontAlgn="ctr"/>
                      <a:r>
                        <a:rPr lang="en-IN" sz="900" u="none" strike="noStrike">
                          <a:solidFill>
                            <a:schemeClr val="tx1"/>
                          </a:solidFill>
                          <a:effectLst/>
                        </a:rPr>
                        <a:t>-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4%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 </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 </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3% </a:t>
                      </a:r>
                      <a:endParaRPr lang="en-IN" sz="900" b="0"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17434135"/>
                  </a:ext>
                </a:extLst>
              </a:tr>
              <a:tr h="158882">
                <a:tc>
                  <a:txBody>
                    <a:bodyPr/>
                    <a:lstStyle/>
                    <a:p>
                      <a:pPr algn="l" rtl="0" fontAlgn="b"/>
                      <a:r>
                        <a:rPr lang="en-IN" sz="900" u="none" strike="noStrike" dirty="0">
                          <a:solidFill>
                            <a:schemeClr val="tx1"/>
                          </a:solidFill>
                          <a:effectLst/>
                        </a:rPr>
                        <a:t>Northwest Territories</a:t>
                      </a:r>
                      <a:endParaRPr lang="en-IN" sz="900" b="0" i="0" u="none" strike="noStrike" dirty="0">
                        <a:solidFill>
                          <a:schemeClr val="tx1"/>
                        </a:solidFill>
                        <a:effectLst/>
                        <a:latin typeface="+mj-lt"/>
                      </a:endParaRPr>
                    </a:p>
                  </a:txBody>
                  <a:tcPr marR="9525" marT="9525" marB="0" anchor="ctr"/>
                </a:tc>
                <a:tc>
                  <a:txBody>
                    <a:bodyPr/>
                    <a:lstStyle/>
                    <a:p>
                      <a:pPr algn="ctr" fontAlgn="ctr"/>
                      <a:r>
                        <a:rPr lang="en-IN" sz="900" u="none" strike="noStrike">
                          <a:solidFill>
                            <a:schemeClr val="tx1"/>
                          </a:solidFill>
                          <a:effectLst/>
                        </a:rPr>
                        <a:t>*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2%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1%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 </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1% </a:t>
                      </a:r>
                      <a:endParaRPr lang="en-IN" sz="9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55758183"/>
                  </a:ext>
                </a:extLst>
              </a:tr>
              <a:tr h="158882">
                <a:tc>
                  <a:txBody>
                    <a:bodyPr/>
                    <a:lstStyle/>
                    <a:p>
                      <a:pPr algn="l" rtl="0" fontAlgn="b"/>
                      <a:r>
                        <a:rPr lang="en-IN" sz="900" u="none" strike="noStrike" dirty="0">
                          <a:solidFill>
                            <a:schemeClr val="tx1"/>
                          </a:solidFill>
                          <a:effectLst/>
                        </a:rPr>
                        <a:t>Yukon</a:t>
                      </a:r>
                      <a:endParaRPr lang="en-IN" sz="900" b="0" i="0" u="none" strike="noStrike" dirty="0">
                        <a:solidFill>
                          <a:schemeClr val="tx1"/>
                        </a:solidFill>
                        <a:effectLst/>
                        <a:latin typeface="+mj-lt"/>
                      </a:endParaRPr>
                    </a:p>
                  </a:txBody>
                  <a:tcPr marR="9525" marT="9525" marB="0" anchor="ctr"/>
                </a:tc>
                <a:tc>
                  <a:txBody>
                    <a:bodyPr/>
                    <a:lstStyle/>
                    <a:p>
                      <a:pPr algn="ctr" fontAlgn="ctr"/>
                      <a:r>
                        <a:rPr lang="en-IN" sz="900" u="none" strike="noStrike">
                          <a:solidFill>
                            <a:schemeClr val="tx1"/>
                          </a:solidFill>
                          <a:effectLst/>
                        </a:rPr>
                        <a:t>2%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1%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1%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1%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1% </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1% </a:t>
                      </a:r>
                      <a:endParaRPr lang="en-IN" sz="9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708457"/>
                  </a:ext>
                </a:extLst>
              </a:tr>
              <a:tr h="158882">
                <a:tc>
                  <a:txBody>
                    <a:bodyPr/>
                    <a:lstStyle/>
                    <a:p>
                      <a:pPr algn="l" rtl="0" fontAlgn="b"/>
                      <a:r>
                        <a:rPr lang="en-IN" sz="900" u="none" strike="noStrike" dirty="0">
                          <a:solidFill>
                            <a:schemeClr val="tx1"/>
                          </a:solidFill>
                          <a:effectLst/>
                        </a:rPr>
                        <a:t>Nunavut</a:t>
                      </a:r>
                      <a:endParaRPr lang="en-IN" sz="900" b="0" i="0" u="none" strike="noStrike" dirty="0">
                        <a:solidFill>
                          <a:schemeClr val="tx1"/>
                        </a:solidFill>
                        <a:effectLst/>
                        <a:latin typeface="+mj-lt"/>
                      </a:endParaRPr>
                    </a:p>
                  </a:txBody>
                  <a:tcPr marR="9525" marT="9525" marB="0" anchor="ctr"/>
                </a:tc>
                <a:tc>
                  <a:txBody>
                    <a:bodyPr/>
                    <a:lstStyle/>
                    <a:p>
                      <a:pPr algn="ctr" fontAlgn="ctr"/>
                      <a:r>
                        <a:rPr lang="en-IN" sz="900" u="none" strike="noStrike" dirty="0">
                          <a:solidFill>
                            <a:schemeClr val="tx1"/>
                          </a:solidFill>
                          <a:effectLst/>
                        </a:rPr>
                        <a:t>1% </a:t>
                      </a:r>
                      <a:endParaRPr lang="en-IN" sz="900" b="0" i="0" u="none" strike="noStrike" dirty="0">
                        <a:solidFill>
                          <a:schemeClr val="tx1"/>
                        </a:solidFill>
                        <a:effectLst/>
                        <a:latin typeface="Calibri" panose="020F0502020204030204" pitchFamily="34" charset="0"/>
                      </a:endParaRPr>
                    </a:p>
                  </a:txBody>
                  <a:tcPr marL="9525" marR="9525" marT="9525" marB="0" anchor="ctr">
                    <a:solidFill>
                      <a:srgbClr val="F5F5F5"/>
                    </a:solidFill>
                  </a:tcPr>
                </a:tc>
                <a:tc>
                  <a:txBody>
                    <a:bodyPr/>
                    <a:lstStyle/>
                    <a:p>
                      <a:pPr algn="ctr" fontAlgn="ctr"/>
                      <a:r>
                        <a:rPr lang="en-IN" sz="900" u="none" strike="noStrike" dirty="0">
                          <a:solidFill>
                            <a:schemeClr val="tx1"/>
                          </a:solidFill>
                          <a:effectLst/>
                        </a:rPr>
                        <a:t>3%</a:t>
                      </a:r>
                      <a:endParaRPr lang="en-IN" sz="900" b="0" i="0" u="none" strike="noStrike" baseline="-25000" dirty="0">
                        <a:solidFill>
                          <a:schemeClr val="tx1"/>
                        </a:solidFill>
                        <a:effectLst/>
                        <a:latin typeface="Calibri" panose="020F0502020204030204" pitchFamily="34" charset="0"/>
                      </a:endParaRPr>
                    </a:p>
                  </a:txBody>
                  <a:tcPr marL="9525" marR="9525" marT="9525" marB="0" anchor="ctr">
                    <a:solidFill>
                      <a:srgbClr val="F5F5F5"/>
                    </a:solidFill>
                  </a:tcPr>
                </a:tc>
                <a:tc>
                  <a:txBody>
                    <a:bodyPr/>
                    <a:lstStyle/>
                    <a:p>
                      <a:pPr algn="ctr" fontAlgn="ctr"/>
                      <a:r>
                        <a:rPr lang="en-IN" sz="900" u="none" strike="noStrike">
                          <a:solidFill>
                            <a:schemeClr val="tx1"/>
                          </a:solidFill>
                          <a:effectLst/>
                        </a:rPr>
                        <a:t>2%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1%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 </a:t>
                      </a:r>
                      <a:endParaRPr lang="en-IN" sz="9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34898349"/>
                  </a:ext>
                </a:extLst>
              </a:tr>
            </a:tbl>
          </a:graphicData>
        </a:graphic>
      </p:graphicFrame>
    </p:spTree>
    <p:extLst>
      <p:ext uri="{BB962C8B-B14F-4D97-AF65-F5344CB8AC3E}">
        <p14:creationId xmlns:p14="http://schemas.microsoft.com/office/powerpoint/2010/main" val="9223578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806E31-BA67-4070-8CEF-3C877BD9A4C6}"/>
              </a:ext>
            </a:extLst>
          </p:cNvPr>
          <p:cNvSpPr>
            <a:spLocks noGrp="1"/>
          </p:cNvSpPr>
          <p:nvPr>
            <p:ph type="body" sz="quarter" idx="17"/>
          </p:nvPr>
        </p:nvSpPr>
        <p:spPr>
          <a:xfrm>
            <a:off x="922725" y="4795112"/>
            <a:ext cx="7462662" cy="215444"/>
          </a:xfrm>
        </p:spPr>
        <p:txBody>
          <a:bodyPr/>
          <a:lstStyle/>
          <a:p>
            <a:r>
              <a:rPr lang="en-US" sz="700" dirty="0"/>
              <a:t>Q3. </a:t>
            </a:r>
            <a:r>
              <a:rPr lang="en-GB" sz="700" dirty="0"/>
              <a:t>Still assuming you had a full-time job opportunity in another city where you would have to move, which city would you most want to relocate to? Please select your first, second and third choice. </a:t>
            </a:r>
            <a:r>
              <a:rPr lang="en-US" sz="700" dirty="0"/>
              <a:t>Base: All respondents (n=1,185)</a:t>
            </a:r>
          </a:p>
        </p:txBody>
      </p:sp>
      <p:sp>
        <p:nvSpPr>
          <p:cNvPr id="3" name="Title 2">
            <a:extLst>
              <a:ext uri="{FF2B5EF4-FFF2-40B4-BE49-F238E27FC236}">
                <a16:creationId xmlns:a16="http://schemas.microsoft.com/office/drawing/2014/main" id="{9242A15F-80B1-4B86-BCAB-C65E32C32DB3}"/>
              </a:ext>
            </a:extLst>
          </p:cNvPr>
          <p:cNvSpPr>
            <a:spLocks noGrp="1"/>
          </p:cNvSpPr>
          <p:nvPr>
            <p:ph type="title"/>
          </p:nvPr>
        </p:nvSpPr>
        <p:spPr/>
        <p:txBody>
          <a:bodyPr/>
          <a:lstStyle/>
          <a:p>
            <a:r>
              <a:rPr lang="en-US" dirty="0"/>
              <a:t>Preferred City of Relocation</a:t>
            </a:r>
          </a:p>
        </p:txBody>
      </p:sp>
      <p:sp>
        <p:nvSpPr>
          <p:cNvPr id="4" name="Text Placeholder 3">
            <a:extLst>
              <a:ext uri="{FF2B5EF4-FFF2-40B4-BE49-F238E27FC236}">
                <a16:creationId xmlns:a16="http://schemas.microsoft.com/office/drawing/2014/main" id="{E926E761-2D60-4984-8FB5-C81192C41A87}"/>
              </a:ext>
            </a:extLst>
          </p:cNvPr>
          <p:cNvSpPr>
            <a:spLocks noGrp="1"/>
          </p:cNvSpPr>
          <p:nvPr>
            <p:ph type="body" sz="quarter" idx="19"/>
          </p:nvPr>
        </p:nvSpPr>
        <p:spPr/>
        <p:txBody>
          <a:bodyPr/>
          <a:lstStyle/>
          <a:p>
            <a:pPr marL="171450" indent="-171450" algn="just">
              <a:buFont typeface="Arial" panose="020B0604020202020204" pitchFamily="34" charset="0"/>
              <a:buChar char="•"/>
            </a:pPr>
            <a:r>
              <a:rPr lang="en-US" sz="1100" dirty="0"/>
              <a:t>One in four (24%) Canadians rank Vancouver as their first choice for relocation, followed at a great distance by Toronto (10%), Ottawa (10%), Calgary (10%), and Quebec City (8%).</a:t>
            </a:r>
          </a:p>
        </p:txBody>
      </p:sp>
      <p:graphicFrame>
        <p:nvGraphicFramePr>
          <p:cNvPr id="6" name="Chart 5"/>
          <p:cNvGraphicFramePr/>
          <p:nvPr>
            <p:extLst>
              <p:ext uri="{D42A27DB-BD31-4B8C-83A1-F6EECF244321}">
                <p14:modId xmlns:p14="http://schemas.microsoft.com/office/powerpoint/2010/main" val="3932784693"/>
              </p:ext>
            </p:extLst>
          </p:nvPr>
        </p:nvGraphicFramePr>
        <p:xfrm>
          <a:off x="232375" y="1762124"/>
          <a:ext cx="8654449" cy="23653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433248813"/>
              </p:ext>
            </p:extLst>
          </p:nvPr>
        </p:nvGraphicFramePr>
        <p:xfrm>
          <a:off x="247651" y="3933328"/>
          <a:ext cx="8651872" cy="540742"/>
        </p:xfrm>
        <a:graphic>
          <a:graphicData uri="http://schemas.openxmlformats.org/drawingml/2006/table">
            <a:tbl>
              <a:tblPr>
                <a:tableStyleId>{5C22544A-7EE6-4342-B048-85BDC9FD1C3A}</a:tableStyleId>
              </a:tblPr>
              <a:tblGrid>
                <a:gridCol w="540742">
                  <a:extLst>
                    <a:ext uri="{9D8B030D-6E8A-4147-A177-3AD203B41FA5}">
                      <a16:colId xmlns:a16="http://schemas.microsoft.com/office/drawing/2014/main" val="20000"/>
                    </a:ext>
                  </a:extLst>
                </a:gridCol>
                <a:gridCol w="540742">
                  <a:extLst>
                    <a:ext uri="{9D8B030D-6E8A-4147-A177-3AD203B41FA5}">
                      <a16:colId xmlns:a16="http://schemas.microsoft.com/office/drawing/2014/main" val="20001"/>
                    </a:ext>
                  </a:extLst>
                </a:gridCol>
                <a:gridCol w="540742">
                  <a:extLst>
                    <a:ext uri="{9D8B030D-6E8A-4147-A177-3AD203B41FA5}">
                      <a16:colId xmlns:a16="http://schemas.microsoft.com/office/drawing/2014/main" val="20002"/>
                    </a:ext>
                  </a:extLst>
                </a:gridCol>
                <a:gridCol w="540742">
                  <a:extLst>
                    <a:ext uri="{9D8B030D-6E8A-4147-A177-3AD203B41FA5}">
                      <a16:colId xmlns:a16="http://schemas.microsoft.com/office/drawing/2014/main" val="20003"/>
                    </a:ext>
                  </a:extLst>
                </a:gridCol>
                <a:gridCol w="540742">
                  <a:extLst>
                    <a:ext uri="{9D8B030D-6E8A-4147-A177-3AD203B41FA5}">
                      <a16:colId xmlns:a16="http://schemas.microsoft.com/office/drawing/2014/main" val="20004"/>
                    </a:ext>
                  </a:extLst>
                </a:gridCol>
                <a:gridCol w="540742">
                  <a:extLst>
                    <a:ext uri="{9D8B030D-6E8A-4147-A177-3AD203B41FA5}">
                      <a16:colId xmlns:a16="http://schemas.microsoft.com/office/drawing/2014/main" val="20005"/>
                    </a:ext>
                  </a:extLst>
                </a:gridCol>
                <a:gridCol w="540742">
                  <a:extLst>
                    <a:ext uri="{9D8B030D-6E8A-4147-A177-3AD203B41FA5}">
                      <a16:colId xmlns:a16="http://schemas.microsoft.com/office/drawing/2014/main" val="20006"/>
                    </a:ext>
                  </a:extLst>
                </a:gridCol>
                <a:gridCol w="540742">
                  <a:extLst>
                    <a:ext uri="{9D8B030D-6E8A-4147-A177-3AD203B41FA5}">
                      <a16:colId xmlns:a16="http://schemas.microsoft.com/office/drawing/2014/main" val="20007"/>
                    </a:ext>
                  </a:extLst>
                </a:gridCol>
                <a:gridCol w="540742">
                  <a:extLst>
                    <a:ext uri="{9D8B030D-6E8A-4147-A177-3AD203B41FA5}">
                      <a16:colId xmlns:a16="http://schemas.microsoft.com/office/drawing/2014/main" val="20008"/>
                    </a:ext>
                  </a:extLst>
                </a:gridCol>
                <a:gridCol w="540742">
                  <a:extLst>
                    <a:ext uri="{9D8B030D-6E8A-4147-A177-3AD203B41FA5}">
                      <a16:colId xmlns:a16="http://schemas.microsoft.com/office/drawing/2014/main" val="20009"/>
                    </a:ext>
                  </a:extLst>
                </a:gridCol>
                <a:gridCol w="540742">
                  <a:extLst>
                    <a:ext uri="{9D8B030D-6E8A-4147-A177-3AD203B41FA5}">
                      <a16:colId xmlns:a16="http://schemas.microsoft.com/office/drawing/2014/main" val="20010"/>
                    </a:ext>
                  </a:extLst>
                </a:gridCol>
                <a:gridCol w="540742">
                  <a:extLst>
                    <a:ext uri="{9D8B030D-6E8A-4147-A177-3AD203B41FA5}">
                      <a16:colId xmlns:a16="http://schemas.microsoft.com/office/drawing/2014/main" val="20011"/>
                    </a:ext>
                  </a:extLst>
                </a:gridCol>
                <a:gridCol w="540742">
                  <a:extLst>
                    <a:ext uri="{9D8B030D-6E8A-4147-A177-3AD203B41FA5}">
                      <a16:colId xmlns:a16="http://schemas.microsoft.com/office/drawing/2014/main" val="20012"/>
                    </a:ext>
                  </a:extLst>
                </a:gridCol>
                <a:gridCol w="540742">
                  <a:extLst>
                    <a:ext uri="{9D8B030D-6E8A-4147-A177-3AD203B41FA5}">
                      <a16:colId xmlns:a16="http://schemas.microsoft.com/office/drawing/2014/main" val="20013"/>
                    </a:ext>
                  </a:extLst>
                </a:gridCol>
                <a:gridCol w="540742">
                  <a:extLst>
                    <a:ext uri="{9D8B030D-6E8A-4147-A177-3AD203B41FA5}">
                      <a16:colId xmlns:a16="http://schemas.microsoft.com/office/drawing/2014/main" val="20014"/>
                    </a:ext>
                  </a:extLst>
                </a:gridCol>
                <a:gridCol w="540742">
                  <a:extLst>
                    <a:ext uri="{9D8B030D-6E8A-4147-A177-3AD203B41FA5}">
                      <a16:colId xmlns:a16="http://schemas.microsoft.com/office/drawing/2014/main" val="20015"/>
                    </a:ext>
                  </a:extLst>
                </a:gridCol>
              </a:tblGrid>
              <a:tr h="540742">
                <a:tc>
                  <a:txBody>
                    <a:bodyPr/>
                    <a:lstStyle/>
                    <a:p>
                      <a:pPr algn="ctr" fontAlgn="t">
                        <a:defRPr lang="en-US" sz="800" b="1" i="0" u="none" strike="noStrike" kern="1200" baseline="0">
                          <a:solidFill>
                            <a:srgbClr val="222223">
                              <a:lumMod val="65000"/>
                              <a:lumOff val="35000"/>
                            </a:srgbClr>
                          </a:solidFill>
                          <a:latin typeface="+mn-lt"/>
                          <a:ea typeface="+mn-ea"/>
                          <a:cs typeface="+mn-cs"/>
                        </a:defRPr>
                      </a:pPr>
                      <a:r>
                        <a:rPr lang="en-US" sz="600" b="1" i="0" u="none" strike="noStrike" kern="1200" baseline="0" dirty="0">
                          <a:solidFill>
                            <a:srgbClr val="222223">
                              <a:lumMod val="65000"/>
                              <a:lumOff val="35000"/>
                            </a:srgbClr>
                          </a:solidFill>
                          <a:latin typeface="+mn-lt"/>
                          <a:ea typeface="+mn-ea"/>
                          <a:cs typeface="+mn-cs"/>
                        </a:rPr>
                        <a:t>Vancouver,</a:t>
                      </a:r>
                      <a:br>
                        <a:rPr lang="en-US" sz="600" b="1" i="0" u="none" strike="noStrike" kern="1200" baseline="0" dirty="0">
                          <a:solidFill>
                            <a:srgbClr val="222223">
                              <a:lumMod val="65000"/>
                              <a:lumOff val="35000"/>
                            </a:srgbClr>
                          </a:solidFill>
                          <a:latin typeface="+mn-lt"/>
                          <a:ea typeface="+mn-ea"/>
                          <a:cs typeface="+mn-cs"/>
                        </a:rPr>
                      </a:br>
                      <a:r>
                        <a:rPr lang="en-US" sz="600" b="1" i="0" u="none" strike="noStrike" kern="1200" baseline="0" dirty="0">
                          <a:solidFill>
                            <a:srgbClr val="222223">
                              <a:lumMod val="65000"/>
                              <a:lumOff val="35000"/>
                            </a:srgbClr>
                          </a:solidFill>
                          <a:latin typeface="+mn-lt"/>
                          <a:ea typeface="+mn-ea"/>
                          <a:cs typeface="+mn-cs"/>
                        </a:rPr>
                        <a:t>British Columbia</a:t>
                      </a:r>
                    </a:p>
                  </a:txBody>
                  <a:tcPr marL="8449" marR="8449" marT="8449" marB="0">
                    <a:solidFill>
                      <a:schemeClr val="bg1"/>
                    </a:solidFill>
                  </a:tcPr>
                </a:tc>
                <a:tc>
                  <a:txBody>
                    <a:bodyPr/>
                    <a:lstStyle/>
                    <a:p>
                      <a:pPr algn="ctr" fontAlgn="t">
                        <a:defRPr lang="en-US" sz="800" b="1" i="0" u="none" strike="noStrike" kern="1200" baseline="0">
                          <a:solidFill>
                            <a:srgbClr val="222223">
                              <a:lumMod val="65000"/>
                              <a:lumOff val="35000"/>
                            </a:srgbClr>
                          </a:solidFill>
                          <a:latin typeface="+mn-lt"/>
                          <a:ea typeface="+mn-ea"/>
                          <a:cs typeface="+mn-cs"/>
                        </a:defRPr>
                      </a:pPr>
                      <a:r>
                        <a:rPr lang="en-US" sz="600" b="1" i="0" u="none" strike="noStrike" kern="1200" baseline="0" dirty="0">
                          <a:solidFill>
                            <a:srgbClr val="222223">
                              <a:lumMod val="65000"/>
                              <a:lumOff val="35000"/>
                            </a:srgbClr>
                          </a:solidFill>
                          <a:latin typeface="+mn-lt"/>
                          <a:ea typeface="+mn-ea"/>
                          <a:cs typeface="+mn-cs"/>
                        </a:rPr>
                        <a:t>Toronto,</a:t>
                      </a:r>
                      <a:br>
                        <a:rPr lang="en-US" sz="600" b="1" i="0" u="none" strike="noStrike" kern="1200" baseline="0" dirty="0">
                          <a:solidFill>
                            <a:srgbClr val="222223">
                              <a:lumMod val="65000"/>
                              <a:lumOff val="35000"/>
                            </a:srgbClr>
                          </a:solidFill>
                          <a:latin typeface="+mn-lt"/>
                          <a:ea typeface="+mn-ea"/>
                          <a:cs typeface="+mn-cs"/>
                        </a:rPr>
                      </a:br>
                      <a:r>
                        <a:rPr lang="en-US" sz="600" b="1" i="0" u="none" strike="noStrike" kern="1200" baseline="0" dirty="0">
                          <a:solidFill>
                            <a:srgbClr val="222223">
                              <a:lumMod val="65000"/>
                              <a:lumOff val="35000"/>
                            </a:srgbClr>
                          </a:solidFill>
                          <a:latin typeface="+mn-lt"/>
                          <a:ea typeface="+mn-ea"/>
                          <a:cs typeface="+mn-cs"/>
                        </a:rPr>
                        <a:t>Ontario</a:t>
                      </a:r>
                    </a:p>
                  </a:txBody>
                  <a:tcPr marL="8449" marR="8449" marT="8449" marB="0">
                    <a:solidFill>
                      <a:schemeClr val="bg1"/>
                    </a:solidFill>
                  </a:tcPr>
                </a:tc>
                <a:tc>
                  <a:txBody>
                    <a:bodyPr/>
                    <a:lstStyle/>
                    <a:p>
                      <a:pPr algn="ctr" fontAlgn="t">
                        <a:defRPr lang="en-US" sz="800" b="1" i="0" u="none" strike="noStrike" kern="1200" baseline="0">
                          <a:solidFill>
                            <a:srgbClr val="222223">
                              <a:lumMod val="65000"/>
                              <a:lumOff val="35000"/>
                            </a:srgbClr>
                          </a:solidFill>
                          <a:latin typeface="+mn-lt"/>
                          <a:ea typeface="+mn-ea"/>
                          <a:cs typeface="+mn-cs"/>
                        </a:defRPr>
                      </a:pPr>
                      <a:r>
                        <a:rPr lang="en-US" sz="600" b="1" i="0" u="none" strike="noStrike" kern="1200" baseline="0" dirty="0">
                          <a:solidFill>
                            <a:srgbClr val="222223">
                              <a:lumMod val="65000"/>
                              <a:lumOff val="35000"/>
                            </a:srgbClr>
                          </a:solidFill>
                          <a:latin typeface="+mn-lt"/>
                          <a:ea typeface="+mn-ea"/>
                          <a:cs typeface="+mn-cs"/>
                        </a:rPr>
                        <a:t>Ottawa,</a:t>
                      </a:r>
                      <a:br>
                        <a:rPr lang="en-US" sz="600" b="1" i="0" u="none" strike="noStrike" kern="1200" baseline="0" dirty="0">
                          <a:solidFill>
                            <a:srgbClr val="222223">
                              <a:lumMod val="65000"/>
                              <a:lumOff val="35000"/>
                            </a:srgbClr>
                          </a:solidFill>
                          <a:latin typeface="+mn-lt"/>
                          <a:ea typeface="+mn-ea"/>
                          <a:cs typeface="+mn-cs"/>
                        </a:rPr>
                      </a:br>
                      <a:r>
                        <a:rPr lang="en-US" sz="600" b="1" i="0" u="none" strike="noStrike" kern="1200" baseline="0" dirty="0">
                          <a:solidFill>
                            <a:srgbClr val="222223">
                              <a:lumMod val="65000"/>
                              <a:lumOff val="35000"/>
                            </a:srgbClr>
                          </a:solidFill>
                          <a:latin typeface="+mn-lt"/>
                          <a:ea typeface="+mn-ea"/>
                          <a:cs typeface="+mn-cs"/>
                        </a:rPr>
                        <a:t>Ontario</a:t>
                      </a:r>
                    </a:p>
                  </a:txBody>
                  <a:tcPr marL="8449" marR="8449" marT="8449" marB="0">
                    <a:solidFill>
                      <a:schemeClr val="bg1"/>
                    </a:solidFill>
                  </a:tcPr>
                </a:tc>
                <a:tc>
                  <a:txBody>
                    <a:bodyPr/>
                    <a:lstStyle/>
                    <a:p>
                      <a:pPr algn="ctr" fontAlgn="t">
                        <a:defRPr lang="en-US" sz="800" b="1" i="0" u="none" strike="noStrike" kern="1200" baseline="0">
                          <a:solidFill>
                            <a:srgbClr val="222223">
                              <a:lumMod val="65000"/>
                              <a:lumOff val="35000"/>
                            </a:srgbClr>
                          </a:solidFill>
                          <a:latin typeface="+mn-lt"/>
                          <a:ea typeface="+mn-ea"/>
                          <a:cs typeface="+mn-cs"/>
                        </a:defRPr>
                      </a:pPr>
                      <a:r>
                        <a:rPr lang="en-US" sz="600" b="1" i="0" u="none" strike="noStrike" kern="1200" baseline="0" dirty="0">
                          <a:solidFill>
                            <a:srgbClr val="222223">
                              <a:lumMod val="65000"/>
                              <a:lumOff val="35000"/>
                            </a:srgbClr>
                          </a:solidFill>
                          <a:latin typeface="+mn-lt"/>
                          <a:ea typeface="+mn-ea"/>
                          <a:cs typeface="+mn-cs"/>
                        </a:rPr>
                        <a:t>Calgary,</a:t>
                      </a:r>
                      <a:br>
                        <a:rPr lang="en-US" sz="600" b="1" i="0" u="none" strike="noStrike" kern="1200" baseline="0" dirty="0">
                          <a:solidFill>
                            <a:srgbClr val="222223">
                              <a:lumMod val="65000"/>
                              <a:lumOff val="35000"/>
                            </a:srgbClr>
                          </a:solidFill>
                          <a:latin typeface="+mn-lt"/>
                          <a:ea typeface="+mn-ea"/>
                          <a:cs typeface="+mn-cs"/>
                        </a:rPr>
                      </a:br>
                      <a:r>
                        <a:rPr lang="en-US" sz="600" b="1" i="0" u="none" strike="noStrike" kern="1200" baseline="0" dirty="0">
                          <a:solidFill>
                            <a:srgbClr val="222223">
                              <a:lumMod val="65000"/>
                              <a:lumOff val="35000"/>
                            </a:srgbClr>
                          </a:solidFill>
                          <a:latin typeface="+mn-lt"/>
                          <a:ea typeface="+mn-ea"/>
                          <a:cs typeface="+mn-cs"/>
                        </a:rPr>
                        <a:t>Alberta</a:t>
                      </a:r>
                    </a:p>
                  </a:txBody>
                  <a:tcPr marL="8449" marR="8449" marT="8449" marB="0">
                    <a:solidFill>
                      <a:schemeClr val="bg1"/>
                    </a:solidFill>
                  </a:tcPr>
                </a:tc>
                <a:tc>
                  <a:txBody>
                    <a:bodyPr/>
                    <a:lstStyle/>
                    <a:p>
                      <a:pPr algn="ctr" fontAlgn="t">
                        <a:defRPr lang="en-US" sz="800" b="1" i="0" u="none" strike="noStrike" kern="1200" baseline="0">
                          <a:solidFill>
                            <a:srgbClr val="222223">
                              <a:lumMod val="65000"/>
                              <a:lumOff val="35000"/>
                            </a:srgbClr>
                          </a:solidFill>
                          <a:latin typeface="+mn-lt"/>
                          <a:ea typeface="+mn-ea"/>
                          <a:cs typeface="+mn-cs"/>
                        </a:defRPr>
                      </a:pPr>
                      <a:r>
                        <a:rPr lang="en-US" sz="600" b="1" i="0" u="none" strike="noStrike" kern="1200" baseline="0" dirty="0">
                          <a:solidFill>
                            <a:srgbClr val="222223">
                              <a:lumMod val="65000"/>
                              <a:lumOff val="35000"/>
                            </a:srgbClr>
                          </a:solidFill>
                          <a:latin typeface="+mn-lt"/>
                          <a:ea typeface="+mn-ea"/>
                          <a:cs typeface="+mn-cs"/>
                        </a:rPr>
                        <a:t>Quebec City,</a:t>
                      </a:r>
                      <a:br>
                        <a:rPr lang="en-US" sz="600" b="1" i="0" u="none" strike="noStrike" kern="1200" baseline="0" dirty="0">
                          <a:solidFill>
                            <a:srgbClr val="222223">
                              <a:lumMod val="65000"/>
                              <a:lumOff val="35000"/>
                            </a:srgbClr>
                          </a:solidFill>
                          <a:latin typeface="+mn-lt"/>
                          <a:ea typeface="+mn-ea"/>
                          <a:cs typeface="+mn-cs"/>
                        </a:rPr>
                      </a:br>
                      <a:r>
                        <a:rPr lang="en-US" sz="600" b="1" i="0" u="none" strike="noStrike" kern="1200" baseline="0" dirty="0">
                          <a:solidFill>
                            <a:srgbClr val="222223">
                              <a:lumMod val="65000"/>
                              <a:lumOff val="35000"/>
                            </a:srgbClr>
                          </a:solidFill>
                          <a:latin typeface="+mn-lt"/>
                          <a:ea typeface="+mn-ea"/>
                          <a:cs typeface="+mn-cs"/>
                        </a:rPr>
                        <a:t>Quebec</a:t>
                      </a:r>
                    </a:p>
                  </a:txBody>
                  <a:tcPr marL="8449" marR="8449" marT="8449" marB="0">
                    <a:solidFill>
                      <a:schemeClr val="bg1"/>
                    </a:solidFill>
                  </a:tcPr>
                </a:tc>
                <a:tc>
                  <a:txBody>
                    <a:bodyPr/>
                    <a:lstStyle/>
                    <a:p>
                      <a:pPr algn="ctr" fontAlgn="t">
                        <a:defRPr lang="en-US" sz="800" b="1" i="0" u="none" strike="noStrike" kern="1200" baseline="0">
                          <a:solidFill>
                            <a:srgbClr val="222223">
                              <a:lumMod val="65000"/>
                              <a:lumOff val="35000"/>
                            </a:srgbClr>
                          </a:solidFill>
                          <a:latin typeface="+mn-lt"/>
                          <a:ea typeface="+mn-ea"/>
                          <a:cs typeface="+mn-cs"/>
                        </a:defRPr>
                      </a:pPr>
                      <a:r>
                        <a:rPr lang="en-US" sz="600" b="1" i="0" u="none" strike="noStrike" kern="1200" baseline="0">
                          <a:solidFill>
                            <a:srgbClr val="222223">
                              <a:lumMod val="65000"/>
                              <a:lumOff val="35000"/>
                            </a:srgbClr>
                          </a:solidFill>
                          <a:latin typeface="+mn-lt"/>
                          <a:ea typeface="+mn-ea"/>
                          <a:cs typeface="+mn-cs"/>
                        </a:rPr>
                        <a:t>Montreal,</a:t>
                      </a:r>
                      <a:br>
                        <a:rPr lang="en-US" sz="600" b="1" i="0" u="none" strike="noStrike" kern="1200" baseline="0">
                          <a:solidFill>
                            <a:srgbClr val="222223">
                              <a:lumMod val="65000"/>
                              <a:lumOff val="35000"/>
                            </a:srgbClr>
                          </a:solidFill>
                          <a:latin typeface="+mn-lt"/>
                          <a:ea typeface="+mn-ea"/>
                          <a:cs typeface="+mn-cs"/>
                        </a:rPr>
                      </a:br>
                      <a:r>
                        <a:rPr lang="en-US" sz="600" b="1" i="0" u="none" strike="noStrike" kern="1200" baseline="0">
                          <a:solidFill>
                            <a:srgbClr val="222223">
                              <a:lumMod val="65000"/>
                              <a:lumOff val="35000"/>
                            </a:srgbClr>
                          </a:solidFill>
                          <a:latin typeface="+mn-lt"/>
                          <a:ea typeface="+mn-ea"/>
                          <a:cs typeface="+mn-cs"/>
                        </a:rPr>
                        <a:t>Quebec</a:t>
                      </a:r>
                    </a:p>
                  </a:txBody>
                  <a:tcPr marL="8449" marR="8449" marT="8449" marB="0">
                    <a:solidFill>
                      <a:schemeClr val="bg1"/>
                    </a:solidFill>
                  </a:tcPr>
                </a:tc>
                <a:tc>
                  <a:txBody>
                    <a:bodyPr/>
                    <a:lstStyle/>
                    <a:p>
                      <a:pPr algn="ctr" fontAlgn="t">
                        <a:defRPr lang="en-US" sz="800" b="1" i="0" u="none" strike="noStrike" kern="1200" baseline="0">
                          <a:solidFill>
                            <a:srgbClr val="222223">
                              <a:lumMod val="65000"/>
                              <a:lumOff val="35000"/>
                            </a:srgbClr>
                          </a:solidFill>
                          <a:latin typeface="+mn-lt"/>
                          <a:ea typeface="+mn-ea"/>
                          <a:cs typeface="+mn-cs"/>
                        </a:defRPr>
                      </a:pPr>
                      <a:r>
                        <a:rPr lang="en-US" sz="600" b="1" i="0" u="none" strike="noStrike" kern="1200" baseline="0" dirty="0">
                          <a:solidFill>
                            <a:srgbClr val="222223">
                              <a:lumMod val="65000"/>
                              <a:lumOff val="35000"/>
                            </a:srgbClr>
                          </a:solidFill>
                          <a:latin typeface="+mn-lt"/>
                          <a:ea typeface="+mn-ea"/>
                          <a:cs typeface="+mn-cs"/>
                        </a:rPr>
                        <a:t>Edmonton,</a:t>
                      </a:r>
                      <a:br>
                        <a:rPr lang="en-US" sz="600" b="1" i="0" u="none" strike="noStrike" kern="1200" baseline="0" dirty="0">
                          <a:solidFill>
                            <a:srgbClr val="222223">
                              <a:lumMod val="65000"/>
                              <a:lumOff val="35000"/>
                            </a:srgbClr>
                          </a:solidFill>
                          <a:latin typeface="+mn-lt"/>
                          <a:ea typeface="+mn-ea"/>
                          <a:cs typeface="+mn-cs"/>
                        </a:rPr>
                      </a:br>
                      <a:r>
                        <a:rPr lang="en-US" sz="600" b="1" i="0" u="none" strike="noStrike" kern="1200" baseline="0" dirty="0">
                          <a:solidFill>
                            <a:srgbClr val="222223">
                              <a:lumMod val="65000"/>
                              <a:lumOff val="35000"/>
                            </a:srgbClr>
                          </a:solidFill>
                          <a:latin typeface="+mn-lt"/>
                          <a:ea typeface="+mn-ea"/>
                          <a:cs typeface="+mn-cs"/>
                        </a:rPr>
                        <a:t>Alberta</a:t>
                      </a:r>
                    </a:p>
                  </a:txBody>
                  <a:tcPr marL="8449" marR="8449" marT="8449" marB="0">
                    <a:solidFill>
                      <a:schemeClr val="bg1"/>
                    </a:solidFill>
                  </a:tcPr>
                </a:tc>
                <a:tc>
                  <a:txBody>
                    <a:bodyPr/>
                    <a:lstStyle/>
                    <a:p>
                      <a:pPr algn="ctr" fontAlgn="t">
                        <a:defRPr lang="en-US" sz="800" b="1" i="0" u="none" strike="noStrike" kern="1200" baseline="0">
                          <a:solidFill>
                            <a:srgbClr val="222223">
                              <a:lumMod val="65000"/>
                              <a:lumOff val="35000"/>
                            </a:srgbClr>
                          </a:solidFill>
                          <a:latin typeface="+mn-lt"/>
                          <a:ea typeface="+mn-ea"/>
                          <a:cs typeface="+mn-cs"/>
                        </a:defRPr>
                      </a:pPr>
                      <a:r>
                        <a:rPr lang="en-US" sz="600" b="1" i="0" u="none" strike="noStrike" kern="1200" baseline="0" dirty="0">
                          <a:solidFill>
                            <a:srgbClr val="222223">
                              <a:lumMod val="65000"/>
                              <a:lumOff val="35000"/>
                            </a:srgbClr>
                          </a:solidFill>
                          <a:latin typeface="+mn-lt"/>
                          <a:ea typeface="+mn-ea"/>
                          <a:cs typeface="+mn-cs"/>
                        </a:rPr>
                        <a:t>Hamilton,</a:t>
                      </a:r>
                      <a:br>
                        <a:rPr lang="en-US" sz="600" b="1" i="0" u="none" strike="noStrike" kern="1200" baseline="0" dirty="0">
                          <a:solidFill>
                            <a:srgbClr val="222223">
                              <a:lumMod val="65000"/>
                              <a:lumOff val="35000"/>
                            </a:srgbClr>
                          </a:solidFill>
                          <a:latin typeface="+mn-lt"/>
                          <a:ea typeface="+mn-ea"/>
                          <a:cs typeface="+mn-cs"/>
                        </a:rPr>
                      </a:br>
                      <a:r>
                        <a:rPr lang="en-US" sz="600" b="1" i="0" u="none" strike="noStrike" kern="1200" baseline="0" dirty="0">
                          <a:solidFill>
                            <a:srgbClr val="222223">
                              <a:lumMod val="65000"/>
                              <a:lumOff val="35000"/>
                            </a:srgbClr>
                          </a:solidFill>
                          <a:latin typeface="+mn-lt"/>
                          <a:ea typeface="+mn-ea"/>
                          <a:cs typeface="+mn-cs"/>
                        </a:rPr>
                        <a:t>Ontario</a:t>
                      </a:r>
                    </a:p>
                  </a:txBody>
                  <a:tcPr marL="8449" marR="8449" marT="8449" marB="0">
                    <a:solidFill>
                      <a:schemeClr val="bg1"/>
                    </a:solidFill>
                  </a:tcPr>
                </a:tc>
                <a:tc>
                  <a:txBody>
                    <a:bodyPr/>
                    <a:lstStyle/>
                    <a:p>
                      <a:pPr algn="ctr" fontAlgn="t">
                        <a:defRPr lang="en-US" sz="800" b="1" i="0" u="none" strike="noStrike" kern="1200" baseline="0">
                          <a:solidFill>
                            <a:srgbClr val="222223">
                              <a:lumMod val="65000"/>
                              <a:lumOff val="35000"/>
                            </a:srgbClr>
                          </a:solidFill>
                          <a:latin typeface="+mn-lt"/>
                          <a:ea typeface="+mn-ea"/>
                          <a:cs typeface="+mn-cs"/>
                        </a:defRPr>
                      </a:pPr>
                      <a:r>
                        <a:rPr lang="en-US" sz="600" b="1" i="0" u="none" strike="noStrike" kern="1200" baseline="0" dirty="0">
                          <a:solidFill>
                            <a:srgbClr val="222223">
                              <a:lumMod val="65000"/>
                              <a:lumOff val="35000"/>
                            </a:srgbClr>
                          </a:solidFill>
                          <a:latin typeface="+mn-lt"/>
                          <a:ea typeface="+mn-ea"/>
                          <a:cs typeface="+mn-cs"/>
                        </a:rPr>
                        <a:t>London,</a:t>
                      </a:r>
                      <a:br>
                        <a:rPr lang="en-US" sz="600" b="1" i="0" u="none" strike="noStrike" kern="1200" baseline="0" dirty="0">
                          <a:solidFill>
                            <a:srgbClr val="222223">
                              <a:lumMod val="65000"/>
                              <a:lumOff val="35000"/>
                            </a:srgbClr>
                          </a:solidFill>
                          <a:latin typeface="+mn-lt"/>
                          <a:ea typeface="+mn-ea"/>
                          <a:cs typeface="+mn-cs"/>
                        </a:rPr>
                      </a:br>
                      <a:r>
                        <a:rPr lang="en-US" sz="600" b="1" i="0" u="none" strike="noStrike" kern="1200" baseline="0" dirty="0">
                          <a:solidFill>
                            <a:srgbClr val="222223">
                              <a:lumMod val="65000"/>
                              <a:lumOff val="35000"/>
                            </a:srgbClr>
                          </a:solidFill>
                          <a:latin typeface="+mn-lt"/>
                          <a:ea typeface="+mn-ea"/>
                          <a:cs typeface="+mn-cs"/>
                        </a:rPr>
                        <a:t>Ontario</a:t>
                      </a:r>
                    </a:p>
                  </a:txBody>
                  <a:tcPr marL="8449" marR="8449" marT="8449" marB="0">
                    <a:solidFill>
                      <a:schemeClr val="bg1"/>
                    </a:solidFill>
                  </a:tcPr>
                </a:tc>
                <a:tc>
                  <a:txBody>
                    <a:bodyPr/>
                    <a:lstStyle/>
                    <a:p>
                      <a:pPr algn="ctr" fontAlgn="t">
                        <a:defRPr lang="en-US" sz="800" b="1" i="0" u="none" strike="noStrike" kern="1200" baseline="0">
                          <a:solidFill>
                            <a:srgbClr val="222223">
                              <a:lumMod val="65000"/>
                              <a:lumOff val="35000"/>
                            </a:srgbClr>
                          </a:solidFill>
                          <a:latin typeface="+mn-lt"/>
                          <a:ea typeface="+mn-ea"/>
                          <a:cs typeface="+mn-cs"/>
                        </a:defRPr>
                      </a:pPr>
                      <a:r>
                        <a:rPr lang="en-US" sz="600" b="1" i="0" u="none" strike="noStrike" kern="1200" baseline="0" dirty="0">
                          <a:solidFill>
                            <a:srgbClr val="222223">
                              <a:lumMod val="65000"/>
                              <a:lumOff val="35000"/>
                            </a:srgbClr>
                          </a:solidFill>
                          <a:latin typeface="+mn-lt"/>
                          <a:ea typeface="+mn-ea"/>
                          <a:cs typeface="+mn-cs"/>
                        </a:rPr>
                        <a:t>Halifax,</a:t>
                      </a:r>
                      <a:br>
                        <a:rPr lang="en-US" sz="600" b="1" i="0" u="none" strike="noStrike" kern="1200" baseline="0" dirty="0">
                          <a:solidFill>
                            <a:srgbClr val="222223">
                              <a:lumMod val="65000"/>
                              <a:lumOff val="35000"/>
                            </a:srgbClr>
                          </a:solidFill>
                          <a:latin typeface="+mn-lt"/>
                          <a:ea typeface="+mn-ea"/>
                          <a:cs typeface="+mn-cs"/>
                        </a:rPr>
                      </a:br>
                      <a:r>
                        <a:rPr lang="en-US" sz="600" b="1" i="0" u="none" strike="noStrike" kern="1200" baseline="0" dirty="0">
                          <a:solidFill>
                            <a:srgbClr val="222223">
                              <a:lumMod val="65000"/>
                              <a:lumOff val="35000"/>
                            </a:srgbClr>
                          </a:solidFill>
                          <a:latin typeface="+mn-lt"/>
                          <a:ea typeface="+mn-ea"/>
                          <a:cs typeface="+mn-cs"/>
                        </a:rPr>
                        <a:t>Nova Scotia</a:t>
                      </a:r>
                    </a:p>
                  </a:txBody>
                  <a:tcPr marL="8449" marR="8449" marT="8449" marB="0">
                    <a:solidFill>
                      <a:schemeClr val="bg1"/>
                    </a:solidFill>
                  </a:tcPr>
                </a:tc>
                <a:tc>
                  <a:txBody>
                    <a:bodyPr/>
                    <a:lstStyle/>
                    <a:p>
                      <a:pPr algn="ctr" fontAlgn="t">
                        <a:defRPr lang="en-US" sz="800" b="1" i="0" u="none" strike="noStrike" kern="1200" baseline="0">
                          <a:solidFill>
                            <a:srgbClr val="222223">
                              <a:lumMod val="65000"/>
                              <a:lumOff val="35000"/>
                            </a:srgbClr>
                          </a:solidFill>
                          <a:latin typeface="+mn-lt"/>
                          <a:ea typeface="+mn-ea"/>
                          <a:cs typeface="+mn-cs"/>
                        </a:defRPr>
                      </a:pPr>
                      <a:r>
                        <a:rPr lang="en-US" sz="600" b="1" i="0" u="none" strike="noStrike" kern="1200" baseline="0" dirty="0">
                          <a:solidFill>
                            <a:srgbClr val="222223">
                              <a:lumMod val="65000"/>
                              <a:lumOff val="35000"/>
                            </a:srgbClr>
                          </a:solidFill>
                          <a:latin typeface="+mn-lt"/>
                          <a:ea typeface="+mn-ea"/>
                          <a:cs typeface="+mn-cs"/>
                        </a:rPr>
                        <a:t>Charlotte</a:t>
                      </a:r>
                    </a:p>
                    <a:p>
                      <a:pPr algn="ctr" fontAlgn="t">
                        <a:defRPr lang="en-US" sz="800" b="1" i="0" u="none" strike="noStrike" kern="1200" baseline="0">
                          <a:solidFill>
                            <a:srgbClr val="222223">
                              <a:lumMod val="65000"/>
                              <a:lumOff val="35000"/>
                            </a:srgbClr>
                          </a:solidFill>
                          <a:latin typeface="+mn-lt"/>
                          <a:ea typeface="+mn-ea"/>
                          <a:cs typeface="+mn-cs"/>
                        </a:defRPr>
                      </a:pPr>
                      <a:r>
                        <a:rPr lang="en-US" sz="600" b="1" i="0" u="none" strike="noStrike" kern="1200" baseline="0" dirty="0">
                          <a:solidFill>
                            <a:srgbClr val="222223">
                              <a:lumMod val="65000"/>
                              <a:lumOff val="35000"/>
                            </a:srgbClr>
                          </a:solidFill>
                          <a:latin typeface="+mn-lt"/>
                          <a:ea typeface="+mn-ea"/>
                          <a:cs typeface="+mn-cs"/>
                        </a:rPr>
                        <a:t>town,</a:t>
                      </a:r>
                      <a:br>
                        <a:rPr lang="en-US" sz="600" b="1" i="0" u="none" strike="noStrike" kern="1200" baseline="0" dirty="0">
                          <a:solidFill>
                            <a:srgbClr val="222223">
                              <a:lumMod val="65000"/>
                              <a:lumOff val="35000"/>
                            </a:srgbClr>
                          </a:solidFill>
                          <a:latin typeface="+mn-lt"/>
                          <a:ea typeface="+mn-ea"/>
                          <a:cs typeface="+mn-cs"/>
                        </a:rPr>
                      </a:br>
                      <a:r>
                        <a:rPr lang="en-US" sz="600" b="1" i="0" u="none" strike="noStrike" kern="1200" baseline="0" dirty="0">
                          <a:solidFill>
                            <a:srgbClr val="222223">
                              <a:lumMod val="65000"/>
                              <a:lumOff val="35000"/>
                            </a:srgbClr>
                          </a:solidFill>
                          <a:latin typeface="+mn-lt"/>
                          <a:ea typeface="+mn-ea"/>
                          <a:cs typeface="+mn-cs"/>
                        </a:rPr>
                        <a:t>PEI</a:t>
                      </a:r>
                    </a:p>
                  </a:txBody>
                  <a:tcPr marL="8449" marR="8449" marT="8449" marB="0">
                    <a:solidFill>
                      <a:schemeClr val="bg1"/>
                    </a:solidFill>
                  </a:tcPr>
                </a:tc>
                <a:tc>
                  <a:txBody>
                    <a:bodyPr/>
                    <a:lstStyle/>
                    <a:p>
                      <a:pPr algn="ctr" fontAlgn="t">
                        <a:defRPr lang="en-US" sz="800" b="1" i="0" u="none" strike="noStrike" kern="1200" baseline="0">
                          <a:solidFill>
                            <a:srgbClr val="222223">
                              <a:lumMod val="65000"/>
                              <a:lumOff val="35000"/>
                            </a:srgbClr>
                          </a:solidFill>
                          <a:latin typeface="+mn-lt"/>
                          <a:ea typeface="+mn-ea"/>
                          <a:cs typeface="+mn-cs"/>
                        </a:defRPr>
                      </a:pPr>
                      <a:r>
                        <a:rPr lang="en-US" sz="600" b="1" i="0" u="none" strike="noStrike" kern="1200" baseline="0" dirty="0">
                          <a:solidFill>
                            <a:srgbClr val="222223">
                              <a:lumMod val="65000"/>
                              <a:lumOff val="35000"/>
                            </a:srgbClr>
                          </a:solidFill>
                          <a:latin typeface="+mn-lt"/>
                          <a:ea typeface="+mn-ea"/>
                          <a:cs typeface="+mn-cs"/>
                        </a:rPr>
                        <a:t>Kitchener-Waterloo,</a:t>
                      </a:r>
                      <a:br>
                        <a:rPr lang="en-US" sz="600" b="1" i="0" u="none" strike="noStrike" kern="1200" baseline="0" dirty="0">
                          <a:solidFill>
                            <a:srgbClr val="222223">
                              <a:lumMod val="65000"/>
                              <a:lumOff val="35000"/>
                            </a:srgbClr>
                          </a:solidFill>
                          <a:latin typeface="+mn-lt"/>
                          <a:ea typeface="+mn-ea"/>
                          <a:cs typeface="+mn-cs"/>
                        </a:rPr>
                      </a:br>
                      <a:r>
                        <a:rPr lang="en-US" sz="600" b="1" i="0" u="none" strike="noStrike" kern="1200" baseline="0" dirty="0">
                          <a:solidFill>
                            <a:srgbClr val="222223">
                              <a:lumMod val="65000"/>
                              <a:lumOff val="35000"/>
                            </a:srgbClr>
                          </a:solidFill>
                          <a:latin typeface="+mn-lt"/>
                          <a:ea typeface="+mn-ea"/>
                          <a:cs typeface="+mn-cs"/>
                        </a:rPr>
                        <a:t>Ontario</a:t>
                      </a:r>
                    </a:p>
                  </a:txBody>
                  <a:tcPr marL="8449" marR="8449" marT="8449" marB="0">
                    <a:solidFill>
                      <a:schemeClr val="bg1"/>
                    </a:solidFill>
                  </a:tcPr>
                </a:tc>
                <a:tc>
                  <a:txBody>
                    <a:bodyPr/>
                    <a:lstStyle/>
                    <a:p>
                      <a:pPr algn="ctr" fontAlgn="t">
                        <a:defRPr lang="en-US" sz="800" b="1" i="0" u="none" strike="noStrike" kern="1200" baseline="0">
                          <a:solidFill>
                            <a:srgbClr val="222223">
                              <a:lumMod val="65000"/>
                              <a:lumOff val="35000"/>
                            </a:srgbClr>
                          </a:solidFill>
                          <a:latin typeface="+mn-lt"/>
                          <a:ea typeface="+mn-ea"/>
                          <a:cs typeface="+mn-cs"/>
                        </a:defRPr>
                      </a:pPr>
                      <a:r>
                        <a:rPr lang="en-US" sz="600" b="1" i="0" u="none" strike="noStrike" kern="1200" baseline="0" dirty="0">
                          <a:solidFill>
                            <a:srgbClr val="222223">
                              <a:lumMod val="65000"/>
                              <a:lumOff val="35000"/>
                            </a:srgbClr>
                          </a:solidFill>
                          <a:latin typeface="+mn-lt"/>
                          <a:ea typeface="+mn-ea"/>
                          <a:cs typeface="+mn-cs"/>
                        </a:rPr>
                        <a:t>St. John's,</a:t>
                      </a:r>
                      <a:br>
                        <a:rPr lang="en-US" sz="600" b="1" i="0" u="none" strike="noStrike" kern="1200" baseline="0" dirty="0">
                          <a:solidFill>
                            <a:srgbClr val="222223">
                              <a:lumMod val="65000"/>
                              <a:lumOff val="35000"/>
                            </a:srgbClr>
                          </a:solidFill>
                          <a:latin typeface="+mn-lt"/>
                          <a:ea typeface="+mn-ea"/>
                          <a:cs typeface="+mn-cs"/>
                        </a:rPr>
                      </a:br>
                      <a:r>
                        <a:rPr lang="en-US" sz="600" b="1" i="0" u="none" strike="noStrike" kern="1200" baseline="0" dirty="0">
                          <a:solidFill>
                            <a:srgbClr val="222223">
                              <a:lumMod val="65000"/>
                              <a:lumOff val="35000"/>
                            </a:srgbClr>
                          </a:solidFill>
                          <a:latin typeface="+mn-lt"/>
                          <a:ea typeface="+mn-ea"/>
                          <a:cs typeface="+mn-cs"/>
                        </a:rPr>
                        <a:t>Newfoundland</a:t>
                      </a:r>
                    </a:p>
                  </a:txBody>
                  <a:tcPr marL="8449" marR="8449" marT="8449" marB="0">
                    <a:solidFill>
                      <a:schemeClr val="bg1"/>
                    </a:solidFill>
                  </a:tcPr>
                </a:tc>
                <a:tc>
                  <a:txBody>
                    <a:bodyPr/>
                    <a:lstStyle/>
                    <a:p>
                      <a:pPr algn="ctr" fontAlgn="t">
                        <a:defRPr lang="en-US" sz="800" b="1" i="0" u="none" strike="noStrike" kern="1200" baseline="0">
                          <a:solidFill>
                            <a:srgbClr val="222223">
                              <a:lumMod val="65000"/>
                              <a:lumOff val="35000"/>
                            </a:srgbClr>
                          </a:solidFill>
                          <a:latin typeface="+mn-lt"/>
                          <a:ea typeface="+mn-ea"/>
                          <a:cs typeface="+mn-cs"/>
                        </a:defRPr>
                      </a:pPr>
                      <a:r>
                        <a:rPr lang="en-US" sz="600" b="1" i="0" u="none" strike="noStrike" kern="1200" baseline="0" dirty="0">
                          <a:solidFill>
                            <a:srgbClr val="222223">
                              <a:lumMod val="65000"/>
                              <a:lumOff val="35000"/>
                            </a:srgbClr>
                          </a:solidFill>
                          <a:latin typeface="+mn-lt"/>
                          <a:ea typeface="+mn-ea"/>
                          <a:cs typeface="+mn-cs"/>
                        </a:rPr>
                        <a:t>Moncton,</a:t>
                      </a:r>
                      <a:br>
                        <a:rPr lang="en-US" sz="600" b="1" i="0" u="none" strike="noStrike" kern="1200" baseline="0" dirty="0">
                          <a:solidFill>
                            <a:srgbClr val="222223">
                              <a:lumMod val="65000"/>
                              <a:lumOff val="35000"/>
                            </a:srgbClr>
                          </a:solidFill>
                          <a:latin typeface="+mn-lt"/>
                          <a:ea typeface="+mn-ea"/>
                          <a:cs typeface="+mn-cs"/>
                        </a:rPr>
                      </a:br>
                      <a:r>
                        <a:rPr lang="en-US" sz="600" b="1" i="0" u="none" strike="noStrike" kern="1200" baseline="0" dirty="0">
                          <a:solidFill>
                            <a:srgbClr val="222223">
                              <a:lumMod val="65000"/>
                              <a:lumOff val="35000"/>
                            </a:srgbClr>
                          </a:solidFill>
                          <a:latin typeface="+mn-lt"/>
                          <a:ea typeface="+mn-ea"/>
                          <a:cs typeface="+mn-cs"/>
                        </a:rPr>
                        <a:t>New Brunswick</a:t>
                      </a:r>
                    </a:p>
                  </a:txBody>
                  <a:tcPr marL="8449" marR="8449" marT="8449" marB="0">
                    <a:solidFill>
                      <a:schemeClr val="bg1"/>
                    </a:solidFill>
                  </a:tcPr>
                </a:tc>
                <a:tc>
                  <a:txBody>
                    <a:bodyPr/>
                    <a:lstStyle/>
                    <a:p>
                      <a:pPr algn="ctr" fontAlgn="t">
                        <a:defRPr lang="en-US" sz="800" b="1" i="0" u="none" strike="noStrike" kern="1200" baseline="0">
                          <a:solidFill>
                            <a:srgbClr val="222223">
                              <a:lumMod val="65000"/>
                              <a:lumOff val="35000"/>
                            </a:srgbClr>
                          </a:solidFill>
                          <a:latin typeface="+mn-lt"/>
                          <a:ea typeface="+mn-ea"/>
                          <a:cs typeface="+mn-cs"/>
                        </a:defRPr>
                      </a:pPr>
                      <a:r>
                        <a:rPr lang="en-US" sz="600" b="1" i="0" u="none" strike="noStrike" kern="1200" baseline="0" dirty="0">
                          <a:solidFill>
                            <a:srgbClr val="222223">
                              <a:lumMod val="65000"/>
                              <a:lumOff val="35000"/>
                            </a:srgbClr>
                          </a:solidFill>
                          <a:latin typeface="+mn-lt"/>
                          <a:ea typeface="+mn-ea"/>
                          <a:cs typeface="+mn-cs"/>
                        </a:rPr>
                        <a:t>Saskatoon,</a:t>
                      </a:r>
                      <a:br>
                        <a:rPr lang="en-US" sz="600" b="1" i="0" u="none" strike="noStrike" kern="1200" baseline="0" dirty="0">
                          <a:solidFill>
                            <a:srgbClr val="222223">
                              <a:lumMod val="65000"/>
                              <a:lumOff val="35000"/>
                            </a:srgbClr>
                          </a:solidFill>
                          <a:latin typeface="+mn-lt"/>
                          <a:ea typeface="+mn-ea"/>
                          <a:cs typeface="+mn-cs"/>
                        </a:rPr>
                      </a:br>
                      <a:r>
                        <a:rPr lang="en-US" sz="600" b="1" i="0" u="none" strike="noStrike" kern="1200" baseline="0" dirty="0">
                          <a:solidFill>
                            <a:srgbClr val="222223">
                              <a:lumMod val="65000"/>
                              <a:lumOff val="35000"/>
                            </a:srgbClr>
                          </a:solidFill>
                          <a:latin typeface="+mn-lt"/>
                          <a:ea typeface="+mn-ea"/>
                          <a:cs typeface="+mn-cs"/>
                        </a:rPr>
                        <a:t>Saskatchewan</a:t>
                      </a:r>
                    </a:p>
                  </a:txBody>
                  <a:tcPr marL="8449" marR="8449" marT="8449" marB="0">
                    <a:solidFill>
                      <a:schemeClr val="bg1"/>
                    </a:solidFill>
                  </a:tcPr>
                </a:tc>
                <a:tc>
                  <a:txBody>
                    <a:bodyPr/>
                    <a:lstStyle/>
                    <a:p>
                      <a:pPr algn="ctr" fontAlgn="t">
                        <a:defRPr lang="en-US" sz="800" b="1" i="0" u="none" strike="noStrike" kern="1200" baseline="0">
                          <a:solidFill>
                            <a:srgbClr val="222223">
                              <a:lumMod val="65000"/>
                              <a:lumOff val="35000"/>
                            </a:srgbClr>
                          </a:solidFill>
                          <a:latin typeface="+mn-lt"/>
                          <a:ea typeface="+mn-ea"/>
                          <a:cs typeface="+mn-cs"/>
                        </a:defRPr>
                      </a:pPr>
                      <a:r>
                        <a:rPr lang="en-US" sz="600" b="1" i="0" u="none" strike="noStrike" kern="1200" baseline="0" dirty="0">
                          <a:solidFill>
                            <a:srgbClr val="222223">
                              <a:lumMod val="65000"/>
                              <a:lumOff val="35000"/>
                            </a:srgbClr>
                          </a:solidFill>
                          <a:latin typeface="+mn-lt"/>
                          <a:ea typeface="+mn-ea"/>
                          <a:cs typeface="+mn-cs"/>
                        </a:rPr>
                        <a:t>Winnipeg,</a:t>
                      </a:r>
                      <a:br>
                        <a:rPr lang="en-US" sz="600" b="1" i="0" u="none" strike="noStrike" kern="1200" baseline="0" dirty="0">
                          <a:solidFill>
                            <a:srgbClr val="222223">
                              <a:lumMod val="65000"/>
                              <a:lumOff val="35000"/>
                            </a:srgbClr>
                          </a:solidFill>
                          <a:latin typeface="+mn-lt"/>
                          <a:ea typeface="+mn-ea"/>
                          <a:cs typeface="+mn-cs"/>
                        </a:rPr>
                      </a:br>
                      <a:r>
                        <a:rPr lang="en-US" sz="600" b="1" i="0" u="none" strike="noStrike" kern="1200" baseline="0" dirty="0">
                          <a:solidFill>
                            <a:srgbClr val="222223">
                              <a:lumMod val="65000"/>
                              <a:lumOff val="35000"/>
                            </a:srgbClr>
                          </a:solidFill>
                          <a:latin typeface="+mn-lt"/>
                          <a:ea typeface="+mn-ea"/>
                          <a:cs typeface="+mn-cs"/>
                        </a:rPr>
                        <a:t>Manitoba</a:t>
                      </a:r>
                    </a:p>
                  </a:txBody>
                  <a:tcPr marL="8449" marR="8449" marT="8449" marB="0">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869566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806E31-BA67-4070-8CEF-3C877BD9A4C6}"/>
              </a:ext>
            </a:extLst>
          </p:cNvPr>
          <p:cNvSpPr>
            <a:spLocks noGrp="1"/>
          </p:cNvSpPr>
          <p:nvPr>
            <p:ph type="body" sz="quarter" idx="17"/>
          </p:nvPr>
        </p:nvSpPr>
        <p:spPr>
          <a:xfrm>
            <a:off x="922725" y="4795112"/>
            <a:ext cx="7462662" cy="215444"/>
          </a:xfrm>
        </p:spPr>
        <p:txBody>
          <a:bodyPr/>
          <a:lstStyle/>
          <a:p>
            <a:r>
              <a:rPr lang="en-US" sz="700" dirty="0"/>
              <a:t>Q3. </a:t>
            </a:r>
            <a:r>
              <a:rPr lang="en-GB" sz="700" dirty="0"/>
              <a:t>Still assuming you had a full-time job opportunity in another city where you would have to move, which city would you most want to relocate to? Please select your first, second and third choice. </a:t>
            </a:r>
            <a:r>
              <a:rPr lang="en-US" sz="700" dirty="0"/>
              <a:t>Base: All respondents (n=1185)</a:t>
            </a:r>
          </a:p>
        </p:txBody>
      </p:sp>
      <p:sp>
        <p:nvSpPr>
          <p:cNvPr id="3" name="Title 2">
            <a:extLst>
              <a:ext uri="{FF2B5EF4-FFF2-40B4-BE49-F238E27FC236}">
                <a16:creationId xmlns:a16="http://schemas.microsoft.com/office/drawing/2014/main" id="{9242A15F-80B1-4B86-BCAB-C65E32C32DB3}"/>
              </a:ext>
            </a:extLst>
          </p:cNvPr>
          <p:cNvSpPr>
            <a:spLocks noGrp="1"/>
          </p:cNvSpPr>
          <p:nvPr>
            <p:ph type="title"/>
          </p:nvPr>
        </p:nvSpPr>
        <p:spPr/>
        <p:txBody>
          <a:bodyPr/>
          <a:lstStyle/>
          <a:p>
            <a:r>
              <a:rPr lang="en-US" dirty="0"/>
              <a:t>Preferred City of Relocation By Demographics</a:t>
            </a:r>
          </a:p>
        </p:txBody>
      </p:sp>
      <p:sp>
        <p:nvSpPr>
          <p:cNvPr id="4" name="Text Placeholder 3">
            <a:extLst>
              <a:ext uri="{FF2B5EF4-FFF2-40B4-BE49-F238E27FC236}">
                <a16:creationId xmlns:a16="http://schemas.microsoft.com/office/drawing/2014/main" id="{E926E761-2D60-4984-8FB5-C81192C41A87}"/>
              </a:ext>
            </a:extLst>
          </p:cNvPr>
          <p:cNvSpPr>
            <a:spLocks noGrp="1"/>
          </p:cNvSpPr>
          <p:nvPr>
            <p:ph type="body" sz="quarter" idx="19"/>
          </p:nvPr>
        </p:nvSpPr>
        <p:spPr/>
        <p:txBody>
          <a:bodyPr/>
          <a:lstStyle/>
          <a:p>
            <a:pPr marL="171450" indent="-171450" algn="just">
              <a:buFont typeface="Arial" panose="020B0604020202020204" pitchFamily="34" charset="0"/>
              <a:buChar char="•"/>
            </a:pPr>
            <a:r>
              <a:rPr lang="en-US" sz="1100" dirty="0"/>
              <a:t>There is limited variation by demographics in terms of city preferences, with Vancouver topping the list across all groups (save for those with less than a high school education, where it is tied with Ottawa &amp; Quebec City).</a:t>
            </a:r>
          </a:p>
        </p:txBody>
      </p:sp>
      <p:sp>
        <p:nvSpPr>
          <p:cNvPr id="8" name="TextBox 7">
            <a:extLst>
              <a:ext uri="{FF2B5EF4-FFF2-40B4-BE49-F238E27FC236}">
                <a16:creationId xmlns:a16="http://schemas.microsoft.com/office/drawing/2014/main" id="{E7785D42-75B4-4158-8515-A16028EC2F68}"/>
              </a:ext>
            </a:extLst>
          </p:cNvPr>
          <p:cNvSpPr txBox="1"/>
          <p:nvPr/>
        </p:nvSpPr>
        <p:spPr>
          <a:xfrm>
            <a:off x="3260035" y="1158592"/>
            <a:ext cx="2623931" cy="169277"/>
          </a:xfrm>
          <a:prstGeom prst="rect">
            <a:avLst/>
          </a:prstGeom>
        </p:spPr>
        <p:txBody>
          <a:bodyPr vert="horz" wrap="square" lIns="0" tIns="0" rIns="0" bIns="0" rtlCol="0">
            <a:spAutoFit/>
          </a:bodyPr>
          <a:lstStyle/>
          <a:p>
            <a:pPr marL="4763" algn="ctr"/>
            <a:r>
              <a:rPr lang="en-US" sz="1100" b="1" dirty="0"/>
              <a:t>% Ranked 1</a:t>
            </a:r>
            <a:r>
              <a:rPr lang="en-US" sz="1100" b="1" baseline="30000" dirty="0"/>
              <a:t>st</a:t>
            </a:r>
            <a:endParaRPr lang="en-US" sz="1100" b="1" dirty="0"/>
          </a:p>
        </p:txBody>
      </p:sp>
      <p:graphicFrame>
        <p:nvGraphicFramePr>
          <p:cNvPr id="7" name="Table 6">
            <a:extLst>
              <a:ext uri="{FF2B5EF4-FFF2-40B4-BE49-F238E27FC236}">
                <a16:creationId xmlns:a16="http://schemas.microsoft.com/office/drawing/2014/main" id="{C9CB723A-6F71-4580-BA5B-7D961F6C78DD}"/>
              </a:ext>
            </a:extLst>
          </p:cNvPr>
          <p:cNvGraphicFramePr>
            <a:graphicFrameLocks noGrp="1"/>
          </p:cNvGraphicFramePr>
          <p:nvPr>
            <p:extLst>
              <p:ext uri="{D42A27DB-BD31-4B8C-83A1-F6EECF244321}">
                <p14:modId xmlns:p14="http://schemas.microsoft.com/office/powerpoint/2010/main" val="1372546732"/>
              </p:ext>
            </p:extLst>
          </p:nvPr>
        </p:nvGraphicFramePr>
        <p:xfrm>
          <a:off x="328234" y="1311965"/>
          <a:ext cx="8487532" cy="2691812"/>
        </p:xfrm>
        <a:graphic>
          <a:graphicData uri="http://schemas.openxmlformats.org/drawingml/2006/table">
            <a:tbl>
              <a:tblPr firstRow="1" bandRow="1">
                <a:tableStyleId>{00A15C55-8517-42AA-B614-E9B94910E393}</a:tableStyleId>
              </a:tblPr>
              <a:tblGrid>
                <a:gridCol w="2050111">
                  <a:extLst>
                    <a:ext uri="{9D8B030D-6E8A-4147-A177-3AD203B41FA5}">
                      <a16:colId xmlns:a16="http://schemas.microsoft.com/office/drawing/2014/main" val="849710063"/>
                    </a:ext>
                  </a:extLst>
                </a:gridCol>
                <a:gridCol w="715269">
                  <a:extLst>
                    <a:ext uri="{9D8B030D-6E8A-4147-A177-3AD203B41FA5}">
                      <a16:colId xmlns:a16="http://schemas.microsoft.com/office/drawing/2014/main" val="2833812181"/>
                    </a:ext>
                  </a:extLst>
                </a:gridCol>
                <a:gridCol w="715269">
                  <a:extLst>
                    <a:ext uri="{9D8B030D-6E8A-4147-A177-3AD203B41FA5}">
                      <a16:colId xmlns:a16="http://schemas.microsoft.com/office/drawing/2014/main" val="1228887541"/>
                    </a:ext>
                  </a:extLst>
                </a:gridCol>
                <a:gridCol w="715269">
                  <a:extLst>
                    <a:ext uri="{9D8B030D-6E8A-4147-A177-3AD203B41FA5}">
                      <a16:colId xmlns:a16="http://schemas.microsoft.com/office/drawing/2014/main" val="844393255"/>
                    </a:ext>
                  </a:extLst>
                </a:gridCol>
                <a:gridCol w="715269">
                  <a:extLst>
                    <a:ext uri="{9D8B030D-6E8A-4147-A177-3AD203B41FA5}">
                      <a16:colId xmlns:a16="http://schemas.microsoft.com/office/drawing/2014/main" val="343468090"/>
                    </a:ext>
                  </a:extLst>
                </a:gridCol>
                <a:gridCol w="715269">
                  <a:extLst>
                    <a:ext uri="{9D8B030D-6E8A-4147-A177-3AD203B41FA5}">
                      <a16:colId xmlns:a16="http://schemas.microsoft.com/office/drawing/2014/main" val="1446919925"/>
                    </a:ext>
                  </a:extLst>
                </a:gridCol>
                <a:gridCol w="715269">
                  <a:extLst>
                    <a:ext uri="{9D8B030D-6E8A-4147-A177-3AD203B41FA5}">
                      <a16:colId xmlns:a16="http://schemas.microsoft.com/office/drawing/2014/main" val="1092452878"/>
                    </a:ext>
                  </a:extLst>
                </a:gridCol>
                <a:gridCol w="715269">
                  <a:extLst>
                    <a:ext uri="{9D8B030D-6E8A-4147-A177-3AD203B41FA5}">
                      <a16:colId xmlns:a16="http://schemas.microsoft.com/office/drawing/2014/main" val="1222419727"/>
                    </a:ext>
                  </a:extLst>
                </a:gridCol>
                <a:gridCol w="715269">
                  <a:extLst>
                    <a:ext uri="{9D8B030D-6E8A-4147-A177-3AD203B41FA5}">
                      <a16:colId xmlns:a16="http://schemas.microsoft.com/office/drawing/2014/main" val="2605244121"/>
                    </a:ext>
                  </a:extLst>
                </a:gridCol>
                <a:gridCol w="715269">
                  <a:extLst>
                    <a:ext uri="{9D8B030D-6E8A-4147-A177-3AD203B41FA5}">
                      <a16:colId xmlns:a16="http://schemas.microsoft.com/office/drawing/2014/main" val="124165145"/>
                    </a:ext>
                  </a:extLst>
                </a:gridCol>
              </a:tblGrid>
              <a:tr h="117801">
                <a:tc>
                  <a:txBody>
                    <a:bodyPr/>
                    <a:lstStyle/>
                    <a:p>
                      <a:endParaRPr lang="en-IN" sz="1100" dirty="0"/>
                    </a:p>
                  </a:txBody>
                  <a:tcPr marL="0" marR="36000" marT="0" marB="0" anchor="ctr"/>
                </a:tc>
                <a:tc gridSpan="2">
                  <a:txBody>
                    <a:bodyPr/>
                    <a:lstStyle/>
                    <a:p>
                      <a:pPr algn="ctr"/>
                      <a:r>
                        <a:rPr lang="en-IN" sz="1100" b="1" dirty="0">
                          <a:solidFill>
                            <a:schemeClr val="tx1"/>
                          </a:solidFill>
                        </a:rPr>
                        <a:t>GENDER</a:t>
                      </a:r>
                      <a:endParaRPr lang="en-IN" sz="1100" b="1" dirty="0">
                        <a:solidFill>
                          <a:schemeClr val="tx1"/>
                        </a:solidFill>
                        <a:latin typeface="+mj-lt"/>
                      </a:endParaRPr>
                    </a:p>
                  </a:txBody>
                  <a:tcPr marL="0" marR="36000" marT="0" marB="0" anchor="ctr"/>
                </a:tc>
                <a:tc hMerge="1">
                  <a:txBody>
                    <a:bodyPr/>
                    <a:lstStyle/>
                    <a:p>
                      <a:pPr algn="ctr"/>
                      <a:endParaRPr lang="en-IN" sz="900" dirty="0">
                        <a:latin typeface="+mj-lt"/>
                      </a:endParaRPr>
                    </a:p>
                  </a:txBody>
                  <a:tcPr anchor="ctr"/>
                </a:tc>
                <a:tc gridSpan="3">
                  <a:txBody>
                    <a:bodyPr/>
                    <a:lstStyle/>
                    <a:p>
                      <a:pPr algn="ctr"/>
                      <a:r>
                        <a:rPr lang="en-IN" sz="1100" b="1" dirty="0">
                          <a:solidFill>
                            <a:schemeClr val="tx1"/>
                          </a:solidFill>
                        </a:rPr>
                        <a:t>AGE</a:t>
                      </a:r>
                      <a:endParaRPr lang="en-IN" sz="1100" b="1" dirty="0">
                        <a:solidFill>
                          <a:schemeClr val="tx1"/>
                        </a:solidFill>
                        <a:latin typeface="+mj-lt"/>
                      </a:endParaRPr>
                    </a:p>
                  </a:txBody>
                  <a:tcPr marL="0" marR="36000" marT="0" marB="0"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tc gridSpan="4">
                  <a:txBody>
                    <a:bodyPr/>
                    <a:lstStyle/>
                    <a:p>
                      <a:pPr algn="ctr"/>
                      <a:r>
                        <a:rPr lang="en-IN" sz="1100" b="1" dirty="0">
                          <a:solidFill>
                            <a:schemeClr val="tx1"/>
                          </a:solidFill>
                        </a:rPr>
                        <a:t>EDUCATION</a:t>
                      </a:r>
                      <a:endParaRPr lang="en-IN" sz="1100" b="1" dirty="0">
                        <a:solidFill>
                          <a:schemeClr val="tx1"/>
                        </a:solidFill>
                        <a:latin typeface="+mj-lt"/>
                      </a:endParaRPr>
                    </a:p>
                  </a:txBody>
                  <a:tcPr marL="0" marR="36000" marT="0" marB="0"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extLst>
                  <a:ext uri="{0D108BD9-81ED-4DB2-BD59-A6C34878D82A}">
                    <a16:rowId xmlns:a16="http://schemas.microsoft.com/office/drawing/2014/main" val="1551721918"/>
                  </a:ext>
                </a:extLst>
              </a:tr>
              <a:tr h="177212">
                <a:tc>
                  <a:txBody>
                    <a:bodyPr/>
                    <a:lstStyle/>
                    <a:p>
                      <a:endParaRPr lang="en-IN" sz="1000" dirty="0">
                        <a:latin typeface="+mn-lt"/>
                      </a:endParaRPr>
                    </a:p>
                  </a:txBody>
                  <a:tcPr marL="0" marR="36000" marT="0" marB="0" anchor="ctr"/>
                </a:tc>
                <a:tc>
                  <a:txBody>
                    <a:bodyPr/>
                    <a:lstStyle/>
                    <a:p>
                      <a:pPr algn="ctr" fontAlgn="t"/>
                      <a:r>
                        <a:rPr lang="en-IN" sz="1000" b="1" kern="1200" dirty="0">
                          <a:solidFill>
                            <a:schemeClr val="tx1"/>
                          </a:solidFill>
                          <a:latin typeface="+mn-lt"/>
                        </a:rPr>
                        <a:t>Male</a:t>
                      </a:r>
                    </a:p>
                  </a:txBody>
                  <a:tcPr marL="0" marR="36000" marT="0" marB="0" anchor="ctr"/>
                </a:tc>
                <a:tc>
                  <a:txBody>
                    <a:bodyPr/>
                    <a:lstStyle/>
                    <a:p>
                      <a:pPr algn="ctr" fontAlgn="t"/>
                      <a:r>
                        <a:rPr lang="en-IN" sz="1000" b="1" kern="1200" dirty="0">
                          <a:solidFill>
                            <a:schemeClr val="tx1"/>
                          </a:solidFill>
                          <a:latin typeface="+mn-lt"/>
                        </a:rPr>
                        <a:t>Female</a:t>
                      </a:r>
                      <a:endParaRPr lang="en-IN" sz="1000" b="1" kern="1200" dirty="0">
                        <a:solidFill>
                          <a:schemeClr val="tx1"/>
                        </a:solidFill>
                        <a:latin typeface="+mn-lt"/>
                        <a:ea typeface="+mn-ea"/>
                        <a:cs typeface="+mn-cs"/>
                      </a:endParaRPr>
                    </a:p>
                  </a:txBody>
                  <a:tcPr marL="0" marR="36000" marT="0" marB="0" anchor="ctr"/>
                </a:tc>
                <a:tc>
                  <a:txBody>
                    <a:bodyPr/>
                    <a:lstStyle/>
                    <a:p>
                      <a:pPr algn="ctr" fontAlgn="t"/>
                      <a:r>
                        <a:rPr lang="en-IN" sz="1000" b="1" kern="1200" dirty="0">
                          <a:solidFill>
                            <a:schemeClr val="tx1"/>
                          </a:solidFill>
                          <a:latin typeface="+mn-lt"/>
                        </a:rPr>
                        <a:t>18-34</a:t>
                      </a:r>
                    </a:p>
                  </a:txBody>
                  <a:tcPr marL="0" marR="36000" marT="0" marB="0" anchor="ctr"/>
                </a:tc>
                <a:tc>
                  <a:txBody>
                    <a:bodyPr/>
                    <a:lstStyle/>
                    <a:p>
                      <a:pPr algn="ctr" fontAlgn="t"/>
                      <a:r>
                        <a:rPr lang="en-IN" sz="1000" b="1" kern="1200" dirty="0">
                          <a:solidFill>
                            <a:schemeClr val="tx1"/>
                          </a:solidFill>
                          <a:latin typeface="+mn-lt"/>
                        </a:rPr>
                        <a:t>35-54</a:t>
                      </a:r>
                    </a:p>
                  </a:txBody>
                  <a:tcPr marL="0" marR="36000" marT="0" marB="0" anchor="ctr"/>
                </a:tc>
                <a:tc>
                  <a:txBody>
                    <a:bodyPr/>
                    <a:lstStyle/>
                    <a:p>
                      <a:pPr algn="ctr" fontAlgn="t"/>
                      <a:r>
                        <a:rPr lang="en-IN" sz="1000" b="1" kern="1200" dirty="0">
                          <a:solidFill>
                            <a:schemeClr val="tx1"/>
                          </a:solidFill>
                          <a:latin typeface="+mn-lt"/>
                        </a:rPr>
                        <a:t>55+ </a:t>
                      </a:r>
                    </a:p>
                  </a:txBody>
                  <a:tcPr marL="0" marR="36000" marT="0" marB="0" anchor="ctr"/>
                </a:tc>
                <a:tc>
                  <a:txBody>
                    <a:bodyPr/>
                    <a:lstStyle/>
                    <a:p>
                      <a:pPr algn="ctr" fontAlgn="t"/>
                      <a:r>
                        <a:rPr lang="en-IN" sz="1000" b="1" kern="1200" dirty="0">
                          <a:solidFill>
                            <a:schemeClr val="tx1"/>
                          </a:solidFill>
                          <a:latin typeface="+mn-lt"/>
                        </a:rPr>
                        <a:t>&lt;HS</a:t>
                      </a:r>
                    </a:p>
                  </a:txBody>
                  <a:tcPr marL="0" marR="36000" marT="0" marB="0" anchor="ctr"/>
                </a:tc>
                <a:tc>
                  <a:txBody>
                    <a:bodyPr/>
                    <a:lstStyle/>
                    <a:p>
                      <a:pPr algn="ctr" fontAlgn="t"/>
                      <a:r>
                        <a:rPr lang="en-IN" sz="1000" b="1" kern="1200" dirty="0">
                          <a:solidFill>
                            <a:schemeClr val="tx1"/>
                          </a:solidFill>
                          <a:latin typeface="+mn-lt"/>
                        </a:rPr>
                        <a:t>HS</a:t>
                      </a:r>
                    </a:p>
                  </a:txBody>
                  <a:tcPr marL="0" marR="36000" marT="0" marB="0" anchor="ctr"/>
                </a:tc>
                <a:tc>
                  <a:txBody>
                    <a:bodyPr/>
                    <a:lstStyle/>
                    <a:p>
                      <a:pPr algn="ctr" fontAlgn="t"/>
                      <a:r>
                        <a:rPr lang="en-IN" sz="1000" b="1" kern="1200" dirty="0">
                          <a:solidFill>
                            <a:schemeClr val="tx1"/>
                          </a:solidFill>
                          <a:latin typeface="+mn-lt"/>
                        </a:rPr>
                        <a:t>Post Sec</a:t>
                      </a:r>
                    </a:p>
                  </a:txBody>
                  <a:tcPr marL="0" marR="36000" marT="0" marB="0" anchor="ctr"/>
                </a:tc>
                <a:tc>
                  <a:txBody>
                    <a:bodyPr/>
                    <a:lstStyle/>
                    <a:p>
                      <a:pPr algn="ctr" fontAlgn="t"/>
                      <a:r>
                        <a:rPr lang="en-IN" sz="1000" b="1" kern="1200" dirty="0">
                          <a:solidFill>
                            <a:schemeClr val="tx1"/>
                          </a:solidFill>
                          <a:latin typeface="+mn-lt"/>
                        </a:rPr>
                        <a:t>Univ Grad</a:t>
                      </a:r>
                    </a:p>
                  </a:txBody>
                  <a:tcPr marL="0" marR="36000" marT="0" marB="0" anchor="ctr"/>
                </a:tc>
                <a:extLst>
                  <a:ext uri="{0D108BD9-81ED-4DB2-BD59-A6C34878D82A}">
                    <a16:rowId xmlns:a16="http://schemas.microsoft.com/office/drawing/2014/main" val="260614317"/>
                  </a:ext>
                </a:extLst>
              </a:tr>
              <a:tr h="113002">
                <a:tc>
                  <a:txBody>
                    <a:bodyPr/>
                    <a:lstStyle/>
                    <a:p>
                      <a:pPr algn="l" rtl="0" fontAlgn="ctr"/>
                      <a:r>
                        <a:rPr lang="en-IN" sz="900" u="none" strike="noStrike" dirty="0">
                          <a:solidFill>
                            <a:schemeClr val="tx1"/>
                          </a:solidFill>
                          <a:effectLst/>
                        </a:rPr>
                        <a:t>Vancouver, British Columbia</a:t>
                      </a:r>
                      <a:endParaRPr lang="en-IN" sz="900" b="0" i="0" u="none" strike="noStrike" dirty="0">
                        <a:solidFill>
                          <a:schemeClr val="tx1"/>
                        </a:solidFill>
                        <a:effectLst/>
                        <a:latin typeface="Calibri" panose="020F0502020204030204" pitchFamily="34" charset="0"/>
                      </a:endParaRPr>
                    </a:p>
                  </a:txBody>
                  <a:tcPr marR="9525" marT="9525" marB="0" anchor="ctr"/>
                </a:tc>
                <a:tc>
                  <a:txBody>
                    <a:bodyPr/>
                    <a:lstStyle/>
                    <a:p>
                      <a:pPr algn="ctr" rtl="0" fontAlgn="ctr"/>
                      <a:r>
                        <a:rPr lang="en-IN" sz="900" u="none" strike="noStrike" dirty="0">
                          <a:solidFill>
                            <a:schemeClr val="tx1"/>
                          </a:solidFill>
                          <a:effectLst/>
                        </a:rPr>
                        <a:t>23%</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dirty="0">
                          <a:solidFill>
                            <a:schemeClr val="tx1"/>
                          </a:solidFill>
                          <a:effectLst/>
                        </a:rPr>
                        <a:t>25%</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dirty="0">
                          <a:solidFill>
                            <a:schemeClr val="tx1"/>
                          </a:solidFill>
                          <a:effectLst/>
                        </a:rPr>
                        <a:t>21%</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dirty="0">
                          <a:solidFill>
                            <a:schemeClr val="tx1"/>
                          </a:solidFill>
                          <a:effectLst/>
                        </a:rPr>
                        <a:t>24%</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dirty="0">
                          <a:solidFill>
                            <a:schemeClr val="tx1"/>
                          </a:solidFill>
                          <a:effectLst/>
                        </a:rPr>
                        <a:t>28%</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dirty="0">
                          <a:solidFill>
                            <a:schemeClr val="tx1"/>
                          </a:solidFill>
                          <a:effectLst/>
                        </a:rPr>
                        <a:t>14%</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26%</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23%</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dirty="0">
                          <a:solidFill>
                            <a:schemeClr val="tx1"/>
                          </a:solidFill>
                          <a:effectLst/>
                        </a:rPr>
                        <a:t>25%</a:t>
                      </a:r>
                      <a:endParaRPr lang="en-IN" sz="9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24385886"/>
                  </a:ext>
                </a:extLst>
              </a:tr>
              <a:tr h="113002">
                <a:tc>
                  <a:txBody>
                    <a:bodyPr/>
                    <a:lstStyle/>
                    <a:p>
                      <a:pPr algn="l" rtl="0" fontAlgn="ctr"/>
                      <a:r>
                        <a:rPr lang="en-IN" sz="900" u="none" strike="noStrike" dirty="0">
                          <a:solidFill>
                            <a:schemeClr val="tx1"/>
                          </a:solidFill>
                          <a:effectLst/>
                        </a:rPr>
                        <a:t>Toronto, Ontario</a:t>
                      </a:r>
                      <a:endParaRPr lang="en-IN" sz="900" b="0" i="0" u="none" strike="noStrike" dirty="0">
                        <a:solidFill>
                          <a:schemeClr val="tx1"/>
                        </a:solidFill>
                        <a:effectLst/>
                        <a:latin typeface="Calibri" panose="020F0502020204030204" pitchFamily="34" charset="0"/>
                      </a:endParaRPr>
                    </a:p>
                  </a:txBody>
                  <a:tcPr marR="9525" marT="9525" marB="0" anchor="ctr"/>
                </a:tc>
                <a:tc>
                  <a:txBody>
                    <a:bodyPr/>
                    <a:lstStyle/>
                    <a:p>
                      <a:pPr algn="ctr" rtl="0" fontAlgn="ctr"/>
                      <a:r>
                        <a:rPr lang="en-IN" sz="900" u="none" strike="noStrike">
                          <a:solidFill>
                            <a:schemeClr val="tx1"/>
                          </a:solidFill>
                          <a:effectLst/>
                        </a:rPr>
                        <a:t>10%</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9%</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dirty="0">
                          <a:solidFill>
                            <a:schemeClr val="tx1"/>
                          </a:solidFill>
                          <a:effectLst/>
                        </a:rPr>
                        <a:t>13% </a:t>
                      </a:r>
                      <a:endParaRPr lang="en-IN" sz="9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tc>
                  <a:txBody>
                    <a:bodyPr/>
                    <a:lstStyle/>
                    <a:p>
                      <a:pPr algn="ctr" rtl="0" fontAlgn="ctr"/>
                      <a:r>
                        <a:rPr lang="en-IN" sz="900" u="none" strike="noStrike" dirty="0">
                          <a:solidFill>
                            <a:schemeClr val="tx1"/>
                          </a:solidFill>
                          <a:effectLst/>
                        </a:rPr>
                        <a:t>7%</a:t>
                      </a:r>
                      <a:endParaRPr lang="en-IN" sz="900" b="0" i="0" u="none" strike="noStrike" dirty="0">
                        <a:solidFill>
                          <a:schemeClr val="tx1"/>
                        </a:solidFill>
                        <a:effectLst/>
                        <a:latin typeface="Calibri" panose="020F0502020204030204" pitchFamily="34" charset="0"/>
                      </a:endParaRPr>
                    </a:p>
                  </a:txBody>
                  <a:tcPr marL="9525" marR="9525" marT="9525" marB="0" anchor="ctr">
                    <a:solidFill>
                      <a:srgbClr val="FF9999"/>
                    </a:solidFill>
                  </a:tcPr>
                </a:tc>
                <a:tc>
                  <a:txBody>
                    <a:bodyPr/>
                    <a:lstStyle/>
                    <a:p>
                      <a:pPr algn="ctr" rtl="0" fontAlgn="ctr"/>
                      <a:r>
                        <a:rPr lang="en-IN" sz="900" u="none" strike="noStrike" dirty="0">
                          <a:solidFill>
                            <a:schemeClr val="tx1"/>
                          </a:solidFill>
                          <a:effectLst/>
                        </a:rPr>
                        <a:t>10%</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dirty="0">
                          <a:solidFill>
                            <a:schemeClr val="tx1"/>
                          </a:solidFill>
                          <a:effectLst/>
                        </a:rPr>
                        <a:t>6%</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dirty="0">
                          <a:solidFill>
                            <a:schemeClr val="tx1"/>
                          </a:solidFill>
                          <a:effectLst/>
                        </a:rPr>
                        <a:t>8%</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dirty="0">
                          <a:solidFill>
                            <a:schemeClr val="tx1"/>
                          </a:solidFill>
                          <a:effectLst/>
                        </a:rPr>
                        <a:t>11%</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dirty="0">
                          <a:solidFill>
                            <a:schemeClr val="tx1"/>
                          </a:solidFill>
                          <a:effectLst/>
                        </a:rPr>
                        <a:t>10%</a:t>
                      </a:r>
                      <a:endParaRPr lang="en-IN" sz="9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58638320"/>
                  </a:ext>
                </a:extLst>
              </a:tr>
              <a:tr h="113002">
                <a:tc>
                  <a:txBody>
                    <a:bodyPr/>
                    <a:lstStyle/>
                    <a:p>
                      <a:pPr algn="l" rtl="0" fontAlgn="ctr"/>
                      <a:r>
                        <a:rPr lang="en-IN" sz="900" u="none" strike="noStrike" dirty="0">
                          <a:solidFill>
                            <a:schemeClr val="tx1"/>
                          </a:solidFill>
                          <a:effectLst/>
                        </a:rPr>
                        <a:t>Ottawa, Ontario</a:t>
                      </a:r>
                      <a:endParaRPr lang="en-IN" sz="900" b="0" i="0" u="none" strike="noStrike" dirty="0">
                        <a:solidFill>
                          <a:schemeClr val="tx1"/>
                        </a:solidFill>
                        <a:effectLst/>
                        <a:latin typeface="Calibri" panose="020F0502020204030204" pitchFamily="34" charset="0"/>
                      </a:endParaRPr>
                    </a:p>
                  </a:txBody>
                  <a:tcPr marR="9525" marT="9525" marB="0" anchor="ctr"/>
                </a:tc>
                <a:tc>
                  <a:txBody>
                    <a:bodyPr/>
                    <a:lstStyle/>
                    <a:p>
                      <a:pPr algn="ctr" rtl="0" fontAlgn="ctr"/>
                      <a:r>
                        <a:rPr lang="en-IN" sz="900" u="none" strike="noStrike" dirty="0">
                          <a:solidFill>
                            <a:schemeClr val="tx1"/>
                          </a:solidFill>
                          <a:effectLst/>
                        </a:rPr>
                        <a:t>9%</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dirty="0">
                          <a:solidFill>
                            <a:schemeClr val="tx1"/>
                          </a:solidFill>
                          <a:effectLst/>
                        </a:rPr>
                        <a:t>10%</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dirty="0">
                          <a:solidFill>
                            <a:schemeClr val="tx1"/>
                          </a:solidFill>
                          <a:effectLst/>
                        </a:rPr>
                        <a:t>12%</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9%</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7%</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dirty="0">
                          <a:solidFill>
                            <a:schemeClr val="tx1"/>
                          </a:solidFill>
                          <a:effectLst/>
                        </a:rPr>
                        <a:t>14%</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12%</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8%</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9%</a:t>
                      </a:r>
                      <a:endParaRPr lang="en-IN" sz="900" b="0"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58969372"/>
                  </a:ext>
                </a:extLst>
              </a:tr>
              <a:tr h="113002">
                <a:tc>
                  <a:txBody>
                    <a:bodyPr/>
                    <a:lstStyle/>
                    <a:p>
                      <a:pPr algn="l" rtl="0" fontAlgn="ctr"/>
                      <a:r>
                        <a:rPr lang="en-IN" sz="900" u="none" strike="noStrike" dirty="0">
                          <a:solidFill>
                            <a:schemeClr val="tx1"/>
                          </a:solidFill>
                          <a:effectLst/>
                        </a:rPr>
                        <a:t>Calgary, Alberta</a:t>
                      </a:r>
                      <a:endParaRPr lang="en-IN" sz="900" b="0" i="0" u="none" strike="noStrike" dirty="0">
                        <a:solidFill>
                          <a:schemeClr val="tx1"/>
                        </a:solidFill>
                        <a:effectLst/>
                        <a:latin typeface="Calibri" panose="020F0502020204030204" pitchFamily="34" charset="0"/>
                      </a:endParaRPr>
                    </a:p>
                  </a:txBody>
                  <a:tcPr marR="9525" marT="9525" marB="0" anchor="ctr"/>
                </a:tc>
                <a:tc>
                  <a:txBody>
                    <a:bodyPr/>
                    <a:lstStyle/>
                    <a:p>
                      <a:pPr algn="ctr" rtl="0" fontAlgn="ctr"/>
                      <a:r>
                        <a:rPr lang="en-IN" sz="900" u="none" strike="noStrike">
                          <a:solidFill>
                            <a:schemeClr val="tx1"/>
                          </a:solidFill>
                          <a:effectLst/>
                        </a:rPr>
                        <a:t>11%</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9%</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9%</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dirty="0">
                          <a:solidFill>
                            <a:schemeClr val="tx1"/>
                          </a:solidFill>
                          <a:effectLst/>
                        </a:rPr>
                        <a:t>11%</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10%</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9%</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11%</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10%</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9%</a:t>
                      </a:r>
                      <a:endParaRPr lang="en-IN" sz="900" b="0"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79055097"/>
                  </a:ext>
                </a:extLst>
              </a:tr>
              <a:tr h="113002">
                <a:tc>
                  <a:txBody>
                    <a:bodyPr/>
                    <a:lstStyle/>
                    <a:p>
                      <a:pPr algn="l" rtl="0" fontAlgn="ctr"/>
                      <a:r>
                        <a:rPr lang="en-IN" sz="900" u="none" strike="noStrike" dirty="0">
                          <a:solidFill>
                            <a:schemeClr val="tx1"/>
                          </a:solidFill>
                          <a:effectLst/>
                        </a:rPr>
                        <a:t>Quebec City, Quebec</a:t>
                      </a:r>
                      <a:endParaRPr lang="en-IN" sz="900" b="0" i="0" u="none" strike="noStrike" dirty="0">
                        <a:solidFill>
                          <a:schemeClr val="tx1"/>
                        </a:solidFill>
                        <a:effectLst/>
                        <a:latin typeface="Calibri" panose="020F0502020204030204" pitchFamily="34" charset="0"/>
                      </a:endParaRPr>
                    </a:p>
                  </a:txBody>
                  <a:tcPr marR="9525" marT="9525" marB="0" anchor="ctr"/>
                </a:tc>
                <a:tc>
                  <a:txBody>
                    <a:bodyPr/>
                    <a:lstStyle/>
                    <a:p>
                      <a:pPr algn="ctr" rtl="0" fontAlgn="ctr"/>
                      <a:r>
                        <a:rPr lang="en-IN" sz="900" u="none" strike="noStrike">
                          <a:solidFill>
                            <a:schemeClr val="tx1"/>
                          </a:solidFill>
                          <a:effectLst/>
                        </a:rPr>
                        <a:t>8%</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8%</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7%</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dirty="0">
                          <a:solidFill>
                            <a:schemeClr val="tx1"/>
                          </a:solidFill>
                          <a:effectLst/>
                        </a:rPr>
                        <a:t>10% </a:t>
                      </a:r>
                      <a:endParaRPr lang="en-IN" sz="9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tc>
                  <a:txBody>
                    <a:bodyPr/>
                    <a:lstStyle/>
                    <a:p>
                      <a:pPr algn="ctr" rtl="0" fontAlgn="ctr"/>
                      <a:r>
                        <a:rPr lang="en-IN" sz="900" u="none" strike="noStrike" dirty="0">
                          <a:solidFill>
                            <a:schemeClr val="tx1"/>
                          </a:solidFill>
                          <a:effectLst/>
                        </a:rPr>
                        <a:t>3%</a:t>
                      </a:r>
                      <a:endParaRPr lang="en-IN" sz="900" b="0" i="0" u="none" strike="noStrike" dirty="0">
                        <a:solidFill>
                          <a:schemeClr val="tx1"/>
                        </a:solidFill>
                        <a:effectLst/>
                        <a:latin typeface="Calibri" panose="020F0502020204030204" pitchFamily="34" charset="0"/>
                      </a:endParaRPr>
                    </a:p>
                  </a:txBody>
                  <a:tcPr marL="9525" marR="9525" marT="9525" marB="0" anchor="ctr">
                    <a:solidFill>
                      <a:srgbClr val="FF9999"/>
                    </a:solidFill>
                  </a:tcPr>
                </a:tc>
                <a:tc>
                  <a:txBody>
                    <a:bodyPr/>
                    <a:lstStyle/>
                    <a:p>
                      <a:pPr algn="ctr" rtl="0" fontAlgn="ctr"/>
                      <a:r>
                        <a:rPr lang="en-IN" sz="900" u="none" strike="noStrike" dirty="0">
                          <a:solidFill>
                            <a:schemeClr val="tx1"/>
                          </a:solidFill>
                          <a:effectLst/>
                        </a:rPr>
                        <a:t>14%</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7%</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9%</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7%</a:t>
                      </a:r>
                      <a:endParaRPr lang="en-IN" sz="900" b="0"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12653548"/>
                  </a:ext>
                </a:extLst>
              </a:tr>
              <a:tr h="113002">
                <a:tc>
                  <a:txBody>
                    <a:bodyPr/>
                    <a:lstStyle/>
                    <a:p>
                      <a:pPr algn="l" rtl="0" fontAlgn="ctr"/>
                      <a:r>
                        <a:rPr lang="en-IN" sz="900" u="none" strike="noStrike">
                          <a:solidFill>
                            <a:schemeClr val="tx1"/>
                          </a:solidFill>
                          <a:effectLst/>
                        </a:rPr>
                        <a:t>Montreal, Quebec</a:t>
                      </a:r>
                      <a:endParaRPr lang="en-IN" sz="900" b="0" i="0" u="none" strike="noStrike">
                        <a:solidFill>
                          <a:schemeClr val="tx1"/>
                        </a:solidFill>
                        <a:effectLst/>
                        <a:latin typeface="Calibri" panose="020F0502020204030204" pitchFamily="34" charset="0"/>
                      </a:endParaRPr>
                    </a:p>
                  </a:txBody>
                  <a:tcPr marR="9525" marT="9525" marB="0" anchor="ctr"/>
                </a:tc>
                <a:tc>
                  <a:txBody>
                    <a:bodyPr/>
                    <a:lstStyle/>
                    <a:p>
                      <a:pPr algn="ctr" rtl="0" fontAlgn="ctr"/>
                      <a:r>
                        <a:rPr lang="en-IN" sz="900" u="none" strike="noStrike" dirty="0">
                          <a:solidFill>
                            <a:schemeClr val="tx1"/>
                          </a:solidFill>
                          <a:effectLst/>
                        </a:rPr>
                        <a:t>4%</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5%</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dirty="0">
                          <a:solidFill>
                            <a:schemeClr val="tx1"/>
                          </a:solidFill>
                          <a:effectLst/>
                        </a:rPr>
                        <a:t>7%</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4%</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dirty="0">
                          <a:solidFill>
                            <a:schemeClr val="tx1"/>
                          </a:solidFill>
                          <a:effectLst/>
                        </a:rPr>
                        <a:t>3%</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5%</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4%</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5%</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5%</a:t>
                      </a:r>
                      <a:endParaRPr lang="en-IN" sz="900" b="0"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93857742"/>
                  </a:ext>
                </a:extLst>
              </a:tr>
              <a:tr h="113002">
                <a:tc>
                  <a:txBody>
                    <a:bodyPr/>
                    <a:lstStyle/>
                    <a:p>
                      <a:pPr algn="l" rtl="0" fontAlgn="ctr"/>
                      <a:r>
                        <a:rPr lang="en-IN" sz="900" u="none" strike="noStrike" dirty="0">
                          <a:solidFill>
                            <a:schemeClr val="tx1"/>
                          </a:solidFill>
                          <a:effectLst/>
                        </a:rPr>
                        <a:t>Edmonton, Alberta</a:t>
                      </a:r>
                      <a:endParaRPr lang="en-IN" sz="900" b="0" i="0" u="none" strike="noStrike" dirty="0">
                        <a:solidFill>
                          <a:schemeClr val="tx1"/>
                        </a:solidFill>
                        <a:effectLst/>
                        <a:latin typeface="Calibri" panose="020F0502020204030204" pitchFamily="34" charset="0"/>
                      </a:endParaRPr>
                    </a:p>
                  </a:txBody>
                  <a:tcPr marR="9525" marT="9525" marB="0" anchor="ctr"/>
                </a:tc>
                <a:tc>
                  <a:txBody>
                    <a:bodyPr/>
                    <a:lstStyle/>
                    <a:p>
                      <a:pPr algn="ctr" rtl="0" fontAlgn="ctr"/>
                      <a:r>
                        <a:rPr lang="en-IN" sz="900" u="none" strike="noStrike">
                          <a:solidFill>
                            <a:schemeClr val="tx1"/>
                          </a:solidFill>
                          <a:effectLst/>
                        </a:rPr>
                        <a:t>4%</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6%</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5%</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5%</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7%</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5%</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5%</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dirty="0">
                          <a:solidFill>
                            <a:schemeClr val="tx1"/>
                          </a:solidFill>
                          <a:effectLst/>
                        </a:rPr>
                        <a:t>7% </a:t>
                      </a:r>
                      <a:endParaRPr lang="en-IN" sz="9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tc>
                  <a:txBody>
                    <a:bodyPr/>
                    <a:lstStyle/>
                    <a:p>
                      <a:pPr algn="ctr" rtl="0" fontAlgn="ctr"/>
                      <a:r>
                        <a:rPr lang="en-IN" sz="900" u="none" strike="noStrike" dirty="0">
                          <a:solidFill>
                            <a:schemeClr val="tx1"/>
                          </a:solidFill>
                          <a:effectLst/>
                        </a:rPr>
                        <a:t>3%</a:t>
                      </a:r>
                      <a:endParaRPr lang="en-IN" sz="900" b="0" i="0" u="none" strike="noStrike" dirty="0">
                        <a:solidFill>
                          <a:schemeClr val="tx1"/>
                        </a:solidFill>
                        <a:effectLst/>
                        <a:latin typeface="Calibri" panose="020F0502020204030204" pitchFamily="34" charset="0"/>
                      </a:endParaRPr>
                    </a:p>
                  </a:txBody>
                  <a:tcPr marL="9525" marR="9525" marT="9525" marB="0" anchor="ctr">
                    <a:solidFill>
                      <a:srgbClr val="FF9999"/>
                    </a:solidFill>
                  </a:tcPr>
                </a:tc>
                <a:extLst>
                  <a:ext uri="{0D108BD9-81ED-4DB2-BD59-A6C34878D82A}">
                    <a16:rowId xmlns:a16="http://schemas.microsoft.com/office/drawing/2014/main" val="4039791033"/>
                  </a:ext>
                </a:extLst>
              </a:tr>
              <a:tr h="113002">
                <a:tc>
                  <a:txBody>
                    <a:bodyPr/>
                    <a:lstStyle/>
                    <a:p>
                      <a:pPr algn="l" rtl="0" fontAlgn="ctr"/>
                      <a:r>
                        <a:rPr lang="en-IN" sz="900" u="none" strike="noStrike">
                          <a:solidFill>
                            <a:schemeClr val="tx1"/>
                          </a:solidFill>
                          <a:effectLst/>
                        </a:rPr>
                        <a:t>Hamilton, Ontario</a:t>
                      </a:r>
                      <a:endParaRPr lang="en-IN" sz="900" b="0" i="0" u="none" strike="noStrike">
                        <a:solidFill>
                          <a:schemeClr val="tx1"/>
                        </a:solidFill>
                        <a:effectLst/>
                        <a:latin typeface="Calibri" panose="020F0502020204030204" pitchFamily="34" charset="0"/>
                      </a:endParaRPr>
                    </a:p>
                  </a:txBody>
                  <a:tcPr marR="9525" marT="9525" marB="0" anchor="ctr"/>
                </a:tc>
                <a:tc>
                  <a:txBody>
                    <a:bodyPr/>
                    <a:lstStyle/>
                    <a:p>
                      <a:pPr algn="ctr" rtl="0" fontAlgn="ctr"/>
                      <a:r>
                        <a:rPr lang="en-IN" sz="900" u="none" strike="noStrike">
                          <a:solidFill>
                            <a:schemeClr val="tx1"/>
                          </a:solidFill>
                          <a:effectLst/>
                        </a:rPr>
                        <a:t>3%</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dirty="0">
                          <a:solidFill>
                            <a:schemeClr val="tx1"/>
                          </a:solidFill>
                          <a:effectLst/>
                        </a:rPr>
                        <a:t>4%</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3%</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dirty="0">
                          <a:solidFill>
                            <a:schemeClr val="tx1"/>
                          </a:solidFill>
                          <a:effectLst/>
                        </a:rPr>
                        <a:t>4%</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2%</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6%</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3%</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3%</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4%</a:t>
                      </a:r>
                      <a:endParaRPr lang="en-IN" sz="900" b="0"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95371428"/>
                  </a:ext>
                </a:extLst>
              </a:tr>
              <a:tr h="113002">
                <a:tc>
                  <a:txBody>
                    <a:bodyPr/>
                    <a:lstStyle/>
                    <a:p>
                      <a:pPr algn="l" rtl="0" fontAlgn="ctr"/>
                      <a:r>
                        <a:rPr lang="en-IN" sz="900" u="none" strike="noStrike">
                          <a:solidFill>
                            <a:schemeClr val="tx1"/>
                          </a:solidFill>
                          <a:effectLst/>
                        </a:rPr>
                        <a:t>London, Ontario</a:t>
                      </a:r>
                      <a:endParaRPr lang="en-IN" sz="900" b="0" i="0" u="none" strike="noStrike">
                        <a:solidFill>
                          <a:schemeClr val="tx1"/>
                        </a:solidFill>
                        <a:effectLst/>
                        <a:latin typeface="Calibri" panose="020F0502020204030204" pitchFamily="34" charset="0"/>
                      </a:endParaRPr>
                    </a:p>
                  </a:txBody>
                  <a:tcPr marR="9525" marT="9525" marB="0" anchor="ctr"/>
                </a:tc>
                <a:tc>
                  <a:txBody>
                    <a:bodyPr/>
                    <a:lstStyle/>
                    <a:p>
                      <a:pPr algn="ctr" rtl="0" fontAlgn="ctr"/>
                      <a:r>
                        <a:rPr lang="en-IN" sz="900" u="none" strike="noStrike">
                          <a:solidFill>
                            <a:schemeClr val="tx1"/>
                          </a:solidFill>
                          <a:effectLst/>
                        </a:rPr>
                        <a:t>5%</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4%</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5%</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dirty="0">
                          <a:solidFill>
                            <a:schemeClr val="tx1"/>
                          </a:solidFill>
                          <a:effectLst/>
                        </a:rPr>
                        <a:t>4%</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dirty="0">
                          <a:solidFill>
                            <a:schemeClr val="tx1"/>
                          </a:solidFill>
                          <a:effectLst/>
                        </a:rPr>
                        <a:t>5%</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dirty="0">
                          <a:solidFill>
                            <a:schemeClr val="tx1"/>
                          </a:solidFill>
                          <a:effectLst/>
                        </a:rPr>
                        <a:t>5%</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4%</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5%</a:t>
                      </a:r>
                      <a:endParaRPr lang="en-IN" sz="900" b="0"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08101559"/>
                  </a:ext>
                </a:extLst>
              </a:tr>
              <a:tr h="113002">
                <a:tc>
                  <a:txBody>
                    <a:bodyPr/>
                    <a:lstStyle/>
                    <a:p>
                      <a:pPr algn="l" rtl="0" fontAlgn="ctr"/>
                      <a:r>
                        <a:rPr lang="en-IN" sz="900" u="none" strike="noStrike">
                          <a:solidFill>
                            <a:schemeClr val="tx1"/>
                          </a:solidFill>
                          <a:effectLst/>
                        </a:rPr>
                        <a:t>Halifax, Nova Scotia</a:t>
                      </a:r>
                      <a:endParaRPr lang="en-IN" sz="900" b="0" i="0" u="none" strike="noStrike">
                        <a:solidFill>
                          <a:schemeClr val="tx1"/>
                        </a:solidFill>
                        <a:effectLst/>
                        <a:latin typeface="Calibri" panose="020F0502020204030204" pitchFamily="34" charset="0"/>
                      </a:endParaRPr>
                    </a:p>
                  </a:txBody>
                  <a:tcPr marR="9525" marT="9525" marB="0" anchor="ctr"/>
                </a:tc>
                <a:tc>
                  <a:txBody>
                    <a:bodyPr/>
                    <a:lstStyle/>
                    <a:p>
                      <a:pPr algn="ctr" rtl="0" fontAlgn="ctr"/>
                      <a:r>
                        <a:rPr lang="en-IN" sz="900" u="none" strike="noStrike">
                          <a:solidFill>
                            <a:schemeClr val="tx1"/>
                          </a:solidFill>
                          <a:effectLst/>
                        </a:rPr>
                        <a:t>3%</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5%</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3%</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4%</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dirty="0">
                          <a:solidFill>
                            <a:schemeClr val="tx1"/>
                          </a:solidFill>
                          <a:effectLst/>
                        </a:rPr>
                        <a:t>6%</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4%</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dirty="0">
                          <a:solidFill>
                            <a:schemeClr val="tx1"/>
                          </a:solidFill>
                          <a:effectLst/>
                        </a:rPr>
                        <a:t>4%</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dirty="0">
                          <a:solidFill>
                            <a:schemeClr val="tx1"/>
                          </a:solidFill>
                          <a:effectLst/>
                        </a:rPr>
                        <a:t>3%</a:t>
                      </a:r>
                      <a:endParaRPr lang="en-IN" sz="900" b="0" i="0" u="none" strike="noStrike" dirty="0">
                        <a:solidFill>
                          <a:schemeClr val="tx1"/>
                        </a:solidFill>
                        <a:effectLst/>
                        <a:latin typeface="Calibri" panose="020F0502020204030204" pitchFamily="34" charset="0"/>
                      </a:endParaRPr>
                    </a:p>
                  </a:txBody>
                  <a:tcPr marL="9525" marR="9525" marT="9525" marB="0" anchor="ctr">
                    <a:solidFill>
                      <a:srgbClr val="FF9999"/>
                    </a:solidFill>
                  </a:tcPr>
                </a:tc>
                <a:tc>
                  <a:txBody>
                    <a:bodyPr/>
                    <a:lstStyle/>
                    <a:p>
                      <a:pPr algn="ctr" rtl="0" fontAlgn="ctr"/>
                      <a:r>
                        <a:rPr lang="en-IN" sz="900" u="none" strike="noStrike" dirty="0">
                          <a:solidFill>
                            <a:schemeClr val="tx1"/>
                          </a:solidFill>
                          <a:effectLst/>
                        </a:rPr>
                        <a:t>7% </a:t>
                      </a:r>
                      <a:endParaRPr lang="en-IN" sz="9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extLst>
                  <a:ext uri="{0D108BD9-81ED-4DB2-BD59-A6C34878D82A}">
                    <a16:rowId xmlns:a16="http://schemas.microsoft.com/office/drawing/2014/main" val="1566859383"/>
                  </a:ext>
                </a:extLst>
              </a:tr>
              <a:tr h="113002">
                <a:tc>
                  <a:txBody>
                    <a:bodyPr/>
                    <a:lstStyle/>
                    <a:p>
                      <a:pPr algn="l" rtl="0" fontAlgn="ctr"/>
                      <a:r>
                        <a:rPr lang="en-IN" sz="900" u="none" strike="noStrike">
                          <a:solidFill>
                            <a:schemeClr val="tx1"/>
                          </a:solidFill>
                          <a:effectLst/>
                        </a:rPr>
                        <a:t>Charlottetown, PEI</a:t>
                      </a:r>
                      <a:endParaRPr lang="en-IN" sz="900" b="0" i="0" u="none" strike="noStrike">
                        <a:solidFill>
                          <a:schemeClr val="tx1"/>
                        </a:solidFill>
                        <a:effectLst/>
                        <a:latin typeface="Calibri" panose="020F0502020204030204" pitchFamily="34" charset="0"/>
                      </a:endParaRPr>
                    </a:p>
                  </a:txBody>
                  <a:tcPr marR="9525" marT="9525" marB="0" anchor="ctr"/>
                </a:tc>
                <a:tc>
                  <a:txBody>
                    <a:bodyPr/>
                    <a:lstStyle/>
                    <a:p>
                      <a:pPr algn="ctr" rtl="0" fontAlgn="ctr"/>
                      <a:r>
                        <a:rPr lang="en-IN" sz="900" u="none" strike="noStrike">
                          <a:solidFill>
                            <a:schemeClr val="tx1"/>
                          </a:solidFill>
                          <a:effectLst/>
                        </a:rPr>
                        <a:t>4%</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5%</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3%</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5%</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dirty="0">
                          <a:solidFill>
                            <a:schemeClr val="tx1"/>
                          </a:solidFill>
                          <a:effectLst/>
                        </a:rPr>
                        <a:t>5%</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dirty="0">
                          <a:solidFill>
                            <a:schemeClr val="tx1"/>
                          </a:solidFill>
                          <a:effectLst/>
                        </a:rPr>
                        <a:t>12%</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4%</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5%</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3%</a:t>
                      </a:r>
                      <a:endParaRPr lang="en-IN" sz="900" b="0"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34819140"/>
                  </a:ext>
                </a:extLst>
              </a:tr>
              <a:tr h="113002">
                <a:tc>
                  <a:txBody>
                    <a:bodyPr/>
                    <a:lstStyle/>
                    <a:p>
                      <a:pPr algn="l" rtl="0" fontAlgn="ctr"/>
                      <a:r>
                        <a:rPr lang="en-IN" sz="900" u="none" strike="noStrike">
                          <a:solidFill>
                            <a:schemeClr val="tx1"/>
                          </a:solidFill>
                          <a:effectLst/>
                        </a:rPr>
                        <a:t>Kitchener-Waterloo, Ontario</a:t>
                      </a:r>
                      <a:endParaRPr lang="en-IN" sz="900" b="0" i="0" u="none" strike="noStrike">
                        <a:solidFill>
                          <a:schemeClr val="tx1"/>
                        </a:solidFill>
                        <a:effectLst/>
                        <a:latin typeface="Calibri" panose="020F0502020204030204" pitchFamily="34" charset="0"/>
                      </a:endParaRPr>
                    </a:p>
                  </a:txBody>
                  <a:tcPr marR="9525" marT="9525" marB="0" anchor="ctr"/>
                </a:tc>
                <a:tc>
                  <a:txBody>
                    <a:bodyPr/>
                    <a:lstStyle/>
                    <a:p>
                      <a:pPr algn="ctr" rtl="0" fontAlgn="ctr"/>
                      <a:r>
                        <a:rPr lang="en-IN" sz="900" u="none" strike="noStrike">
                          <a:solidFill>
                            <a:schemeClr val="tx1"/>
                          </a:solidFill>
                          <a:effectLst/>
                        </a:rPr>
                        <a:t>3%</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2%</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1%</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3%</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4%</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1%</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4%</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dirty="0">
                          <a:solidFill>
                            <a:schemeClr val="tx1"/>
                          </a:solidFill>
                          <a:effectLst/>
                        </a:rPr>
                        <a:t>3%</a:t>
                      </a:r>
                      <a:endParaRPr lang="en-IN" sz="9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64819384"/>
                  </a:ext>
                </a:extLst>
              </a:tr>
              <a:tr h="113002">
                <a:tc>
                  <a:txBody>
                    <a:bodyPr/>
                    <a:lstStyle/>
                    <a:p>
                      <a:pPr algn="l" rtl="0" fontAlgn="ctr"/>
                      <a:r>
                        <a:rPr lang="en-IN" sz="900" u="none" strike="noStrike">
                          <a:solidFill>
                            <a:schemeClr val="tx1"/>
                          </a:solidFill>
                          <a:effectLst/>
                        </a:rPr>
                        <a:t>St. John's, Newfoundland</a:t>
                      </a:r>
                      <a:endParaRPr lang="en-IN" sz="900" b="0" i="0" u="none" strike="noStrike">
                        <a:solidFill>
                          <a:schemeClr val="tx1"/>
                        </a:solidFill>
                        <a:effectLst/>
                        <a:latin typeface="Calibri" panose="020F0502020204030204" pitchFamily="34" charset="0"/>
                      </a:endParaRPr>
                    </a:p>
                  </a:txBody>
                  <a:tcPr marR="9525" marT="9525" marB="0" anchor="ctr"/>
                </a:tc>
                <a:tc>
                  <a:txBody>
                    <a:bodyPr/>
                    <a:lstStyle/>
                    <a:p>
                      <a:pPr algn="ctr" rtl="0" fontAlgn="ctr"/>
                      <a:r>
                        <a:rPr lang="en-IN" sz="900" u="none" strike="noStrike">
                          <a:solidFill>
                            <a:schemeClr val="tx1"/>
                          </a:solidFill>
                          <a:effectLst/>
                        </a:rPr>
                        <a:t>3%</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2%</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3%</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2%</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4%</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dirty="0">
                          <a:solidFill>
                            <a:schemeClr val="tx1"/>
                          </a:solidFill>
                          <a:effectLst/>
                        </a:rPr>
                        <a:t>2%</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3%</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3%</a:t>
                      </a:r>
                      <a:endParaRPr lang="en-IN" sz="900" b="0"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17434135"/>
                  </a:ext>
                </a:extLst>
              </a:tr>
              <a:tr h="113002">
                <a:tc>
                  <a:txBody>
                    <a:bodyPr/>
                    <a:lstStyle/>
                    <a:p>
                      <a:pPr algn="l" rtl="0" fontAlgn="ctr"/>
                      <a:r>
                        <a:rPr lang="en-IN" sz="900" u="none" strike="noStrike">
                          <a:solidFill>
                            <a:schemeClr val="tx1"/>
                          </a:solidFill>
                          <a:effectLst/>
                        </a:rPr>
                        <a:t>Moncton, New Brunswick</a:t>
                      </a:r>
                      <a:endParaRPr lang="en-IN" sz="900" b="0" i="0" u="none" strike="noStrike">
                        <a:solidFill>
                          <a:schemeClr val="tx1"/>
                        </a:solidFill>
                        <a:effectLst/>
                        <a:latin typeface="Calibri" panose="020F0502020204030204" pitchFamily="34" charset="0"/>
                      </a:endParaRPr>
                    </a:p>
                  </a:txBody>
                  <a:tcPr marR="9525" marT="9525" marB="0" anchor="ctr"/>
                </a:tc>
                <a:tc>
                  <a:txBody>
                    <a:bodyPr/>
                    <a:lstStyle/>
                    <a:p>
                      <a:pPr algn="ctr" rtl="0" fontAlgn="ctr"/>
                      <a:r>
                        <a:rPr lang="en-IN" sz="900" u="none" strike="noStrike">
                          <a:solidFill>
                            <a:schemeClr val="tx1"/>
                          </a:solidFill>
                          <a:effectLst/>
                        </a:rPr>
                        <a:t>4%</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2%</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4%</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3%</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3%</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4%</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dirty="0">
                          <a:solidFill>
                            <a:schemeClr val="tx1"/>
                          </a:solidFill>
                          <a:effectLst/>
                        </a:rPr>
                        <a:t>4%</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3%</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3%</a:t>
                      </a:r>
                      <a:endParaRPr lang="en-IN" sz="900" b="0"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55758183"/>
                  </a:ext>
                </a:extLst>
              </a:tr>
              <a:tr h="113002">
                <a:tc>
                  <a:txBody>
                    <a:bodyPr/>
                    <a:lstStyle/>
                    <a:p>
                      <a:pPr algn="l" rtl="0" fontAlgn="ctr"/>
                      <a:r>
                        <a:rPr lang="en-IN" sz="900" u="none" strike="noStrike">
                          <a:solidFill>
                            <a:schemeClr val="tx1"/>
                          </a:solidFill>
                          <a:effectLst/>
                        </a:rPr>
                        <a:t>Saskatoon, Saskatchewan</a:t>
                      </a:r>
                      <a:endParaRPr lang="en-IN" sz="900" b="0" i="0" u="none" strike="noStrike">
                        <a:solidFill>
                          <a:schemeClr val="tx1"/>
                        </a:solidFill>
                        <a:effectLst/>
                        <a:latin typeface="Calibri" panose="020F0502020204030204" pitchFamily="34" charset="0"/>
                      </a:endParaRPr>
                    </a:p>
                  </a:txBody>
                  <a:tcPr marR="9525" marT="9525" marB="0" anchor="ctr"/>
                </a:tc>
                <a:tc>
                  <a:txBody>
                    <a:bodyPr/>
                    <a:lstStyle/>
                    <a:p>
                      <a:pPr algn="ctr" rtl="0" fontAlgn="ctr"/>
                      <a:r>
                        <a:rPr lang="en-IN" sz="900" u="none" strike="noStrike">
                          <a:solidFill>
                            <a:schemeClr val="tx1"/>
                          </a:solidFill>
                          <a:effectLst/>
                        </a:rPr>
                        <a:t>2%</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2%</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1%</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3%</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3%</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3%</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dirty="0">
                          <a:solidFill>
                            <a:schemeClr val="tx1"/>
                          </a:solidFill>
                          <a:effectLst/>
                        </a:rPr>
                        <a:t>2%</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dirty="0">
                          <a:solidFill>
                            <a:schemeClr val="tx1"/>
                          </a:solidFill>
                          <a:effectLst/>
                        </a:rPr>
                        <a:t>2%</a:t>
                      </a:r>
                      <a:endParaRPr lang="en-IN" sz="9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708457"/>
                  </a:ext>
                </a:extLst>
              </a:tr>
              <a:tr h="113002">
                <a:tc>
                  <a:txBody>
                    <a:bodyPr/>
                    <a:lstStyle/>
                    <a:p>
                      <a:pPr algn="l" rtl="0" fontAlgn="ctr"/>
                      <a:r>
                        <a:rPr lang="en-IN" sz="900" u="none" strike="noStrike" dirty="0">
                          <a:solidFill>
                            <a:schemeClr val="tx1"/>
                          </a:solidFill>
                          <a:effectLst/>
                        </a:rPr>
                        <a:t>Winnipeg, Manitoba</a:t>
                      </a:r>
                      <a:endParaRPr lang="en-IN" sz="900" b="0" i="0" u="none" strike="noStrike" dirty="0">
                        <a:solidFill>
                          <a:schemeClr val="tx1"/>
                        </a:solidFill>
                        <a:effectLst/>
                        <a:latin typeface="Calibri" panose="020F0502020204030204" pitchFamily="34" charset="0"/>
                      </a:endParaRPr>
                    </a:p>
                  </a:txBody>
                  <a:tcPr marR="9525" marT="9525" marB="0" anchor="ctr"/>
                </a:tc>
                <a:tc>
                  <a:txBody>
                    <a:bodyPr/>
                    <a:lstStyle/>
                    <a:p>
                      <a:pPr algn="ctr" rtl="0" fontAlgn="ctr"/>
                      <a:r>
                        <a:rPr lang="en-IN" sz="900" u="none" strike="noStrike">
                          <a:solidFill>
                            <a:schemeClr val="tx1"/>
                          </a:solidFill>
                          <a:effectLst/>
                        </a:rPr>
                        <a:t>2%</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dirty="0">
                          <a:solidFill>
                            <a:schemeClr val="tx1"/>
                          </a:solidFill>
                          <a:effectLst/>
                        </a:rPr>
                        <a:t>1%</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1%</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1%</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dirty="0">
                          <a:solidFill>
                            <a:schemeClr val="tx1"/>
                          </a:solidFill>
                          <a:effectLst/>
                        </a:rPr>
                        <a:t>2%</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6%</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a:solidFill>
                            <a:schemeClr val="tx1"/>
                          </a:solidFill>
                          <a:effectLst/>
                        </a:rPr>
                        <a:t>2%</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dirty="0">
                          <a:solidFill>
                            <a:schemeClr val="tx1"/>
                          </a:solidFill>
                          <a:effectLst/>
                        </a:rPr>
                        <a:t>1%</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IN" sz="900" u="none" strike="noStrike" dirty="0">
                          <a:solidFill>
                            <a:schemeClr val="tx1"/>
                          </a:solidFill>
                          <a:effectLst/>
                        </a:rPr>
                        <a:t>1%</a:t>
                      </a:r>
                      <a:endParaRPr lang="en-IN" sz="9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34898349"/>
                  </a:ext>
                </a:extLst>
              </a:tr>
            </a:tbl>
          </a:graphicData>
        </a:graphic>
      </p:graphicFrame>
    </p:spTree>
    <p:extLst>
      <p:ext uri="{BB962C8B-B14F-4D97-AF65-F5344CB8AC3E}">
        <p14:creationId xmlns:p14="http://schemas.microsoft.com/office/powerpoint/2010/main" val="11378938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806E31-BA67-4070-8CEF-3C877BD9A4C6}"/>
              </a:ext>
            </a:extLst>
          </p:cNvPr>
          <p:cNvSpPr>
            <a:spLocks noGrp="1"/>
          </p:cNvSpPr>
          <p:nvPr>
            <p:ph type="body" sz="quarter" idx="17"/>
          </p:nvPr>
        </p:nvSpPr>
        <p:spPr>
          <a:xfrm>
            <a:off x="922725" y="4795112"/>
            <a:ext cx="7462662" cy="215444"/>
          </a:xfrm>
        </p:spPr>
        <p:txBody>
          <a:bodyPr/>
          <a:lstStyle/>
          <a:p>
            <a:r>
              <a:rPr lang="en-US" sz="700" dirty="0"/>
              <a:t>Q3. </a:t>
            </a:r>
            <a:r>
              <a:rPr lang="en-GB" sz="700" dirty="0"/>
              <a:t>Still assuming you had a full-time job opportunity in another city where you would have to move, which city would you most want to relocate to? Please select your first, second and third choice. </a:t>
            </a:r>
            <a:r>
              <a:rPr lang="en-US" sz="700" dirty="0"/>
              <a:t>Base: All respondents (n=1185)</a:t>
            </a:r>
          </a:p>
        </p:txBody>
      </p:sp>
      <p:sp>
        <p:nvSpPr>
          <p:cNvPr id="3" name="Title 2">
            <a:extLst>
              <a:ext uri="{FF2B5EF4-FFF2-40B4-BE49-F238E27FC236}">
                <a16:creationId xmlns:a16="http://schemas.microsoft.com/office/drawing/2014/main" id="{9242A15F-80B1-4B86-BCAB-C65E32C32DB3}"/>
              </a:ext>
            </a:extLst>
          </p:cNvPr>
          <p:cNvSpPr>
            <a:spLocks noGrp="1"/>
          </p:cNvSpPr>
          <p:nvPr>
            <p:ph type="title"/>
          </p:nvPr>
        </p:nvSpPr>
        <p:spPr>
          <a:xfrm>
            <a:off x="232376" y="171113"/>
            <a:ext cx="8010771" cy="332399"/>
          </a:xfrm>
        </p:spPr>
        <p:txBody>
          <a:bodyPr/>
          <a:lstStyle/>
          <a:p>
            <a:r>
              <a:rPr lang="en-US" sz="2400" dirty="0"/>
              <a:t>Preferred City of Relocation By Demographics (Continued)</a:t>
            </a:r>
          </a:p>
        </p:txBody>
      </p:sp>
      <p:sp>
        <p:nvSpPr>
          <p:cNvPr id="4" name="Text Placeholder 3">
            <a:extLst>
              <a:ext uri="{FF2B5EF4-FFF2-40B4-BE49-F238E27FC236}">
                <a16:creationId xmlns:a16="http://schemas.microsoft.com/office/drawing/2014/main" id="{E926E761-2D60-4984-8FB5-C81192C41A87}"/>
              </a:ext>
            </a:extLst>
          </p:cNvPr>
          <p:cNvSpPr>
            <a:spLocks noGrp="1"/>
          </p:cNvSpPr>
          <p:nvPr>
            <p:ph type="body" sz="quarter" idx="19"/>
          </p:nvPr>
        </p:nvSpPr>
        <p:spPr/>
        <p:txBody>
          <a:bodyPr/>
          <a:lstStyle/>
          <a:p>
            <a:pPr marL="171450" indent="-171450" algn="just">
              <a:buFont typeface="Arial" panose="020B0604020202020204" pitchFamily="34" charset="0"/>
              <a:buChar char="•"/>
            </a:pPr>
            <a:r>
              <a:rPr lang="en-US" sz="1100" dirty="0"/>
              <a:t>Ontarians, and those living in the Prairies (Manitoba, Saskatchewan, Alberta) are more likely to select Vancouver as their top choice. Residents of Manitoba/Saskatchewan are more likely to rank </a:t>
            </a:r>
            <a:r>
              <a:rPr lang="en-US" sz="1100" dirty="0" err="1"/>
              <a:t>Saskatoon</a:t>
            </a:r>
            <a:r>
              <a:rPr lang="en-US" sz="1100" dirty="0"/>
              <a:t> first, Atlantic Canadians are the most likely to prefer Moncton or Charlottetown, Quebec City is most likely to top the list among Quebecers, while Ontarians and Albertans are less likely to prefer Halifax. </a:t>
            </a:r>
          </a:p>
        </p:txBody>
      </p:sp>
      <p:sp>
        <p:nvSpPr>
          <p:cNvPr id="6" name="TextBox 5">
            <a:extLst>
              <a:ext uri="{FF2B5EF4-FFF2-40B4-BE49-F238E27FC236}">
                <a16:creationId xmlns:a16="http://schemas.microsoft.com/office/drawing/2014/main" id="{CAD6EE45-2EEE-4521-BF9C-C0C4B6CC7141}"/>
              </a:ext>
            </a:extLst>
          </p:cNvPr>
          <p:cNvSpPr txBox="1"/>
          <p:nvPr/>
        </p:nvSpPr>
        <p:spPr>
          <a:xfrm>
            <a:off x="3260035" y="1322630"/>
            <a:ext cx="2623931" cy="169277"/>
          </a:xfrm>
          <a:prstGeom prst="rect">
            <a:avLst/>
          </a:prstGeom>
        </p:spPr>
        <p:txBody>
          <a:bodyPr vert="horz" wrap="square" lIns="0" tIns="0" rIns="0" bIns="0" rtlCol="0">
            <a:spAutoFit/>
          </a:bodyPr>
          <a:lstStyle/>
          <a:p>
            <a:pPr marL="4763" algn="ctr"/>
            <a:r>
              <a:rPr lang="en-US" sz="1100" b="1" dirty="0"/>
              <a:t>% Ranked 1</a:t>
            </a:r>
            <a:r>
              <a:rPr lang="en-US" sz="1100" b="1" baseline="30000" dirty="0"/>
              <a:t>st</a:t>
            </a:r>
            <a:endParaRPr lang="en-US" sz="1100" b="1" dirty="0"/>
          </a:p>
        </p:txBody>
      </p:sp>
      <p:graphicFrame>
        <p:nvGraphicFramePr>
          <p:cNvPr id="8" name="Table 7">
            <a:extLst>
              <a:ext uri="{FF2B5EF4-FFF2-40B4-BE49-F238E27FC236}">
                <a16:creationId xmlns:a16="http://schemas.microsoft.com/office/drawing/2014/main" id="{9D22A928-F39C-481A-9FDC-7F55214AFA4B}"/>
              </a:ext>
            </a:extLst>
          </p:cNvPr>
          <p:cNvGraphicFramePr>
            <a:graphicFrameLocks noGrp="1"/>
          </p:cNvGraphicFramePr>
          <p:nvPr>
            <p:extLst>
              <p:ext uri="{D42A27DB-BD31-4B8C-83A1-F6EECF244321}">
                <p14:modId xmlns:p14="http://schemas.microsoft.com/office/powerpoint/2010/main" val="1308676670"/>
              </p:ext>
            </p:extLst>
          </p:nvPr>
        </p:nvGraphicFramePr>
        <p:xfrm>
          <a:off x="154053" y="1529864"/>
          <a:ext cx="8835894" cy="2667000"/>
        </p:xfrm>
        <a:graphic>
          <a:graphicData uri="http://schemas.openxmlformats.org/drawingml/2006/table">
            <a:tbl>
              <a:tblPr firstRow="1" bandRow="1">
                <a:tableStyleId>{00A15C55-8517-42AA-B614-E9B94910E393}</a:tableStyleId>
              </a:tblPr>
              <a:tblGrid>
                <a:gridCol w="1597254">
                  <a:extLst>
                    <a:ext uri="{9D8B030D-6E8A-4147-A177-3AD203B41FA5}">
                      <a16:colId xmlns:a16="http://schemas.microsoft.com/office/drawing/2014/main" val="849710063"/>
                    </a:ext>
                  </a:extLst>
                </a:gridCol>
                <a:gridCol w="723864">
                  <a:extLst>
                    <a:ext uri="{9D8B030D-6E8A-4147-A177-3AD203B41FA5}">
                      <a16:colId xmlns:a16="http://schemas.microsoft.com/office/drawing/2014/main" val="2833812181"/>
                    </a:ext>
                  </a:extLst>
                </a:gridCol>
                <a:gridCol w="723864">
                  <a:extLst>
                    <a:ext uri="{9D8B030D-6E8A-4147-A177-3AD203B41FA5}">
                      <a16:colId xmlns:a16="http://schemas.microsoft.com/office/drawing/2014/main" val="1228887541"/>
                    </a:ext>
                  </a:extLst>
                </a:gridCol>
                <a:gridCol w="723864">
                  <a:extLst>
                    <a:ext uri="{9D8B030D-6E8A-4147-A177-3AD203B41FA5}">
                      <a16:colId xmlns:a16="http://schemas.microsoft.com/office/drawing/2014/main" val="1409009964"/>
                    </a:ext>
                  </a:extLst>
                </a:gridCol>
                <a:gridCol w="723864">
                  <a:extLst>
                    <a:ext uri="{9D8B030D-6E8A-4147-A177-3AD203B41FA5}">
                      <a16:colId xmlns:a16="http://schemas.microsoft.com/office/drawing/2014/main" val="844393255"/>
                    </a:ext>
                  </a:extLst>
                </a:gridCol>
                <a:gridCol w="723864">
                  <a:extLst>
                    <a:ext uri="{9D8B030D-6E8A-4147-A177-3AD203B41FA5}">
                      <a16:colId xmlns:a16="http://schemas.microsoft.com/office/drawing/2014/main" val="343468090"/>
                    </a:ext>
                  </a:extLst>
                </a:gridCol>
                <a:gridCol w="723864">
                  <a:extLst>
                    <a:ext uri="{9D8B030D-6E8A-4147-A177-3AD203B41FA5}">
                      <a16:colId xmlns:a16="http://schemas.microsoft.com/office/drawing/2014/main" val="1446919925"/>
                    </a:ext>
                  </a:extLst>
                </a:gridCol>
                <a:gridCol w="723864">
                  <a:extLst>
                    <a:ext uri="{9D8B030D-6E8A-4147-A177-3AD203B41FA5}">
                      <a16:colId xmlns:a16="http://schemas.microsoft.com/office/drawing/2014/main" val="1092452878"/>
                    </a:ext>
                  </a:extLst>
                </a:gridCol>
                <a:gridCol w="723864">
                  <a:extLst>
                    <a:ext uri="{9D8B030D-6E8A-4147-A177-3AD203B41FA5}">
                      <a16:colId xmlns:a16="http://schemas.microsoft.com/office/drawing/2014/main" val="1222419727"/>
                    </a:ext>
                  </a:extLst>
                </a:gridCol>
                <a:gridCol w="723864">
                  <a:extLst>
                    <a:ext uri="{9D8B030D-6E8A-4147-A177-3AD203B41FA5}">
                      <a16:colId xmlns:a16="http://schemas.microsoft.com/office/drawing/2014/main" val="2605244121"/>
                    </a:ext>
                  </a:extLst>
                </a:gridCol>
                <a:gridCol w="723864">
                  <a:extLst>
                    <a:ext uri="{9D8B030D-6E8A-4147-A177-3AD203B41FA5}">
                      <a16:colId xmlns:a16="http://schemas.microsoft.com/office/drawing/2014/main" val="124165145"/>
                    </a:ext>
                  </a:extLst>
                </a:gridCol>
              </a:tblGrid>
              <a:tr h="122500">
                <a:tc>
                  <a:txBody>
                    <a:bodyPr/>
                    <a:lstStyle/>
                    <a:p>
                      <a:endParaRPr lang="en-IN" sz="1100" dirty="0">
                        <a:latin typeface="+mn-lt"/>
                      </a:endParaRPr>
                    </a:p>
                  </a:txBody>
                  <a:tcPr marL="0" marR="36000" marT="0" marB="0" anchor="ctr"/>
                </a:tc>
                <a:tc gridSpan="6">
                  <a:txBody>
                    <a:bodyPr/>
                    <a:lstStyle/>
                    <a:p>
                      <a:pPr algn="ctr"/>
                      <a:r>
                        <a:rPr lang="en-IN" sz="1100" b="1" dirty="0">
                          <a:solidFill>
                            <a:schemeClr val="tx1"/>
                          </a:solidFill>
                          <a:latin typeface="+mn-lt"/>
                        </a:rPr>
                        <a:t>REGION</a:t>
                      </a:r>
                    </a:p>
                  </a:txBody>
                  <a:tcPr marL="0" marR="36000" marT="0" marB="0"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tc gridSpan="4">
                  <a:txBody>
                    <a:bodyPr/>
                    <a:lstStyle/>
                    <a:p>
                      <a:pPr algn="ctr"/>
                      <a:r>
                        <a:rPr lang="en-IN" sz="1100" b="1" dirty="0">
                          <a:solidFill>
                            <a:schemeClr val="tx1"/>
                          </a:solidFill>
                          <a:latin typeface="+mn-lt"/>
                        </a:rPr>
                        <a:t>INCOME</a:t>
                      </a:r>
                    </a:p>
                  </a:txBody>
                  <a:tcPr marL="0" marR="36000" marT="0" marB="0"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extLst>
                  <a:ext uri="{0D108BD9-81ED-4DB2-BD59-A6C34878D82A}">
                    <a16:rowId xmlns:a16="http://schemas.microsoft.com/office/drawing/2014/main" val="1551721918"/>
                  </a:ext>
                </a:extLst>
              </a:tr>
              <a:tr h="277192">
                <a:tc>
                  <a:txBody>
                    <a:bodyPr/>
                    <a:lstStyle/>
                    <a:p>
                      <a:pPr algn="ctr"/>
                      <a:endParaRPr lang="en-IN" sz="1000" dirty="0">
                        <a:latin typeface="+mn-lt"/>
                      </a:endParaRPr>
                    </a:p>
                  </a:txBody>
                  <a:tcPr marL="0" marR="36000" marT="0" marB="0" anchor="ctr"/>
                </a:tc>
                <a:tc>
                  <a:txBody>
                    <a:bodyPr/>
                    <a:lstStyle/>
                    <a:p>
                      <a:pPr algn="ctr" fontAlgn="t"/>
                      <a:r>
                        <a:rPr lang="en-IN" sz="1000" b="1" kern="1200" dirty="0">
                          <a:solidFill>
                            <a:schemeClr val="tx1"/>
                          </a:solidFill>
                          <a:latin typeface="+mn-lt"/>
                        </a:rPr>
                        <a:t>BC</a:t>
                      </a:r>
                    </a:p>
                  </a:txBody>
                  <a:tcPr marL="0" marR="36000" marT="0" marB="0" anchor="ctr"/>
                </a:tc>
                <a:tc>
                  <a:txBody>
                    <a:bodyPr/>
                    <a:lstStyle/>
                    <a:p>
                      <a:pPr algn="ctr" fontAlgn="t"/>
                      <a:r>
                        <a:rPr lang="en-IN" sz="1000" b="1" kern="1200" dirty="0">
                          <a:solidFill>
                            <a:schemeClr val="tx1"/>
                          </a:solidFill>
                          <a:latin typeface="+mn-lt"/>
                        </a:rPr>
                        <a:t>AB</a:t>
                      </a:r>
                    </a:p>
                  </a:txBody>
                  <a:tcPr marL="0" marR="36000" marT="0" marB="0" anchor="ctr"/>
                </a:tc>
                <a:tc>
                  <a:txBody>
                    <a:bodyPr/>
                    <a:lstStyle/>
                    <a:p>
                      <a:pPr algn="ctr" fontAlgn="t"/>
                      <a:r>
                        <a:rPr lang="en-IN" sz="1000" b="1" kern="1200" dirty="0">
                          <a:solidFill>
                            <a:schemeClr val="tx1"/>
                          </a:solidFill>
                          <a:latin typeface="+mn-lt"/>
                        </a:rPr>
                        <a:t>SK/MB</a:t>
                      </a:r>
                    </a:p>
                  </a:txBody>
                  <a:tcPr marL="0" marR="36000" marT="0" marB="0" anchor="ctr"/>
                </a:tc>
                <a:tc>
                  <a:txBody>
                    <a:bodyPr/>
                    <a:lstStyle/>
                    <a:p>
                      <a:pPr algn="ctr" fontAlgn="t"/>
                      <a:r>
                        <a:rPr lang="en-IN" sz="1000" b="1" kern="1200" dirty="0">
                          <a:solidFill>
                            <a:schemeClr val="tx1"/>
                          </a:solidFill>
                          <a:latin typeface="+mn-lt"/>
                        </a:rPr>
                        <a:t>Ontario</a:t>
                      </a:r>
                    </a:p>
                  </a:txBody>
                  <a:tcPr marL="0" marR="36000" marT="0" marB="0" anchor="ctr"/>
                </a:tc>
                <a:tc>
                  <a:txBody>
                    <a:bodyPr/>
                    <a:lstStyle/>
                    <a:p>
                      <a:pPr algn="ctr" fontAlgn="t"/>
                      <a:r>
                        <a:rPr lang="en-IN" sz="1000" b="1" kern="1200" dirty="0">
                          <a:solidFill>
                            <a:schemeClr val="tx1"/>
                          </a:solidFill>
                          <a:latin typeface="+mn-lt"/>
                        </a:rPr>
                        <a:t>Quebec </a:t>
                      </a:r>
                    </a:p>
                  </a:txBody>
                  <a:tcPr marL="0" marR="36000" marT="0" marB="0" anchor="ctr"/>
                </a:tc>
                <a:tc>
                  <a:txBody>
                    <a:bodyPr/>
                    <a:lstStyle/>
                    <a:p>
                      <a:pPr algn="ctr" fontAlgn="t"/>
                      <a:r>
                        <a:rPr lang="en-IN" sz="1000" b="1" kern="1200" dirty="0">
                          <a:solidFill>
                            <a:schemeClr val="tx1"/>
                          </a:solidFill>
                          <a:latin typeface="+mn-lt"/>
                        </a:rPr>
                        <a:t>Atlantic</a:t>
                      </a:r>
                    </a:p>
                  </a:txBody>
                  <a:tcPr marL="0" marR="36000" marT="0" marB="0" anchor="ctr"/>
                </a:tc>
                <a:tc>
                  <a:txBody>
                    <a:bodyPr/>
                    <a:lstStyle/>
                    <a:p>
                      <a:pPr algn="ctr" fontAlgn="t"/>
                      <a:r>
                        <a:rPr lang="en-IN" sz="1000" b="1" kern="1200" dirty="0">
                          <a:solidFill>
                            <a:schemeClr val="tx1"/>
                          </a:solidFill>
                          <a:latin typeface="+mn-lt"/>
                        </a:rPr>
                        <a:t>&lt;$40K</a:t>
                      </a:r>
                    </a:p>
                  </a:txBody>
                  <a:tcPr marL="0" marR="36000" marT="0" marB="0" anchor="ctr"/>
                </a:tc>
                <a:tc>
                  <a:txBody>
                    <a:bodyPr/>
                    <a:lstStyle/>
                    <a:p>
                      <a:pPr algn="ctr" fontAlgn="t"/>
                      <a:r>
                        <a:rPr lang="en-IN" sz="1000" b="1" kern="1200" dirty="0">
                          <a:solidFill>
                            <a:schemeClr val="tx1"/>
                          </a:solidFill>
                          <a:latin typeface="+mn-lt"/>
                        </a:rPr>
                        <a:t>$40K - &lt;$60K</a:t>
                      </a:r>
                    </a:p>
                  </a:txBody>
                  <a:tcPr marL="0" marR="36000" marT="0" marB="0" anchor="ctr"/>
                </a:tc>
                <a:tc>
                  <a:txBody>
                    <a:bodyPr/>
                    <a:lstStyle/>
                    <a:p>
                      <a:pPr algn="ctr" fontAlgn="t"/>
                      <a:r>
                        <a:rPr lang="en-IN" sz="1000" b="1" kern="1200" dirty="0">
                          <a:solidFill>
                            <a:schemeClr val="tx1"/>
                          </a:solidFill>
                          <a:latin typeface="+mn-lt"/>
                        </a:rPr>
                        <a:t>$60K - &lt;$100K</a:t>
                      </a:r>
                    </a:p>
                  </a:txBody>
                  <a:tcPr marL="0" marR="36000" marT="0" marB="0" anchor="ctr"/>
                </a:tc>
                <a:tc>
                  <a:txBody>
                    <a:bodyPr/>
                    <a:lstStyle/>
                    <a:p>
                      <a:pPr algn="ctr" fontAlgn="t"/>
                      <a:r>
                        <a:rPr lang="en-IN" sz="1000" b="1" kern="1200" dirty="0">
                          <a:solidFill>
                            <a:schemeClr val="tx1"/>
                          </a:solidFill>
                          <a:latin typeface="+mn-lt"/>
                        </a:rPr>
                        <a:t>$100K+</a:t>
                      </a:r>
                    </a:p>
                  </a:txBody>
                  <a:tcPr marL="0" marR="36000" marT="0" marB="0" anchor="ctr"/>
                </a:tc>
                <a:extLst>
                  <a:ext uri="{0D108BD9-81ED-4DB2-BD59-A6C34878D82A}">
                    <a16:rowId xmlns:a16="http://schemas.microsoft.com/office/drawing/2014/main" val="260614317"/>
                  </a:ext>
                </a:extLst>
              </a:tr>
              <a:tr h="114950">
                <a:tc>
                  <a:txBody>
                    <a:bodyPr/>
                    <a:lstStyle/>
                    <a:p>
                      <a:pPr algn="l" rtl="0" fontAlgn="ctr"/>
                      <a:r>
                        <a:rPr lang="en-IN" sz="900" u="none" strike="noStrike" dirty="0">
                          <a:solidFill>
                            <a:schemeClr val="tx1"/>
                          </a:solidFill>
                          <a:effectLst/>
                        </a:rPr>
                        <a:t>Vancouver, British Columbia</a:t>
                      </a:r>
                      <a:endParaRPr lang="en-IN" sz="900" b="0" i="0" u="none" strike="noStrike" dirty="0">
                        <a:solidFill>
                          <a:schemeClr val="tx1"/>
                        </a:solidFill>
                        <a:effectLst/>
                        <a:latin typeface="Calibri" panose="020F0502020204030204" pitchFamily="34" charset="0"/>
                      </a:endParaRPr>
                    </a:p>
                  </a:txBody>
                  <a:tcPr marR="9525" marT="0" marB="0" anchor="ctr"/>
                </a:tc>
                <a:tc>
                  <a:txBody>
                    <a:bodyPr/>
                    <a:lstStyle/>
                    <a:p>
                      <a:pPr algn="ctr" rtl="0" fontAlgn="ctr"/>
                      <a:r>
                        <a:rPr lang="en-IN" sz="900" u="none" strike="noStrike" dirty="0">
                          <a:solidFill>
                            <a:schemeClr val="tx1"/>
                          </a:solidFill>
                          <a:effectLst/>
                        </a:rPr>
                        <a:t>12%</a:t>
                      </a:r>
                      <a:endParaRPr lang="en-IN" sz="900" b="0" i="0" u="none" strike="noStrike" dirty="0">
                        <a:solidFill>
                          <a:schemeClr val="tx1"/>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900" u="none" strike="noStrike" dirty="0">
                          <a:solidFill>
                            <a:schemeClr val="tx1"/>
                          </a:solidFill>
                          <a:effectLst/>
                        </a:rPr>
                        <a:t>39%</a:t>
                      </a:r>
                      <a:endParaRPr lang="en-IN" sz="9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rtl="0" fontAlgn="ctr"/>
                      <a:r>
                        <a:rPr lang="en-IN" sz="900" u="none" strike="noStrike" dirty="0">
                          <a:solidFill>
                            <a:schemeClr val="tx1"/>
                          </a:solidFill>
                          <a:effectLst/>
                        </a:rPr>
                        <a:t>30%</a:t>
                      </a:r>
                      <a:endParaRPr lang="en-IN" sz="9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rtl="0" fontAlgn="ctr"/>
                      <a:r>
                        <a:rPr lang="en-IN" sz="900" u="none" strike="noStrike" dirty="0">
                          <a:solidFill>
                            <a:schemeClr val="tx1"/>
                          </a:solidFill>
                          <a:effectLst/>
                        </a:rPr>
                        <a:t>29%</a:t>
                      </a:r>
                      <a:endParaRPr lang="en-IN" sz="9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rtl="0" fontAlgn="ctr"/>
                      <a:r>
                        <a:rPr lang="en-IN" sz="900" u="none" strike="noStrike" dirty="0">
                          <a:solidFill>
                            <a:schemeClr val="tx1"/>
                          </a:solidFill>
                          <a:effectLst/>
                        </a:rPr>
                        <a:t>16%</a:t>
                      </a:r>
                      <a:endParaRPr lang="en-IN" sz="900" b="0" i="0" u="none" strike="noStrike" dirty="0">
                        <a:solidFill>
                          <a:schemeClr val="tx1"/>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900" u="none" strike="noStrike" dirty="0">
                          <a:solidFill>
                            <a:schemeClr val="tx1"/>
                          </a:solidFill>
                          <a:effectLst/>
                        </a:rPr>
                        <a:t>19%</a:t>
                      </a:r>
                      <a:endParaRPr lang="en-IN" sz="900" b="0" i="0" u="none" strike="noStrike" dirty="0">
                        <a:solidFill>
                          <a:schemeClr val="tx1"/>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900" u="none" strike="noStrike" dirty="0">
                          <a:solidFill>
                            <a:schemeClr val="tx1"/>
                          </a:solidFill>
                          <a:effectLst/>
                        </a:rPr>
                        <a:t>24%</a:t>
                      </a:r>
                      <a:endParaRPr lang="en-IN" sz="900" b="0" i="0" u="none" strike="noStrike" dirty="0">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dirty="0">
                          <a:solidFill>
                            <a:schemeClr val="tx1"/>
                          </a:solidFill>
                          <a:effectLst/>
                        </a:rPr>
                        <a:t>19%</a:t>
                      </a:r>
                      <a:endParaRPr lang="en-IN" sz="900" b="0" i="0" u="none" strike="noStrike" dirty="0">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dirty="0">
                          <a:solidFill>
                            <a:schemeClr val="tx1"/>
                          </a:solidFill>
                          <a:effectLst/>
                        </a:rPr>
                        <a:t>23%</a:t>
                      </a:r>
                      <a:endParaRPr lang="en-IN" sz="900" b="0" i="0" u="none" strike="noStrike" dirty="0">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dirty="0">
                          <a:solidFill>
                            <a:schemeClr val="tx1"/>
                          </a:solidFill>
                          <a:effectLst/>
                        </a:rPr>
                        <a:t>27%</a:t>
                      </a:r>
                      <a:endParaRPr lang="en-IN" sz="900" b="0" i="0" u="none" strike="noStrike" dirty="0">
                        <a:solidFill>
                          <a:schemeClr val="tx1"/>
                        </a:solidFill>
                        <a:effectLst/>
                        <a:latin typeface="Calibri" panose="020F0502020204030204" pitchFamily="34" charset="0"/>
                      </a:endParaRPr>
                    </a:p>
                  </a:txBody>
                  <a:tcPr marL="9525" marR="9525" marT="0" marB="0" anchor="ctr"/>
                </a:tc>
                <a:extLst>
                  <a:ext uri="{0D108BD9-81ED-4DB2-BD59-A6C34878D82A}">
                    <a16:rowId xmlns:a16="http://schemas.microsoft.com/office/drawing/2014/main" val="3024385886"/>
                  </a:ext>
                </a:extLst>
              </a:tr>
              <a:tr h="114950">
                <a:tc>
                  <a:txBody>
                    <a:bodyPr/>
                    <a:lstStyle/>
                    <a:p>
                      <a:pPr algn="l" rtl="0" fontAlgn="ctr"/>
                      <a:r>
                        <a:rPr lang="en-IN" sz="900" u="none" strike="noStrike" dirty="0">
                          <a:solidFill>
                            <a:schemeClr val="tx1"/>
                          </a:solidFill>
                          <a:effectLst/>
                        </a:rPr>
                        <a:t>Toronto, Ontario</a:t>
                      </a:r>
                      <a:endParaRPr lang="en-IN" sz="900" b="0" i="0" u="none" strike="noStrike" dirty="0">
                        <a:solidFill>
                          <a:schemeClr val="tx1"/>
                        </a:solidFill>
                        <a:effectLst/>
                        <a:latin typeface="Calibri" panose="020F0502020204030204" pitchFamily="34" charset="0"/>
                      </a:endParaRPr>
                    </a:p>
                  </a:txBody>
                  <a:tcPr marR="9525" marT="0" marB="0" anchor="ctr"/>
                </a:tc>
                <a:tc>
                  <a:txBody>
                    <a:bodyPr/>
                    <a:lstStyle/>
                    <a:p>
                      <a:pPr algn="ctr" rtl="0" fontAlgn="ctr"/>
                      <a:r>
                        <a:rPr lang="en-IN" sz="900" u="none" strike="noStrike">
                          <a:solidFill>
                            <a:schemeClr val="tx1"/>
                          </a:solidFill>
                          <a:effectLst/>
                        </a:rPr>
                        <a:t>11%</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dirty="0">
                          <a:solidFill>
                            <a:schemeClr val="tx1"/>
                          </a:solidFill>
                          <a:effectLst/>
                        </a:rPr>
                        <a:t>6%</a:t>
                      </a:r>
                      <a:endParaRPr lang="en-IN" sz="900" b="0" i="0" u="none" strike="noStrike" dirty="0">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dirty="0">
                          <a:solidFill>
                            <a:schemeClr val="tx1"/>
                          </a:solidFill>
                          <a:effectLst/>
                        </a:rPr>
                        <a:t>3%</a:t>
                      </a:r>
                      <a:endParaRPr lang="en-IN" sz="900" b="0" i="0" u="none" strike="noStrike" dirty="0">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dirty="0">
                          <a:solidFill>
                            <a:schemeClr val="tx1"/>
                          </a:solidFill>
                          <a:effectLst/>
                        </a:rPr>
                        <a:t>9%</a:t>
                      </a:r>
                      <a:endParaRPr lang="en-IN" sz="900" b="0" i="0" u="none" strike="noStrike" dirty="0">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dirty="0">
                          <a:solidFill>
                            <a:schemeClr val="tx1"/>
                          </a:solidFill>
                          <a:effectLst/>
                        </a:rPr>
                        <a:t>12%</a:t>
                      </a:r>
                      <a:endParaRPr lang="en-IN" sz="900" b="0" i="0" u="none" strike="noStrike" dirty="0">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a:solidFill>
                            <a:schemeClr val="tx1"/>
                          </a:solidFill>
                          <a:effectLst/>
                        </a:rPr>
                        <a:t>11%</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a:solidFill>
                            <a:schemeClr val="tx1"/>
                          </a:solidFill>
                          <a:effectLst/>
                        </a:rPr>
                        <a:t>9%</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dirty="0">
                          <a:solidFill>
                            <a:schemeClr val="tx1"/>
                          </a:solidFill>
                          <a:effectLst/>
                        </a:rPr>
                        <a:t>15%</a:t>
                      </a:r>
                      <a:endParaRPr lang="en-IN" sz="9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rtl="0" fontAlgn="ctr"/>
                      <a:r>
                        <a:rPr lang="en-IN" sz="900" u="none" strike="noStrike" dirty="0">
                          <a:solidFill>
                            <a:schemeClr val="tx1"/>
                          </a:solidFill>
                          <a:effectLst/>
                        </a:rPr>
                        <a:t>8%</a:t>
                      </a:r>
                      <a:endParaRPr lang="en-IN" sz="900" b="0" i="0" u="none" strike="noStrike" dirty="0">
                        <a:solidFill>
                          <a:schemeClr val="tx1"/>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900" u="none" strike="noStrike" dirty="0">
                          <a:solidFill>
                            <a:schemeClr val="tx1"/>
                          </a:solidFill>
                          <a:effectLst/>
                        </a:rPr>
                        <a:t>8%</a:t>
                      </a:r>
                      <a:endParaRPr lang="en-IN" sz="900" b="0" i="0" u="none" strike="noStrike" dirty="0">
                        <a:solidFill>
                          <a:schemeClr val="tx1"/>
                        </a:solidFill>
                        <a:effectLst/>
                        <a:latin typeface="Calibri" panose="020F0502020204030204" pitchFamily="34" charset="0"/>
                      </a:endParaRPr>
                    </a:p>
                  </a:txBody>
                  <a:tcPr marL="9525" marR="9525" marT="0" marB="0" anchor="ctr">
                    <a:solidFill>
                      <a:srgbClr val="FF9999"/>
                    </a:solidFill>
                  </a:tcPr>
                </a:tc>
                <a:extLst>
                  <a:ext uri="{0D108BD9-81ED-4DB2-BD59-A6C34878D82A}">
                    <a16:rowId xmlns:a16="http://schemas.microsoft.com/office/drawing/2014/main" val="2208195453"/>
                  </a:ext>
                </a:extLst>
              </a:tr>
              <a:tr h="114950">
                <a:tc>
                  <a:txBody>
                    <a:bodyPr/>
                    <a:lstStyle/>
                    <a:p>
                      <a:pPr algn="l" rtl="0" fontAlgn="ctr"/>
                      <a:r>
                        <a:rPr lang="en-IN" sz="900" u="none" strike="noStrike" dirty="0">
                          <a:solidFill>
                            <a:schemeClr val="tx1"/>
                          </a:solidFill>
                          <a:effectLst/>
                        </a:rPr>
                        <a:t>Ottawa, Ontario</a:t>
                      </a:r>
                      <a:endParaRPr lang="en-IN" sz="900" b="0" i="0" u="none" strike="noStrike" dirty="0">
                        <a:solidFill>
                          <a:schemeClr val="tx1"/>
                        </a:solidFill>
                        <a:effectLst/>
                        <a:latin typeface="Calibri" panose="020F0502020204030204" pitchFamily="34" charset="0"/>
                      </a:endParaRPr>
                    </a:p>
                  </a:txBody>
                  <a:tcPr marR="9525" marT="0" marB="0" anchor="ctr"/>
                </a:tc>
                <a:tc>
                  <a:txBody>
                    <a:bodyPr/>
                    <a:lstStyle/>
                    <a:p>
                      <a:pPr algn="ctr" rtl="0" fontAlgn="ctr"/>
                      <a:r>
                        <a:rPr lang="en-IN" sz="900" u="none" strike="noStrike" dirty="0">
                          <a:solidFill>
                            <a:schemeClr val="tx1"/>
                          </a:solidFill>
                          <a:effectLst/>
                        </a:rPr>
                        <a:t>4%</a:t>
                      </a:r>
                      <a:endParaRPr lang="en-IN" sz="900" b="0" i="0" u="none" strike="noStrike" dirty="0">
                        <a:solidFill>
                          <a:schemeClr val="tx1"/>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900" u="none" strike="noStrike" dirty="0">
                          <a:solidFill>
                            <a:schemeClr val="tx1"/>
                          </a:solidFill>
                          <a:effectLst/>
                        </a:rPr>
                        <a:t>1%</a:t>
                      </a:r>
                      <a:endParaRPr lang="en-IN" sz="900" b="0" i="0" u="none" strike="noStrike" dirty="0">
                        <a:solidFill>
                          <a:schemeClr val="tx1"/>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900" u="none" strike="noStrike">
                          <a:solidFill>
                            <a:schemeClr val="tx1"/>
                          </a:solidFill>
                          <a:effectLst/>
                        </a:rPr>
                        <a:t>7%</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dirty="0">
                          <a:solidFill>
                            <a:schemeClr val="tx1"/>
                          </a:solidFill>
                          <a:effectLst/>
                        </a:rPr>
                        <a:t>13%</a:t>
                      </a:r>
                      <a:endParaRPr lang="en-IN" sz="9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rtl="0" fontAlgn="ctr"/>
                      <a:r>
                        <a:rPr lang="en-IN" sz="900" u="none" strike="noStrike" dirty="0">
                          <a:solidFill>
                            <a:schemeClr val="tx1"/>
                          </a:solidFill>
                          <a:effectLst/>
                        </a:rPr>
                        <a:t>12% </a:t>
                      </a:r>
                      <a:endParaRPr lang="en-IN" sz="9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rtl="0" fontAlgn="ctr"/>
                      <a:r>
                        <a:rPr lang="en-IN" sz="900" u="none" strike="noStrike" dirty="0">
                          <a:solidFill>
                            <a:schemeClr val="tx1"/>
                          </a:solidFill>
                          <a:effectLst/>
                        </a:rPr>
                        <a:t>2%</a:t>
                      </a:r>
                      <a:endParaRPr lang="en-IN" sz="900" b="0" i="0" u="none" strike="noStrike" dirty="0">
                        <a:solidFill>
                          <a:schemeClr val="tx1"/>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900" u="none" strike="noStrike">
                          <a:solidFill>
                            <a:schemeClr val="tx1"/>
                          </a:solidFill>
                          <a:effectLst/>
                        </a:rPr>
                        <a:t>10%</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a:solidFill>
                            <a:schemeClr val="tx1"/>
                          </a:solidFill>
                          <a:effectLst/>
                        </a:rPr>
                        <a:t>14%</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a:solidFill>
                            <a:schemeClr val="tx1"/>
                          </a:solidFill>
                          <a:effectLst/>
                        </a:rPr>
                        <a:t>8%</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a:solidFill>
                            <a:schemeClr val="tx1"/>
                          </a:solidFill>
                          <a:effectLst/>
                        </a:rPr>
                        <a:t>8%</a:t>
                      </a:r>
                      <a:endParaRPr lang="en-IN" sz="900" b="0" i="0" u="none" strike="noStrike">
                        <a:solidFill>
                          <a:schemeClr val="tx1"/>
                        </a:solidFill>
                        <a:effectLst/>
                        <a:latin typeface="Calibri" panose="020F0502020204030204" pitchFamily="34" charset="0"/>
                      </a:endParaRPr>
                    </a:p>
                  </a:txBody>
                  <a:tcPr marL="9525" marR="9525" marT="0" marB="0" anchor="ctr"/>
                </a:tc>
                <a:extLst>
                  <a:ext uri="{0D108BD9-81ED-4DB2-BD59-A6C34878D82A}">
                    <a16:rowId xmlns:a16="http://schemas.microsoft.com/office/drawing/2014/main" val="3372023648"/>
                  </a:ext>
                </a:extLst>
              </a:tr>
              <a:tr h="114950">
                <a:tc>
                  <a:txBody>
                    <a:bodyPr/>
                    <a:lstStyle/>
                    <a:p>
                      <a:pPr algn="l" rtl="0" fontAlgn="ctr"/>
                      <a:r>
                        <a:rPr lang="en-IN" sz="900" u="none" strike="noStrike" dirty="0">
                          <a:solidFill>
                            <a:schemeClr val="tx1"/>
                          </a:solidFill>
                          <a:effectLst/>
                        </a:rPr>
                        <a:t>Calgary, Alberta</a:t>
                      </a:r>
                      <a:endParaRPr lang="en-IN" sz="900" b="0" i="0" u="none" strike="noStrike" dirty="0">
                        <a:solidFill>
                          <a:schemeClr val="tx1"/>
                        </a:solidFill>
                        <a:effectLst/>
                        <a:latin typeface="Calibri" panose="020F0502020204030204" pitchFamily="34" charset="0"/>
                      </a:endParaRPr>
                    </a:p>
                  </a:txBody>
                  <a:tcPr marR="9525" marT="0" marB="0" anchor="ctr"/>
                </a:tc>
                <a:tc>
                  <a:txBody>
                    <a:bodyPr/>
                    <a:lstStyle/>
                    <a:p>
                      <a:pPr algn="ctr" rtl="0" fontAlgn="ctr"/>
                      <a:r>
                        <a:rPr lang="en-IN" sz="900" u="none" strike="noStrike" dirty="0">
                          <a:solidFill>
                            <a:schemeClr val="tx1"/>
                          </a:solidFill>
                          <a:effectLst/>
                        </a:rPr>
                        <a:t>26%</a:t>
                      </a:r>
                      <a:endParaRPr lang="en-IN" sz="9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rtl="0" fontAlgn="ctr"/>
                      <a:r>
                        <a:rPr lang="en-IN" sz="900" u="none" strike="noStrike" dirty="0">
                          <a:solidFill>
                            <a:schemeClr val="tx1"/>
                          </a:solidFill>
                          <a:effectLst/>
                        </a:rPr>
                        <a:t>19% </a:t>
                      </a:r>
                      <a:endParaRPr lang="en-IN" sz="9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rtl="0" fontAlgn="ctr"/>
                      <a:r>
                        <a:rPr lang="en-IN" sz="900" u="none" strike="noStrike" dirty="0">
                          <a:solidFill>
                            <a:schemeClr val="tx1"/>
                          </a:solidFill>
                          <a:effectLst/>
                        </a:rPr>
                        <a:t> 12%</a:t>
                      </a:r>
                      <a:endParaRPr lang="en-IN" sz="900" b="0" i="0" u="none" strike="noStrike" dirty="0">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dirty="0">
                          <a:solidFill>
                            <a:schemeClr val="tx1"/>
                          </a:solidFill>
                          <a:effectLst/>
                        </a:rPr>
                        <a:t>5%</a:t>
                      </a:r>
                      <a:endParaRPr lang="en-IN" sz="900" b="0" i="0" u="none" strike="noStrike" dirty="0">
                        <a:solidFill>
                          <a:schemeClr val="tx1"/>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900" u="none" strike="noStrike" dirty="0">
                          <a:solidFill>
                            <a:schemeClr val="tx1"/>
                          </a:solidFill>
                          <a:effectLst/>
                        </a:rPr>
                        <a:t>5%</a:t>
                      </a:r>
                      <a:endParaRPr lang="en-IN" sz="900" b="0" i="0" u="none" strike="noStrike" dirty="0">
                        <a:solidFill>
                          <a:schemeClr val="tx1"/>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900" u="none" strike="noStrike" dirty="0">
                          <a:solidFill>
                            <a:schemeClr val="tx1"/>
                          </a:solidFill>
                          <a:effectLst/>
                        </a:rPr>
                        <a:t>7%</a:t>
                      </a:r>
                      <a:endParaRPr lang="en-IN" sz="900" b="0" i="0" u="none" strike="noStrike" dirty="0">
                        <a:solidFill>
                          <a:schemeClr val="tx1"/>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900" u="none" strike="noStrike">
                          <a:solidFill>
                            <a:schemeClr val="tx1"/>
                          </a:solidFill>
                          <a:effectLst/>
                        </a:rPr>
                        <a:t>11%</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a:solidFill>
                            <a:schemeClr val="tx1"/>
                          </a:solidFill>
                          <a:effectLst/>
                        </a:rPr>
                        <a:t>7%</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a:solidFill>
                            <a:schemeClr val="tx1"/>
                          </a:solidFill>
                          <a:effectLst/>
                        </a:rPr>
                        <a:t>12%</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a:solidFill>
                            <a:schemeClr val="tx1"/>
                          </a:solidFill>
                          <a:effectLst/>
                        </a:rPr>
                        <a:t>10%</a:t>
                      </a:r>
                      <a:endParaRPr lang="en-IN" sz="900" b="0" i="0" u="none" strike="noStrike">
                        <a:solidFill>
                          <a:schemeClr val="tx1"/>
                        </a:solidFill>
                        <a:effectLst/>
                        <a:latin typeface="Calibri" panose="020F0502020204030204" pitchFamily="34" charset="0"/>
                      </a:endParaRPr>
                    </a:p>
                  </a:txBody>
                  <a:tcPr marL="9525" marR="9525" marT="0" marB="0" anchor="ctr"/>
                </a:tc>
                <a:extLst>
                  <a:ext uri="{0D108BD9-81ED-4DB2-BD59-A6C34878D82A}">
                    <a16:rowId xmlns:a16="http://schemas.microsoft.com/office/drawing/2014/main" val="436083127"/>
                  </a:ext>
                </a:extLst>
              </a:tr>
              <a:tr h="114950">
                <a:tc>
                  <a:txBody>
                    <a:bodyPr/>
                    <a:lstStyle/>
                    <a:p>
                      <a:pPr algn="l" rtl="0" fontAlgn="ctr"/>
                      <a:r>
                        <a:rPr lang="en-IN" sz="900" u="none" strike="noStrike" dirty="0">
                          <a:solidFill>
                            <a:schemeClr val="tx1"/>
                          </a:solidFill>
                          <a:effectLst/>
                        </a:rPr>
                        <a:t>Quebec City, Quebec</a:t>
                      </a:r>
                      <a:endParaRPr lang="en-IN" sz="900" b="0" i="0" u="none" strike="noStrike" dirty="0">
                        <a:solidFill>
                          <a:schemeClr val="tx1"/>
                        </a:solidFill>
                        <a:effectLst/>
                        <a:latin typeface="Calibri" panose="020F0502020204030204" pitchFamily="34" charset="0"/>
                      </a:endParaRPr>
                    </a:p>
                  </a:txBody>
                  <a:tcPr marR="9525" marT="0" marB="0" anchor="ctr"/>
                </a:tc>
                <a:tc>
                  <a:txBody>
                    <a:bodyPr/>
                    <a:lstStyle/>
                    <a:p>
                      <a:pPr algn="ctr" rtl="0" fontAlgn="ctr"/>
                      <a:r>
                        <a:rPr lang="en-IN" sz="900" u="none" strike="noStrike" dirty="0">
                          <a:solidFill>
                            <a:schemeClr val="tx1"/>
                          </a:solidFill>
                          <a:effectLst/>
                        </a:rPr>
                        <a:t>2%</a:t>
                      </a:r>
                      <a:endParaRPr lang="en-IN" sz="900" b="0" i="0" u="none" strike="noStrike" dirty="0">
                        <a:solidFill>
                          <a:schemeClr val="tx1"/>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900" u="none" strike="noStrike" dirty="0">
                          <a:solidFill>
                            <a:schemeClr val="tx1"/>
                          </a:solidFill>
                          <a:effectLst/>
                        </a:rPr>
                        <a:t>1%</a:t>
                      </a:r>
                      <a:endParaRPr lang="en-IN" sz="900" b="0" i="0" u="none" strike="noStrike" dirty="0">
                        <a:solidFill>
                          <a:schemeClr val="tx1"/>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900" u="none" strike="noStrike" dirty="0">
                          <a:solidFill>
                            <a:schemeClr val="tx1"/>
                          </a:solidFill>
                          <a:effectLst/>
                        </a:rPr>
                        <a:t>1%</a:t>
                      </a:r>
                      <a:endParaRPr lang="en-IN" sz="900" b="0" i="0" u="none" strike="noStrike" dirty="0">
                        <a:solidFill>
                          <a:schemeClr val="tx1"/>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900" u="none" strike="noStrike" dirty="0">
                          <a:solidFill>
                            <a:schemeClr val="tx1"/>
                          </a:solidFill>
                          <a:effectLst/>
                        </a:rPr>
                        <a:t>3%</a:t>
                      </a:r>
                      <a:endParaRPr lang="en-IN" sz="900" b="0" i="0" u="none" strike="noStrike" dirty="0">
                        <a:solidFill>
                          <a:schemeClr val="tx1"/>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900" u="none" strike="noStrike" dirty="0">
                          <a:solidFill>
                            <a:schemeClr val="tx1"/>
                          </a:solidFill>
                          <a:effectLst/>
                        </a:rPr>
                        <a:t>25%</a:t>
                      </a:r>
                      <a:endParaRPr lang="en-IN" sz="9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rtl="0" fontAlgn="ctr"/>
                      <a:r>
                        <a:rPr lang="en-IN" sz="900" u="none" strike="noStrike" dirty="0">
                          <a:solidFill>
                            <a:schemeClr val="tx1"/>
                          </a:solidFill>
                          <a:effectLst/>
                        </a:rPr>
                        <a:t>-</a:t>
                      </a:r>
                      <a:endParaRPr lang="en-IN" sz="900" b="0" i="0" u="none" strike="noStrike" dirty="0">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a:solidFill>
                            <a:schemeClr val="tx1"/>
                          </a:solidFill>
                          <a:effectLst/>
                        </a:rPr>
                        <a:t>9%</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a:solidFill>
                            <a:schemeClr val="tx1"/>
                          </a:solidFill>
                          <a:effectLst/>
                        </a:rPr>
                        <a:t>10%</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dirty="0">
                          <a:solidFill>
                            <a:schemeClr val="tx1"/>
                          </a:solidFill>
                          <a:effectLst/>
                        </a:rPr>
                        <a:t>9%</a:t>
                      </a:r>
                      <a:r>
                        <a:rPr lang="en-IN" sz="900" u="none" strike="noStrike" baseline="-25000" dirty="0">
                          <a:solidFill>
                            <a:schemeClr val="tx1"/>
                          </a:solidFill>
                          <a:effectLst/>
                        </a:rPr>
                        <a:t> </a:t>
                      </a:r>
                      <a:endParaRPr lang="en-IN" sz="9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rtl="0" fontAlgn="ctr"/>
                      <a:r>
                        <a:rPr lang="en-IN" sz="900" u="none" strike="noStrike" dirty="0">
                          <a:solidFill>
                            <a:schemeClr val="tx1"/>
                          </a:solidFill>
                          <a:effectLst/>
                        </a:rPr>
                        <a:t>4%</a:t>
                      </a:r>
                      <a:endParaRPr lang="en-IN" sz="900" b="0" i="0" u="none" strike="noStrike" dirty="0">
                        <a:solidFill>
                          <a:schemeClr val="tx1"/>
                        </a:solidFill>
                        <a:effectLst/>
                        <a:latin typeface="Calibri" panose="020F0502020204030204" pitchFamily="34" charset="0"/>
                      </a:endParaRPr>
                    </a:p>
                  </a:txBody>
                  <a:tcPr marL="9525" marR="9525" marT="0" marB="0" anchor="ctr">
                    <a:solidFill>
                      <a:srgbClr val="FF9999"/>
                    </a:solidFill>
                  </a:tcPr>
                </a:tc>
                <a:extLst>
                  <a:ext uri="{0D108BD9-81ED-4DB2-BD59-A6C34878D82A}">
                    <a16:rowId xmlns:a16="http://schemas.microsoft.com/office/drawing/2014/main" val="2180693864"/>
                  </a:ext>
                </a:extLst>
              </a:tr>
              <a:tr h="114950">
                <a:tc>
                  <a:txBody>
                    <a:bodyPr/>
                    <a:lstStyle/>
                    <a:p>
                      <a:pPr algn="l" rtl="0" fontAlgn="ctr"/>
                      <a:r>
                        <a:rPr lang="en-IN" sz="900" u="none" strike="noStrike">
                          <a:solidFill>
                            <a:schemeClr val="tx1"/>
                          </a:solidFill>
                          <a:effectLst/>
                        </a:rPr>
                        <a:t>Montreal, Quebec</a:t>
                      </a:r>
                      <a:endParaRPr lang="en-IN" sz="900" b="0" i="0" u="none" strike="noStrike">
                        <a:solidFill>
                          <a:schemeClr val="tx1"/>
                        </a:solidFill>
                        <a:effectLst/>
                        <a:latin typeface="Calibri" panose="020F0502020204030204" pitchFamily="34" charset="0"/>
                      </a:endParaRPr>
                    </a:p>
                  </a:txBody>
                  <a:tcPr marR="9525" marT="0" marB="0" anchor="ctr"/>
                </a:tc>
                <a:tc>
                  <a:txBody>
                    <a:bodyPr/>
                    <a:lstStyle/>
                    <a:p>
                      <a:pPr algn="ctr" rtl="0" fontAlgn="ctr"/>
                      <a:r>
                        <a:rPr lang="en-IN" sz="900" u="none" strike="noStrike" dirty="0">
                          <a:solidFill>
                            <a:schemeClr val="tx1"/>
                          </a:solidFill>
                          <a:effectLst/>
                        </a:rPr>
                        <a:t>8%</a:t>
                      </a:r>
                      <a:endParaRPr lang="en-IN" sz="900" b="0" i="0" u="none" strike="noStrike" dirty="0">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a:solidFill>
                            <a:schemeClr val="tx1"/>
                          </a:solidFill>
                          <a:effectLst/>
                        </a:rPr>
                        <a:t>2%</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dirty="0">
                          <a:solidFill>
                            <a:schemeClr val="tx1"/>
                          </a:solidFill>
                          <a:effectLst/>
                        </a:rPr>
                        <a:t>2%</a:t>
                      </a:r>
                      <a:endParaRPr lang="en-IN" sz="900" b="0" i="0" u="none" strike="noStrike" dirty="0">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a:solidFill>
                            <a:schemeClr val="tx1"/>
                          </a:solidFill>
                          <a:effectLst/>
                        </a:rPr>
                        <a:t>4%</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a:solidFill>
                            <a:schemeClr val="tx1"/>
                          </a:solidFill>
                          <a:effectLst/>
                        </a:rPr>
                        <a:t>6%</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a:solidFill>
                            <a:schemeClr val="tx1"/>
                          </a:solidFill>
                          <a:effectLst/>
                        </a:rPr>
                        <a:t>3%</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dirty="0">
                          <a:solidFill>
                            <a:schemeClr val="tx1"/>
                          </a:solidFill>
                          <a:effectLst/>
                        </a:rPr>
                        <a:t>8%</a:t>
                      </a:r>
                      <a:endParaRPr lang="en-IN" sz="900" b="0" i="0" u="none" strike="noStrike" dirty="0">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a:solidFill>
                            <a:schemeClr val="tx1"/>
                          </a:solidFill>
                          <a:effectLst/>
                        </a:rPr>
                        <a:t>3%</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a:solidFill>
                            <a:schemeClr val="tx1"/>
                          </a:solidFill>
                          <a:effectLst/>
                        </a:rPr>
                        <a:t>4%</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a:solidFill>
                            <a:schemeClr val="tx1"/>
                          </a:solidFill>
                          <a:effectLst/>
                        </a:rPr>
                        <a:t>3%</a:t>
                      </a:r>
                      <a:endParaRPr lang="en-IN" sz="900" b="0" i="0" u="none" strike="noStrike">
                        <a:solidFill>
                          <a:schemeClr val="tx1"/>
                        </a:solidFill>
                        <a:effectLst/>
                        <a:latin typeface="Calibri" panose="020F0502020204030204" pitchFamily="34" charset="0"/>
                      </a:endParaRPr>
                    </a:p>
                  </a:txBody>
                  <a:tcPr marL="9525" marR="9525" marT="0" marB="0" anchor="ctr"/>
                </a:tc>
                <a:extLst>
                  <a:ext uri="{0D108BD9-81ED-4DB2-BD59-A6C34878D82A}">
                    <a16:rowId xmlns:a16="http://schemas.microsoft.com/office/drawing/2014/main" val="1513658586"/>
                  </a:ext>
                </a:extLst>
              </a:tr>
              <a:tr h="114950">
                <a:tc>
                  <a:txBody>
                    <a:bodyPr/>
                    <a:lstStyle/>
                    <a:p>
                      <a:pPr algn="l" rtl="0" fontAlgn="ctr"/>
                      <a:r>
                        <a:rPr lang="en-IN" sz="900" u="none" strike="noStrike" dirty="0">
                          <a:solidFill>
                            <a:schemeClr val="tx1"/>
                          </a:solidFill>
                          <a:effectLst/>
                        </a:rPr>
                        <a:t>Edmonton, Alberta</a:t>
                      </a:r>
                      <a:endParaRPr lang="en-IN" sz="900" b="0" i="0" u="none" strike="noStrike" dirty="0">
                        <a:solidFill>
                          <a:schemeClr val="tx1"/>
                        </a:solidFill>
                        <a:effectLst/>
                        <a:latin typeface="Calibri" panose="020F0502020204030204" pitchFamily="34" charset="0"/>
                      </a:endParaRPr>
                    </a:p>
                  </a:txBody>
                  <a:tcPr marR="9525" marT="0" marB="0" anchor="ctr"/>
                </a:tc>
                <a:tc>
                  <a:txBody>
                    <a:bodyPr/>
                    <a:lstStyle/>
                    <a:p>
                      <a:pPr algn="ctr" rtl="0" fontAlgn="ctr"/>
                      <a:r>
                        <a:rPr lang="en-IN" sz="900" u="none" strike="noStrike" dirty="0">
                          <a:solidFill>
                            <a:schemeClr val="tx1"/>
                          </a:solidFill>
                          <a:effectLst/>
                        </a:rPr>
                        <a:t>12%</a:t>
                      </a:r>
                      <a:endParaRPr lang="en-IN" sz="9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rtl="0" fontAlgn="ctr"/>
                      <a:r>
                        <a:rPr lang="en-IN" sz="900" u="none" strike="noStrike" dirty="0">
                          <a:solidFill>
                            <a:schemeClr val="tx1"/>
                          </a:solidFill>
                          <a:effectLst/>
                        </a:rPr>
                        <a:t>9%</a:t>
                      </a:r>
                      <a:endParaRPr lang="en-IN" sz="9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rtl="0" fontAlgn="ctr"/>
                      <a:r>
                        <a:rPr lang="en-IN" sz="900" u="none" strike="noStrike" dirty="0">
                          <a:solidFill>
                            <a:schemeClr val="tx1"/>
                          </a:solidFill>
                          <a:effectLst/>
                        </a:rPr>
                        <a:t>10% </a:t>
                      </a:r>
                      <a:endParaRPr lang="en-IN" sz="9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rtl="0" fontAlgn="ctr"/>
                      <a:r>
                        <a:rPr lang="en-IN" sz="900" u="none" strike="noStrike" dirty="0">
                          <a:solidFill>
                            <a:schemeClr val="tx1"/>
                          </a:solidFill>
                          <a:effectLst/>
                        </a:rPr>
                        <a:t>3%</a:t>
                      </a:r>
                      <a:endParaRPr lang="en-IN" sz="900" b="0" i="0" u="none" strike="noStrike" dirty="0">
                        <a:solidFill>
                          <a:schemeClr val="tx1"/>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900" u="none" strike="noStrike" dirty="0">
                          <a:solidFill>
                            <a:schemeClr val="tx1"/>
                          </a:solidFill>
                          <a:effectLst/>
                        </a:rPr>
                        <a:t>3%</a:t>
                      </a:r>
                      <a:endParaRPr lang="en-IN" sz="900" b="0" i="0" u="none" strike="noStrike" dirty="0">
                        <a:solidFill>
                          <a:schemeClr val="tx1"/>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900" u="none" strike="noStrike" dirty="0">
                          <a:solidFill>
                            <a:schemeClr val="tx1"/>
                          </a:solidFill>
                          <a:effectLst/>
                        </a:rPr>
                        <a:t>6%</a:t>
                      </a:r>
                      <a:endParaRPr lang="en-IN" sz="900" b="0" i="0" u="none" strike="noStrike" dirty="0">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dirty="0">
                          <a:solidFill>
                            <a:schemeClr val="tx1"/>
                          </a:solidFill>
                          <a:effectLst/>
                        </a:rPr>
                        <a:t>3%</a:t>
                      </a:r>
                      <a:endParaRPr lang="en-IN" sz="900" b="0" i="0" u="none" strike="noStrike" dirty="0">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a:solidFill>
                            <a:schemeClr val="tx1"/>
                          </a:solidFill>
                          <a:effectLst/>
                        </a:rPr>
                        <a:t>6%</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a:solidFill>
                            <a:schemeClr val="tx1"/>
                          </a:solidFill>
                          <a:effectLst/>
                        </a:rPr>
                        <a:t>5%</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a:solidFill>
                            <a:schemeClr val="tx1"/>
                          </a:solidFill>
                          <a:effectLst/>
                        </a:rPr>
                        <a:t>6%</a:t>
                      </a:r>
                      <a:endParaRPr lang="en-IN" sz="900" b="0" i="0" u="none" strike="noStrike">
                        <a:solidFill>
                          <a:schemeClr val="tx1"/>
                        </a:solidFill>
                        <a:effectLst/>
                        <a:latin typeface="Calibri" panose="020F0502020204030204" pitchFamily="34" charset="0"/>
                      </a:endParaRPr>
                    </a:p>
                  </a:txBody>
                  <a:tcPr marL="9525" marR="9525" marT="0" marB="0" anchor="ctr"/>
                </a:tc>
                <a:extLst>
                  <a:ext uri="{0D108BD9-81ED-4DB2-BD59-A6C34878D82A}">
                    <a16:rowId xmlns:a16="http://schemas.microsoft.com/office/drawing/2014/main" val="51918813"/>
                  </a:ext>
                </a:extLst>
              </a:tr>
              <a:tr h="114950">
                <a:tc>
                  <a:txBody>
                    <a:bodyPr/>
                    <a:lstStyle/>
                    <a:p>
                      <a:pPr algn="l" rtl="0" fontAlgn="ctr"/>
                      <a:r>
                        <a:rPr lang="en-IN" sz="900" u="none" strike="noStrike">
                          <a:solidFill>
                            <a:schemeClr val="tx1"/>
                          </a:solidFill>
                          <a:effectLst/>
                        </a:rPr>
                        <a:t>Hamilton, Ontario</a:t>
                      </a:r>
                      <a:endParaRPr lang="en-IN" sz="900" b="0" i="0" u="none" strike="noStrike">
                        <a:solidFill>
                          <a:schemeClr val="tx1"/>
                        </a:solidFill>
                        <a:effectLst/>
                        <a:latin typeface="Calibri" panose="020F0502020204030204" pitchFamily="34" charset="0"/>
                      </a:endParaRPr>
                    </a:p>
                  </a:txBody>
                  <a:tcPr marR="9525" marT="0" marB="0" anchor="ctr"/>
                </a:tc>
                <a:tc>
                  <a:txBody>
                    <a:bodyPr/>
                    <a:lstStyle/>
                    <a:p>
                      <a:pPr algn="ctr" rtl="0" fontAlgn="ctr"/>
                      <a:r>
                        <a:rPr lang="en-IN" sz="900" u="none" strike="noStrike" dirty="0">
                          <a:solidFill>
                            <a:schemeClr val="tx1"/>
                          </a:solidFill>
                          <a:effectLst/>
                        </a:rPr>
                        <a:t>*</a:t>
                      </a:r>
                      <a:endParaRPr lang="en-IN" sz="900" b="0" i="0" u="none" strike="noStrike" dirty="0">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dirty="0">
                          <a:solidFill>
                            <a:schemeClr val="tx1"/>
                          </a:solidFill>
                          <a:effectLst/>
                        </a:rPr>
                        <a:t>1%</a:t>
                      </a:r>
                      <a:endParaRPr lang="en-IN" sz="900" b="0" i="0" u="none" strike="noStrike" dirty="0">
                        <a:solidFill>
                          <a:schemeClr val="tx1"/>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900" u="none" strike="noStrike">
                          <a:solidFill>
                            <a:schemeClr val="tx1"/>
                          </a:solidFill>
                          <a:effectLst/>
                        </a:rPr>
                        <a:t>-</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dirty="0">
                          <a:solidFill>
                            <a:schemeClr val="tx1"/>
                          </a:solidFill>
                          <a:effectLst/>
                        </a:rPr>
                        <a:t>7%</a:t>
                      </a:r>
                      <a:endParaRPr lang="en-IN" sz="9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rtl="0" fontAlgn="ctr"/>
                      <a:r>
                        <a:rPr lang="en-IN" sz="900" u="none" strike="noStrike" dirty="0">
                          <a:solidFill>
                            <a:schemeClr val="tx1"/>
                          </a:solidFill>
                          <a:effectLst/>
                        </a:rPr>
                        <a:t>2%</a:t>
                      </a:r>
                      <a:endParaRPr lang="en-IN" sz="900" b="0" i="0" u="none" strike="noStrike" dirty="0">
                        <a:solidFill>
                          <a:schemeClr val="tx1"/>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900" u="none" strike="noStrike">
                          <a:solidFill>
                            <a:schemeClr val="tx1"/>
                          </a:solidFill>
                          <a:effectLst/>
                        </a:rPr>
                        <a:t>2%</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a:solidFill>
                            <a:schemeClr val="tx1"/>
                          </a:solidFill>
                          <a:effectLst/>
                        </a:rPr>
                        <a:t>4%</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dirty="0">
                          <a:solidFill>
                            <a:schemeClr val="tx1"/>
                          </a:solidFill>
                          <a:effectLst/>
                        </a:rPr>
                        <a:t>5%</a:t>
                      </a:r>
                      <a:endParaRPr lang="en-IN" sz="900" b="0" i="0" u="none" strike="noStrike" dirty="0">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dirty="0">
                          <a:solidFill>
                            <a:schemeClr val="tx1"/>
                          </a:solidFill>
                          <a:effectLst/>
                        </a:rPr>
                        <a:t>4%</a:t>
                      </a:r>
                      <a:endParaRPr lang="en-IN" sz="900" b="0" i="0" u="none" strike="noStrike" dirty="0">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a:solidFill>
                            <a:schemeClr val="tx1"/>
                          </a:solidFill>
                          <a:effectLst/>
                        </a:rPr>
                        <a:t>3%</a:t>
                      </a:r>
                      <a:endParaRPr lang="en-IN" sz="900" b="0" i="0" u="none" strike="noStrike">
                        <a:solidFill>
                          <a:schemeClr val="tx1"/>
                        </a:solidFill>
                        <a:effectLst/>
                        <a:latin typeface="Calibri" panose="020F0502020204030204" pitchFamily="34" charset="0"/>
                      </a:endParaRPr>
                    </a:p>
                  </a:txBody>
                  <a:tcPr marL="9525" marR="9525" marT="0" marB="0" anchor="ctr"/>
                </a:tc>
                <a:extLst>
                  <a:ext uri="{0D108BD9-81ED-4DB2-BD59-A6C34878D82A}">
                    <a16:rowId xmlns:a16="http://schemas.microsoft.com/office/drawing/2014/main" val="872240395"/>
                  </a:ext>
                </a:extLst>
              </a:tr>
              <a:tr h="114950">
                <a:tc>
                  <a:txBody>
                    <a:bodyPr/>
                    <a:lstStyle/>
                    <a:p>
                      <a:pPr algn="l" rtl="0" fontAlgn="ctr"/>
                      <a:r>
                        <a:rPr lang="en-IN" sz="900" u="none" strike="noStrike">
                          <a:solidFill>
                            <a:schemeClr val="tx1"/>
                          </a:solidFill>
                          <a:effectLst/>
                        </a:rPr>
                        <a:t>London, Ontario</a:t>
                      </a:r>
                      <a:endParaRPr lang="en-IN" sz="900" b="0" i="0" u="none" strike="noStrike">
                        <a:solidFill>
                          <a:schemeClr val="tx1"/>
                        </a:solidFill>
                        <a:effectLst/>
                        <a:latin typeface="Calibri" panose="020F0502020204030204" pitchFamily="34" charset="0"/>
                      </a:endParaRPr>
                    </a:p>
                  </a:txBody>
                  <a:tcPr marR="9525" marT="0" marB="0" anchor="ctr"/>
                </a:tc>
                <a:tc>
                  <a:txBody>
                    <a:bodyPr/>
                    <a:lstStyle/>
                    <a:p>
                      <a:pPr algn="ctr" rtl="0" fontAlgn="ctr"/>
                      <a:r>
                        <a:rPr lang="en-IN" sz="900" u="none" strike="noStrike" dirty="0">
                          <a:solidFill>
                            <a:schemeClr val="tx1"/>
                          </a:solidFill>
                          <a:effectLst/>
                        </a:rPr>
                        <a:t>4%</a:t>
                      </a:r>
                      <a:endParaRPr lang="en-IN" sz="900" b="0" i="0" u="none" strike="noStrike" dirty="0">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dirty="0">
                          <a:solidFill>
                            <a:schemeClr val="tx1"/>
                          </a:solidFill>
                          <a:effectLst/>
                        </a:rPr>
                        <a:t>2%</a:t>
                      </a:r>
                      <a:endParaRPr lang="en-IN" sz="900" b="0" i="0" u="none" strike="noStrike" dirty="0">
                        <a:solidFill>
                          <a:schemeClr val="tx1"/>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900" u="none" strike="noStrike" dirty="0">
                          <a:solidFill>
                            <a:schemeClr val="tx1"/>
                          </a:solidFill>
                          <a:effectLst/>
                        </a:rPr>
                        <a:t>2%</a:t>
                      </a:r>
                      <a:endParaRPr lang="en-IN" sz="900" b="0" i="0" u="none" strike="noStrike" dirty="0">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dirty="0">
                          <a:solidFill>
                            <a:schemeClr val="tx1"/>
                          </a:solidFill>
                          <a:effectLst/>
                        </a:rPr>
                        <a:t>7%</a:t>
                      </a:r>
                      <a:endParaRPr lang="en-IN" sz="9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rtl="0" fontAlgn="ctr"/>
                      <a:r>
                        <a:rPr lang="en-IN" sz="900" u="none" strike="noStrike" dirty="0">
                          <a:solidFill>
                            <a:schemeClr val="tx1"/>
                          </a:solidFill>
                          <a:effectLst/>
                        </a:rPr>
                        <a:t>3%</a:t>
                      </a:r>
                      <a:endParaRPr lang="en-IN" sz="900" b="0" i="0" u="none" strike="noStrike" dirty="0">
                        <a:solidFill>
                          <a:schemeClr val="tx1"/>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900" u="none" strike="noStrike">
                          <a:solidFill>
                            <a:schemeClr val="tx1"/>
                          </a:solidFill>
                          <a:effectLst/>
                        </a:rPr>
                        <a:t>3%</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dirty="0">
                          <a:solidFill>
                            <a:schemeClr val="tx1"/>
                          </a:solidFill>
                          <a:effectLst/>
                        </a:rPr>
                        <a:t>3%</a:t>
                      </a:r>
                      <a:endParaRPr lang="en-IN" sz="900" b="0" i="0" u="none" strike="noStrike" dirty="0">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dirty="0">
                          <a:solidFill>
                            <a:schemeClr val="tx1"/>
                          </a:solidFill>
                          <a:effectLst/>
                        </a:rPr>
                        <a:t>6%</a:t>
                      </a:r>
                      <a:endParaRPr lang="en-IN" sz="900" b="0" i="0" u="none" strike="noStrike" dirty="0">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a:solidFill>
                            <a:schemeClr val="tx1"/>
                          </a:solidFill>
                          <a:effectLst/>
                        </a:rPr>
                        <a:t>4%</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a:solidFill>
                            <a:schemeClr val="tx1"/>
                          </a:solidFill>
                          <a:effectLst/>
                        </a:rPr>
                        <a:t>5%</a:t>
                      </a:r>
                      <a:endParaRPr lang="en-IN" sz="900" b="0" i="0" u="none" strike="noStrike">
                        <a:solidFill>
                          <a:schemeClr val="tx1"/>
                        </a:solidFill>
                        <a:effectLst/>
                        <a:latin typeface="Calibri" panose="020F0502020204030204" pitchFamily="34" charset="0"/>
                      </a:endParaRPr>
                    </a:p>
                  </a:txBody>
                  <a:tcPr marL="9525" marR="9525" marT="0" marB="0" anchor="ctr"/>
                </a:tc>
                <a:extLst>
                  <a:ext uri="{0D108BD9-81ED-4DB2-BD59-A6C34878D82A}">
                    <a16:rowId xmlns:a16="http://schemas.microsoft.com/office/drawing/2014/main" val="499033638"/>
                  </a:ext>
                </a:extLst>
              </a:tr>
              <a:tr h="114950">
                <a:tc>
                  <a:txBody>
                    <a:bodyPr/>
                    <a:lstStyle/>
                    <a:p>
                      <a:pPr algn="l" rtl="0" fontAlgn="ctr"/>
                      <a:r>
                        <a:rPr lang="en-IN" sz="900" u="none" strike="noStrike">
                          <a:solidFill>
                            <a:schemeClr val="tx1"/>
                          </a:solidFill>
                          <a:effectLst/>
                        </a:rPr>
                        <a:t>Halifax, Nova Scotia</a:t>
                      </a:r>
                      <a:endParaRPr lang="en-IN" sz="900" b="0" i="0" u="none" strike="noStrike">
                        <a:solidFill>
                          <a:schemeClr val="tx1"/>
                        </a:solidFill>
                        <a:effectLst/>
                        <a:latin typeface="Calibri" panose="020F0502020204030204" pitchFamily="34" charset="0"/>
                      </a:endParaRPr>
                    </a:p>
                  </a:txBody>
                  <a:tcPr marR="9525" marT="0" marB="0" anchor="ctr"/>
                </a:tc>
                <a:tc>
                  <a:txBody>
                    <a:bodyPr/>
                    <a:lstStyle/>
                    <a:p>
                      <a:pPr algn="ctr" rtl="0" fontAlgn="ctr"/>
                      <a:r>
                        <a:rPr lang="en-IN" sz="900" u="none" strike="noStrike" dirty="0">
                          <a:solidFill>
                            <a:schemeClr val="tx1"/>
                          </a:solidFill>
                          <a:effectLst/>
                        </a:rPr>
                        <a:t>7%</a:t>
                      </a:r>
                      <a:endParaRPr lang="en-IN" sz="900" b="0" i="0" u="none" strike="noStrike"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rtl="0" fontAlgn="ctr"/>
                      <a:r>
                        <a:rPr lang="en-IN" sz="900" u="none" strike="noStrike">
                          <a:solidFill>
                            <a:schemeClr val="tx1"/>
                          </a:solidFill>
                          <a:effectLst/>
                        </a:rPr>
                        <a:t>4%</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dirty="0">
                          <a:solidFill>
                            <a:schemeClr val="tx1"/>
                          </a:solidFill>
                          <a:effectLst/>
                        </a:rPr>
                        <a:t>10%</a:t>
                      </a:r>
                      <a:endParaRPr lang="en-IN" sz="900" b="0" i="0" u="none" strike="noStrike"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rtl="0" fontAlgn="ctr"/>
                      <a:r>
                        <a:rPr lang="en-IN" sz="900" u="none" strike="noStrike" dirty="0">
                          <a:solidFill>
                            <a:schemeClr val="tx1"/>
                          </a:solidFill>
                          <a:effectLst/>
                        </a:rPr>
                        <a:t>4%</a:t>
                      </a:r>
                      <a:endParaRPr lang="en-IN" sz="900" b="0" i="0" u="none" strike="noStrike" dirty="0">
                        <a:solidFill>
                          <a:schemeClr val="tx1"/>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900" u="none" strike="noStrike" dirty="0">
                          <a:solidFill>
                            <a:schemeClr val="tx1"/>
                          </a:solidFill>
                          <a:effectLst/>
                        </a:rPr>
                        <a:t>1%</a:t>
                      </a:r>
                      <a:endParaRPr lang="en-IN" sz="900" b="0" i="0" u="none" strike="noStrike" dirty="0">
                        <a:solidFill>
                          <a:schemeClr val="tx1"/>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900" u="none" strike="noStrike" dirty="0">
                          <a:solidFill>
                            <a:schemeClr val="tx1"/>
                          </a:solidFill>
                          <a:effectLst/>
                        </a:rPr>
                        <a:t>10%</a:t>
                      </a:r>
                      <a:endParaRPr lang="en-IN" sz="9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rtl="0" fontAlgn="ctr"/>
                      <a:r>
                        <a:rPr lang="en-IN" sz="900" u="none" strike="noStrike" dirty="0">
                          <a:solidFill>
                            <a:schemeClr val="tx1"/>
                          </a:solidFill>
                          <a:effectLst/>
                        </a:rPr>
                        <a:t>4%</a:t>
                      </a:r>
                      <a:endParaRPr lang="en-IN" sz="900" b="0" i="0" u="none" strike="noStrike" dirty="0">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dirty="0">
                          <a:solidFill>
                            <a:schemeClr val="tx1"/>
                          </a:solidFill>
                          <a:effectLst/>
                        </a:rPr>
                        <a:t>3%</a:t>
                      </a:r>
                      <a:endParaRPr lang="en-IN" sz="900" b="0" i="0" u="none" strike="noStrike" dirty="0">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dirty="0">
                          <a:solidFill>
                            <a:schemeClr val="tx1"/>
                          </a:solidFill>
                          <a:effectLst/>
                        </a:rPr>
                        <a:t>5%</a:t>
                      </a:r>
                      <a:endParaRPr lang="en-IN" sz="900" b="0" i="0" u="none" strike="noStrike" dirty="0">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a:solidFill>
                            <a:schemeClr val="tx1"/>
                          </a:solidFill>
                          <a:effectLst/>
                        </a:rPr>
                        <a:t>5%</a:t>
                      </a:r>
                      <a:endParaRPr lang="en-IN" sz="900" b="0" i="0" u="none" strike="noStrike">
                        <a:solidFill>
                          <a:schemeClr val="tx1"/>
                        </a:solidFill>
                        <a:effectLst/>
                        <a:latin typeface="Calibri" panose="020F0502020204030204" pitchFamily="34" charset="0"/>
                      </a:endParaRPr>
                    </a:p>
                  </a:txBody>
                  <a:tcPr marL="9525" marR="9525" marT="0" marB="0" anchor="ctr"/>
                </a:tc>
                <a:extLst>
                  <a:ext uri="{0D108BD9-81ED-4DB2-BD59-A6C34878D82A}">
                    <a16:rowId xmlns:a16="http://schemas.microsoft.com/office/drawing/2014/main" val="1216447171"/>
                  </a:ext>
                </a:extLst>
              </a:tr>
              <a:tr h="114950">
                <a:tc>
                  <a:txBody>
                    <a:bodyPr/>
                    <a:lstStyle/>
                    <a:p>
                      <a:pPr algn="l" rtl="0" fontAlgn="ctr"/>
                      <a:r>
                        <a:rPr lang="en-IN" sz="900" u="none" strike="noStrike">
                          <a:solidFill>
                            <a:schemeClr val="tx1"/>
                          </a:solidFill>
                          <a:effectLst/>
                        </a:rPr>
                        <a:t>Charlottetown, PEI</a:t>
                      </a:r>
                      <a:endParaRPr lang="en-IN" sz="900" b="0" i="0" u="none" strike="noStrike">
                        <a:solidFill>
                          <a:schemeClr val="tx1"/>
                        </a:solidFill>
                        <a:effectLst/>
                        <a:latin typeface="Calibri" panose="020F0502020204030204" pitchFamily="34" charset="0"/>
                      </a:endParaRPr>
                    </a:p>
                  </a:txBody>
                  <a:tcPr marR="9525" marT="0" marB="0" anchor="ctr"/>
                </a:tc>
                <a:tc>
                  <a:txBody>
                    <a:bodyPr/>
                    <a:lstStyle/>
                    <a:p>
                      <a:pPr algn="ctr" rtl="0" fontAlgn="ctr"/>
                      <a:r>
                        <a:rPr lang="en-IN" sz="900" u="none" strike="noStrike" dirty="0">
                          <a:solidFill>
                            <a:schemeClr val="tx1"/>
                          </a:solidFill>
                          <a:effectLst/>
                        </a:rPr>
                        <a:t>4%</a:t>
                      </a:r>
                      <a:endParaRPr lang="en-IN" sz="900" b="0" i="0" u="none" strike="noStrike" dirty="0">
                        <a:solidFill>
                          <a:schemeClr val="tx1"/>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900" u="none" strike="noStrike" dirty="0">
                          <a:solidFill>
                            <a:schemeClr val="tx1"/>
                          </a:solidFill>
                          <a:effectLst/>
                        </a:rPr>
                        <a:t>3%</a:t>
                      </a:r>
                      <a:endParaRPr lang="en-IN" sz="900" b="0" i="0" u="none" strike="noStrike" dirty="0">
                        <a:solidFill>
                          <a:schemeClr val="tx1"/>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900" u="none" strike="noStrike" dirty="0">
                          <a:solidFill>
                            <a:schemeClr val="tx1"/>
                          </a:solidFill>
                          <a:effectLst/>
                        </a:rPr>
                        <a:t>1%</a:t>
                      </a:r>
                      <a:endParaRPr lang="en-IN" sz="900" b="0" i="0" u="none" strike="noStrike" dirty="0">
                        <a:solidFill>
                          <a:schemeClr val="tx1"/>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900" u="none" strike="noStrike" dirty="0">
                          <a:solidFill>
                            <a:schemeClr val="tx1"/>
                          </a:solidFill>
                          <a:effectLst/>
                        </a:rPr>
                        <a:t>3%</a:t>
                      </a:r>
                      <a:endParaRPr lang="en-IN" sz="900" b="0" i="0" u="none" strike="noStrike" dirty="0">
                        <a:solidFill>
                          <a:schemeClr val="tx1"/>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900" u="none" strike="noStrike" dirty="0">
                          <a:solidFill>
                            <a:schemeClr val="tx1"/>
                          </a:solidFill>
                          <a:effectLst/>
                        </a:rPr>
                        <a:t>4%</a:t>
                      </a:r>
                      <a:endParaRPr lang="en-IN" sz="900" b="0" i="0" u="none" strike="noStrike" dirty="0">
                        <a:solidFill>
                          <a:schemeClr val="tx1"/>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900" u="none" strike="noStrike" dirty="0">
                          <a:solidFill>
                            <a:schemeClr val="tx1"/>
                          </a:solidFill>
                          <a:effectLst/>
                        </a:rPr>
                        <a:t>20%</a:t>
                      </a:r>
                      <a:endParaRPr lang="en-IN" sz="9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rtl="0" fontAlgn="ctr"/>
                      <a:r>
                        <a:rPr lang="en-IN" sz="900" u="none" strike="noStrike" dirty="0">
                          <a:solidFill>
                            <a:schemeClr val="tx1"/>
                          </a:solidFill>
                          <a:effectLst/>
                        </a:rPr>
                        <a:t>5%</a:t>
                      </a:r>
                      <a:endParaRPr lang="en-IN" sz="900" b="0" i="0" u="none" strike="noStrike" dirty="0">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a:solidFill>
                            <a:schemeClr val="tx1"/>
                          </a:solidFill>
                          <a:effectLst/>
                        </a:rPr>
                        <a:t>3%</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dirty="0">
                          <a:solidFill>
                            <a:schemeClr val="tx1"/>
                          </a:solidFill>
                          <a:effectLst/>
                        </a:rPr>
                        <a:t>5%</a:t>
                      </a:r>
                      <a:endParaRPr lang="en-IN" sz="900" b="0" i="0" u="none" strike="noStrike" dirty="0">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dirty="0">
                          <a:solidFill>
                            <a:schemeClr val="tx1"/>
                          </a:solidFill>
                          <a:effectLst/>
                        </a:rPr>
                        <a:t>3%</a:t>
                      </a:r>
                      <a:endParaRPr lang="en-IN" sz="900" b="0" i="0" u="none" strike="noStrike" dirty="0">
                        <a:solidFill>
                          <a:schemeClr val="tx1"/>
                        </a:solidFill>
                        <a:effectLst/>
                        <a:latin typeface="Calibri" panose="020F0502020204030204" pitchFamily="34" charset="0"/>
                      </a:endParaRPr>
                    </a:p>
                  </a:txBody>
                  <a:tcPr marL="9525" marR="9525" marT="0" marB="0" anchor="ctr"/>
                </a:tc>
                <a:extLst>
                  <a:ext uri="{0D108BD9-81ED-4DB2-BD59-A6C34878D82A}">
                    <a16:rowId xmlns:a16="http://schemas.microsoft.com/office/drawing/2014/main" val="1434819140"/>
                  </a:ext>
                </a:extLst>
              </a:tr>
              <a:tr h="114950">
                <a:tc>
                  <a:txBody>
                    <a:bodyPr/>
                    <a:lstStyle/>
                    <a:p>
                      <a:pPr algn="l" rtl="0" fontAlgn="ctr"/>
                      <a:r>
                        <a:rPr lang="en-IN" sz="900" u="none" strike="noStrike">
                          <a:solidFill>
                            <a:schemeClr val="tx1"/>
                          </a:solidFill>
                          <a:effectLst/>
                        </a:rPr>
                        <a:t>Kitchener-Waterloo, Ontario</a:t>
                      </a:r>
                      <a:endParaRPr lang="en-IN" sz="900" b="0" i="0" u="none" strike="noStrike">
                        <a:solidFill>
                          <a:schemeClr val="tx1"/>
                        </a:solidFill>
                        <a:effectLst/>
                        <a:latin typeface="Calibri" panose="020F0502020204030204" pitchFamily="34" charset="0"/>
                      </a:endParaRPr>
                    </a:p>
                  </a:txBody>
                  <a:tcPr marR="9525" marT="0" marB="0" anchor="ctr"/>
                </a:tc>
                <a:tc>
                  <a:txBody>
                    <a:bodyPr/>
                    <a:lstStyle/>
                    <a:p>
                      <a:pPr algn="ctr" rtl="0" fontAlgn="ctr"/>
                      <a:r>
                        <a:rPr lang="en-IN" sz="900" u="none" strike="noStrike">
                          <a:solidFill>
                            <a:schemeClr val="tx1"/>
                          </a:solidFill>
                          <a:effectLst/>
                        </a:rPr>
                        <a:t>-</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a:solidFill>
                            <a:schemeClr val="tx1"/>
                          </a:solidFill>
                          <a:effectLst/>
                        </a:rPr>
                        <a:t>2%</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a:solidFill>
                            <a:schemeClr val="tx1"/>
                          </a:solidFill>
                          <a:effectLst/>
                        </a:rPr>
                        <a:t>-</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dirty="0">
                          <a:solidFill>
                            <a:schemeClr val="tx1"/>
                          </a:solidFill>
                          <a:effectLst/>
                        </a:rPr>
                        <a:t>5% </a:t>
                      </a:r>
                      <a:endParaRPr lang="en-IN" sz="900" b="0" i="0" u="none" strike="noStrike" dirty="0">
                        <a:solidFill>
                          <a:schemeClr val="tx1"/>
                        </a:solidFill>
                        <a:effectLst/>
                        <a:latin typeface="Calibri" panose="020F0502020204030204" pitchFamily="34" charset="0"/>
                      </a:endParaRPr>
                    </a:p>
                  </a:txBody>
                  <a:tcPr marL="9525" marR="9525" marT="0" marB="0" anchor="ctr">
                    <a:solidFill>
                      <a:srgbClr val="EBEBEB"/>
                    </a:solidFill>
                  </a:tcPr>
                </a:tc>
                <a:tc>
                  <a:txBody>
                    <a:bodyPr/>
                    <a:lstStyle/>
                    <a:p>
                      <a:pPr algn="ctr" rtl="0" fontAlgn="ctr"/>
                      <a:r>
                        <a:rPr lang="en-IN" sz="900" u="none" strike="noStrike" dirty="0">
                          <a:solidFill>
                            <a:schemeClr val="tx1"/>
                          </a:solidFill>
                          <a:effectLst/>
                        </a:rPr>
                        <a:t>2%</a:t>
                      </a:r>
                      <a:endParaRPr lang="en-IN" sz="900" b="0" i="0" u="none" strike="noStrike" dirty="0">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dirty="0">
                          <a:solidFill>
                            <a:schemeClr val="tx1"/>
                          </a:solidFill>
                          <a:effectLst/>
                        </a:rPr>
                        <a:t>*</a:t>
                      </a:r>
                      <a:endParaRPr lang="en-IN" sz="900" b="0" i="0" u="none" strike="noStrike" dirty="0">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a:solidFill>
                            <a:schemeClr val="tx1"/>
                          </a:solidFill>
                          <a:effectLst/>
                        </a:rPr>
                        <a:t>1%</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a:solidFill>
                            <a:schemeClr val="tx1"/>
                          </a:solidFill>
                          <a:effectLst/>
                        </a:rPr>
                        <a:t>3%</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dirty="0">
                          <a:solidFill>
                            <a:schemeClr val="tx1"/>
                          </a:solidFill>
                          <a:effectLst/>
                        </a:rPr>
                        <a:t>2%</a:t>
                      </a:r>
                      <a:endParaRPr lang="en-IN" sz="900" b="0" i="0" u="none" strike="noStrike" dirty="0">
                        <a:solidFill>
                          <a:schemeClr val="tx1"/>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900" u="none" strike="noStrike" dirty="0">
                          <a:solidFill>
                            <a:schemeClr val="tx1"/>
                          </a:solidFill>
                          <a:effectLst/>
                        </a:rPr>
                        <a:t>5% </a:t>
                      </a:r>
                      <a:endParaRPr lang="en-IN" sz="9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extLst>
                  <a:ext uri="{0D108BD9-81ED-4DB2-BD59-A6C34878D82A}">
                    <a16:rowId xmlns:a16="http://schemas.microsoft.com/office/drawing/2014/main" val="1364819384"/>
                  </a:ext>
                </a:extLst>
              </a:tr>
              <a:tr h="114950">
                <a:tc>
                  <a:txBody>
                    <a:bodyPr/>
                    <a:lstStyle/>
                    <a:p>
                      <a:pPr algn="l" rtl="0" fontAlgn="ctr"/>
                      <a:r>
                        <a:rPr lang="en-IN" sz="900" u="none" strike="noStrike">
                          <a:solidFill>
                            <a:schemeClr val="tx1"/>
                          </a:solidFill>
                          <a:effectLst/>
                        </a:rPr>
                        <a:t>St. John's, Newfoundland</a:t>
                      </a:r>
                      <a:endParaRPr lang="en-IN" sz="900" b="0" i="0" u="none" strike="noStrike">
                        <a:solidFill>
                          <a:schemeClr val="tx1"/>
                        </a:solidFill>
                        <a:effectLst/>
                        <a:latin typeface="Calibri" panose="020F0502020204030204" pitchFamily="34" charset="0"/>
                      </a:endParaRPr>
                    </a:p>
                  </a:txBody>
                  <a:tcPr marR="9525" marT="0" marB="0" anchor="ctr"/>
                </a:tc>
                <a:tc>
                  <a:txBody>
                    <a:bodyPr/>
                    <a:lstStyle/>
                    <a:p>
                      <a:pPr algn="ctr" rtl="0" fontAlgn="ctr"/>
                      <a:r>
                        <a:rPr lang="en-IN" sz="900" u="none" strike="noStrike">
                          <a:solidFill>
                            <a:schemeClr val="tx1"/>
                          </a:solidFill>
                          <a:effectLst/>
                        </a:rPr>
                        <a:t>4%</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a:solidFill>
                            <a:schemeClr val="tx1"/>
                          </a:solidFill>
                          <a:effectLst/>
                        </a:rPr>
                        <a:t>3%</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dirty="0">
                          <a:solidFill>
                            <a:schemeClr val="tx1"/>
                          </a:solidFill>
                          <a:effectLst/>
                        </a:rPr>
                        <a:t>7%</a:t>
                      </a:r>
                      <a:r>
                        <a:rPr lang="en-IN" sz="900" u="none" strike="noStrike" baseline="-25000" dirty="0">
                          <a:solidFill>
                            <a:schemeClr val="tx1"/>
                          </a:solidFill>
                          <a:effectLst/>
                        </a:rPr>
                        <a:t> </a:t>
                      </a:r>
                      <a:endParaRPr lang="en-IN" sz="9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rtl="0" fontAlgn="ctr"/>
                      <a:r>
                        <a:rPr lang="en-IN" sz="900" u="none" strike="noStrike" dirty="0">
                          <a:solidFill>
                            <a:schemeClr val="tx1"/>
                          </a:solidFill>
                          <a:effectLst/>
                        </a:rPr>
                        <a:t>2%</a:t>
                      </a:r>
                      <a:endParaRPr lang="en-IN" sz="900" b="0" i="0" u="none" strike="noStrike" dirty="0">
                        <a:solidFill>
                          <a:schemeClr val="tx1"/>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900" u="none" strike="noStrike">
                          <a:solidFill>
                            <a:schemeClr val="tx1"/>
                          </a:solidFill>
                          <a:effectLst/>
                        </a:rPr>
                        <a:t>2%</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a:solidFill>
                            <a:schemeClr val="tx1"/>
                          </a:solidFill>
                          <a:effectLst/>
                        </a:rPr>
                        <a:t>3%</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a:solidFill>
                            <a:schemeClr val="tx1"/>
                          </a:solidFill>
                          <a:effectLst/>
                        </a:rPr>
                        <a:t>1%</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a:solidFill>
                            <a:schemeClr val="tx1"/>
                          </a:solidFill>
                          <a:effectLst/>
                        </a:rPr>
                        <a:t>3%</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a:solidFill>
                            <a:schemeClr val="tx1"/>
                          </a:solidFill>
                          <a:effectLst/>
                        </a:rPr>
                        <a:t>3%</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dirty="0">
                          <a:solidFill>
                            <a:schemeClr val="tx1"/>
                          </a:solidFill>
                          <a:effectLst/>
                        </a:rPr>
                        <a:t>4%</a:t>
                      </a:r>
                      <a:endParaRPr lang="en-IN" sz="900" b="0" i="0" u="none" strike="noStrike" dirty="0">
                        <a:solidFill>
                          <a:schemeClr val="tx1"/>
                        </a:solidFill>
                        <a:effectLst/>
                        <a:latin typeface="Calibri" panose="020F0502020204030204" pitchFamily="34" charset="0"/>
                      </a:endParaRPr>
                    </a:p>
                  </a:txBody>
                  <a:tcPr marL="9525" marR="9525" marT="0" marB="0" anchor="ctr"/>
                </a:tc>
                <a:extLst>
                  <a:ext uri="{0D108BD9-81ED-4DB2-BD59-A6C34878D82A}">
                    <a16:rowId xmlns:a16="http://schemas.microsoft.com/office/drawing/2014/main" val="2917434135"/>
                  </a:ext>
                </a:extLst>
              </a:tr>
              <a:tr h="114950">
                <a:tc>
                  <a:txBody>
                    <a:bodyPr/>
                    <a:lstStyle/>
                    <a:p>
                      <a:pPr algn="l" rtl="0" fontAlgn="ctr"/>
                      <a:r>
                        <a:rPr lang="en-IN" sz="900" u="none" strike="noStrike">
                          <a:solidFill>
                            <a:schemeClr val="tx1"/>
                          </a:solidFill>
                          <a:effectLst/>
                        </a:rPr>
                        <a:t>Moncton, New Brunswick</a:t>
                      </a:r>
                      <a:endParaRPr lang="en-IN" sz="900" b="0" i="0" u="none" strike="noStrike">
                        <a:solidFill>
                          <a:schemeClr val="tx1"/>
                        </a:solidFill>
                        <a:effectLst/>
                        <a:latin typeface="Calibri" panose="020F0502020204030204" pitchFamily="34" charset="0"/>
                      </a:endParaRPr>
                    </a:p>
                  </a:txBody>
                  <a:tcPr marR="9525" marT="0" marB="0" anchor="ctr"/>
                </a:tc>
                <a:tc>
                  <a:txBody>
                    <a:bodyPr/>
                    <a:lstStyle/>
                    <a:p>
                      <a:pPr algn="ctr" rtl="0" fontAlgn="ctr"/>
                      <a:r>
                        <a:rPr lang="en-IN" sz="900" u="none" strike="noStrike" dirty="0">
                          <a:solidFill>
                            <a:schemeClr val="tx1"/>
                          </a:solidFill>
                          <a:effectLst/>
                        </a:rPr>
                        <a:t>2%</a:t>
                      </a:r>
                      <a:endParaRPr lang="en-IN" sz="900" b="0" i="0" u="none" strike="noStrike" dirty="0">
                        <a:solidFill>
                          <a:schemeClr val="tx1"/>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900" u="none" strike="noStrike" dirty="0">
                          <a:solidFill>
                            <a:schemeClr val="tx1"/>
                          </a:solidFill>
                          <a:effectLst/>
                        </a:rPr>
                        <a:t>1%</a:t>
                      </a:r>
                      <a:endParaRPr lang="en-IN" sz="900" b="0" i="0" u="none" strike="noStrike" dirty="0">
                        <a:solidFill>
                          <a:schemeClr val="tx1"/>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900" u="none" strike="noStrike" dirty="0">
                          <a:solidFill>
                            <a:schemeClr val="tx1"/>
                          </a:solidFill>
                          <a:effectLst/>
                        </a:rPr>
                        <a:t>1%</a:t>
                      </a:r>
                      <a:endParaRPr lang="en-IN" sz="900" b="0" i="0" u="none" strike="noStrike" dirty="0">
                        <a:solidFill>
                          <a:schemeClr val="tx1"/>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900" u="none" strike="noStrike" dirty="0">
                          <a:solidFill>
                            <a:schemeClr val="tx1"/>
                          </a:solidFill>
                          <a:effectLst/>
                        </a:rPr>
                        <a:t>3%</a:t>
                      </a:r>
                      <a:endParaRPr lang="en-IN" sz="900" b="0" i="0" u="none" strike="noStrike" dirty="0">
                        <a:solidFill>
                          <a:schemeClr val="tx1"/>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900" u="none" strike="noStrike" dirty="0">
                          <a:solidFill>
                            <a:schemeClr val="tx1"/>
                          </a:solidFill>
                          <a:effectLst/>
                        </a:rPr>
                        <a:t>4%</a:t>
                      </a:r>
                      <a:endParaRPr lang="en-IN" sz="900" b="0" i="0" u="none" strike="noStrike" dirty="0">
                        <a:solidFill>
                          <a:schemeClr val="tx1"/>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900" u="none" strike="noStrike" dirty="0">
                          <a:solidFill>
                            <a:schemeClr val="tx1"/>
                          </a:solidFill>
                          <a:effectLst/>
                        </a:rPr>
                        <a:t>12%</a:t>
                      </a:r>
                      <a:endParaRPr lang="en-IN" sz="9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rtl="0" fontAlgn="ctr"/>
                      <a:r>
                        <a:rPr lang="en-IN" sz="900" u="none" strike="noStrike">
                          <a:solidFill>
                            <a:schemeClr val="tx1"/>
                          </a:solidFill>
                          <a:effectLst/>
                        </a:rPr>
                        <a:t>6%</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a:solidFill>
                            <a:schemeClr val="tx1"/>
                          </a:solidFill>
                          <a:effectLst/>
                        </a:rPr>
                        <a:t>3%</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a:solidFill>
                            <a:schemeClr val="tx1"/>
                          </a:solidFill>
                          <a:effectLst/>
                        </a:rPr>
                        <a:t>2%</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dirty="0">
                          <a:solidFill>
                            <a:schemeClr val="tx1"/>
                          </a:solidFill>
                          <a:effectLst/>
                        </a:rPr>
                        <a:t>4%</a:t>
                      </a:r>
                      <a:endParaRPr lang="en-IN" sz="900" b="0" i="0" u="none" strike="noStrike" dirty="0">
                        <a:solidFill>
                          <a:schemeClr val="tx1"/>
                        </a:solidFill>
                        <a:effectLst/>
                        <a:latin typeface="Calibri" panose="020F0502020204030204" pitchFamily="34" charset="0"/>
                      </a:endParaRPr>
                    </a:p>
                  </a:txBody>
                  <a:tcPr marL="9525" marR="9525" marT="0" marB="0" anchor="ctr"/>
                </a:tc>
                <a:extLst>
                  <a:ext uri="{0D108BD9-81ED-4DB2-BD59-A6C34878D82A}">
                    <a16:rowId xmlns:a16="http://schemas.microsoft.com/office/drawing/2014/main" val="2255758183"/>
                  </a:ext>
                </a:extLst>
              </a:tr>
              <a:tr h="114950">
                <a:tc>
                  <a:txBody>
                    <a:bodyPr/>
                    <a:lstStyle/>
                    <a:p>
                      <a:pPr algn="l" rtl="0" fontAlgn="ctr"/>
                      <a:r>
                        <a:rPr lang="en-IN" sz="900" u="none" strike="noStrike">
                          <a:solidFill>
                            <a:schemeClr val="tx1"/>
                          </a:solidFill>
                          <a:effectLst/>
                        </a:rPr>
                        <a:t>Saskatoon, Saskatchewan</a:t>
                      </a:r>
                      <a:endParaRPr lang="en-IN" sz="900" b="0" i="0" u="none" strike="noStrike">
                        <a:solidFill>
                          <a:schemeClr val="tx1"/>
                        </a:solidFill>
                        <a:effectLst/>
                        <a:latin typeface="Calibri" panose="020F0502020204030204" pitchFamily="34" charset="0"/>
                      </a:endParaRPr>
                    </a:p>
                  </a:txBody>
                  <a:tcPr marR="9525" marT="0" marB="0" anchor="ctr"/>
                </a:tc>
                <a:tc>
                  <a:txBody>
                    <a:bodyPr/>
                    <a:lstStyle/>
                    <a:p>
                      <a:pPr algn="ctr" rtl="0" fontAlgn="ctr"/>
                      <a:r>
                        <a:rPr lang="en-IN" sz="900" u="none" strike="noStrike" dirty="0">
                          <a:solidFill>
                            <a:schemeClr val="tx1"/>
                          </a:solidFill>
                          <a:effectLst/>
                        </a:rPr>
                        <a:t>1%</a:t>
                      </a:r>
                      <a:endParaRPr lang="en-IN" sz="900" b="0" i="0" u="none" strike="noStrike" dirty="0">
                        <a:solidFill>
                          <a:schemeClr val="tx1"/>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900" u="none" strike="noStrike" dirty="0">
                          <a:solidFill>
                            <a:schemeClr val="tx1"/>
                          </a:solidFill>
                          <a:effectLst/>
                        </a:rPr>
                        <a:t>3%</a:t>
                      </a:r>
                      <a:endParaRPr lang="en-IN" sz="900" b="0" i="0" u="none" strike="noStrike" dirty="0">
                        <a:solidFill>
                          <a:schemeClr val="tx1"/>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900" u="none" strike="noStrike" dirty="0">
                          <a:solidFill>
                            <a:schemeClr val="tx1"/>
                          </a:solidFill>
                          <a:effectLst/>
                        </a:rPr>
                        <a:t>14%</a:t>
                      </a:r>
                      <a:endParaRPr lang="en-IN" sz="900" b="0" i="0" u="none" strike="noStrike" baseline="-25000" dirty="0">
                        <a:solidFill>
                          <a:schemeClr val="tx1"/>
                        </a:solidFill>
                        <a:effectLst/>
                        <a:latin typeface="Calibri" panose="020F0502020204030204" pitchFamily="34" charset="0"/>
                      </a:endParaRPr>
                    </a:p>
                  </a:txBody>
                  <a:tcPr marL="9525" marR="9525" marT="0" marB="0" anchor="ctr">
                    <a:solidFill>
                      <a:srgbClr val="92D050"/>
                    </a:solidFill>
                  </a:tcPr>
                </a:tc>
                <a:tc>
                  <a:txBody>
                    <a:bodyPr/>
                    <a:lstStyle/>
                    <a:p>
                      <a:pPr algn="ctr" rtl="0" fontAlgn="ctr"/>
                      <a:r>
                        <a:rPr lang="en-IN" sz="900" u="none" strike="noStrike" dirty="0">
                          <a:solidFill>
                            <a:schemeClr val="tx1"/>
                          </a:solidFill>
                          <a:effectLst/>
                        </a:rPr>
                        <a:t>2%</a:t>
                      </a:r>
                      <a:endParaRPr lang="en-IN" sz="900" b="0" i="0" u="none" strike="noStrike" dirty="0">
                        <a:solidFill>
                          <a:schemeClr val="tx1"/>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900" u="none" strike="noStrike" dirty="0">
                          <a:solidFill>
                            <a:schemeClr val="tx1"/>
                          </a:solidFill>
                          <a:effectLst/>
                        </a:rPr>
                        <a:t>1%</a:t>
                      </a:r>
                      <a:endParaRPr lang="en-IN" sz="900" b="0" i="0" u="none" strike="noStrike" dirty="0">
                        <a:solidFill>
                          <a:schemeClr val="tx1"/>
                        </a:solidFill>
                        <a:effectLst/>
                        <a:latin typeface="Calibri" panose="020F0502020204030204" pitchFamily="34" charset="0"/>
                      </a:endParaRPr>
                    </a:p>
                  </a:txBody>
                  <a:tcPr marL="9525" marR="9525" marT="0" marB="0" anchor="ctr">
                    <a:solidFill>
                      <a:srgbClr val="FF9999"/>
                    </a:solidFill>
                  </a:tcPr>
                </a:tc>
                <a:tc>
                  <a:txBody>
                    <a:bodyPr/>
                    <a:lstStyle/>
                    <a:p>
                      <a:pPr algn="ctr" rtl="0" fontAlgn="ctr"/>
                      <a:r>
                        <a:rPr lang="en-IN" sz="900" u="none" strike="noStrike">
                          <a:solidFill>
                            <a:schemeClr val="tx1"/>
                          </a:solidFill>
                          <a:effectLst/>
                        </a:rPr>
                        <a:t>-</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a:solidFill>
                            <a:schemeClr val="tx1"/>
                          </a:solidFill>
                          <a:effectLst/>
                        </a:rPr>
                        <a:t>1%</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a:solidFill>
                            <a:schemeClr val="tx1"/>
                          </a:solidFill>
                          <a:effectLst/>
                        </a:rPr>
                        <a:t>*</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dirty="0">
                          <a:solidFill>
                            <a:schemeClr val="tx1"/>
                          </a:solidFill>
                          <a:effectLst/>
                        </a:rPr>
                        <a:t>4% </a:t>
                      </a:r>
                      <a:endParaRPr lang="en-IN" sz="900" b="0" i="0" u="none" strike="noStrike" baseline="-25000" dirty="0">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dirty="0">
                          <a:solidFill>
                            <a:schemeClr val="tx1"/>
                          </a:solidFill>
                          <a:effectLst/>
                        </a:rPr>
                        <a:t>3%</a:t>
                      </a:r>
                      <a:endParaRPr lang="en-IN" sz="900" b="0" i="0" u="none" strike="noStrike" dirty="0">
                        <a:solidFill>
                          <a:schemeClr val="tx1"/>
                        </a:solidFill>
                        <a:effectLst/>
                        <a:latin typeface="Calibri" panose="020F0502020204030204" pitchFamily="34" charset="0"/>
                      </a:endParaRPr>
                    </a:p>
                  </a:txBody>
                  <a:tcPr marL="9525" marR="9525" marT="0" marB="0" anchor="ctr"/>
                </a:tc>
                <a:extLst>
                  <a:ext uri="{0D108BD9-81ED-4DB2-BD59-A6C34878D82A}">
                    <a16:rowId xmlns:a16="http://schemas.microsoft.com/office/drawing/2014/main" val="39708457"/>
                  </a:ext>
                </a:extLst>
              </a:tr>
              <a:tr h="114950">
                <a:tc>
                  <a:txBody>
                    <a:bodyPr/>
                    <a:lstStyle/>
                    <a:p>
                      <a:pPr algn="l" rtl="0" fontAlgn="ctr"/>
                      <a:r>
                        <a:rPr lang="en-IN" sz="900" u="none" strike="noStrike" dirty="0">
                          <a:solidFill>
                            <a:schemeClr val="tx1"/>
                          </a:solidFill>
                          <a:effectLst/>
                        </a:rPr>
                        <a:t>Winnipeg, Manitoba</a:t>
                      </a:r>
                      <a:endParaRPr lang="en-IN" sz="900" b="0" i="0" u="none" strike="noStrike" dirty="0">
                        <a:solidFill>
                          <a:schemeClr val="tx1"/>
                        </a:solidFill>
                        <a:effectLst/>
                        <a:latin typeface="Calibri" panose="020F0502020204030204" pitchFamily="34" charset="0"/>
                      </a:endParaRPr>
                    </a:p>
                  </a:txBody>
                  <a:tcPr marR="9525" marT="0" marB="0" anchor="ctr"/>
                </a:tc>
                <a:tc>
                  <a:txBody>
                    <a:bodyPr/>
                    <a:lstStyle/>
                    <a:p>
                      <a:pPr algn="ctr" rtl="0" fontAlgn="ctr"/>
                      <a:r>
                        <a:rPr lang="en-IN" sz="900" u="none" strike="noStrike">
                          <a:solidFill>
                            <a:schemeClr val="tx1"/>
                          </a:solidFill>
                          <a:effectLst/>
                        </a:rPr>
                        <a:t>2%</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a:solidFill>
                            <a:schemeClr val="tx1"/>
                          </a:solidFill>
                          <a:effectLst/>
                        </a:rPr>
                        <a:t>2%</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a:solidFill>
                            <a:schemeClr val="tx1"/>
                          </a:solidFill>
                          <a:effectLst/>
                        </a:rPr>
                        <a:t>-</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a:solidFill>
                            <a:schemeClr val="tx1"/>
                          </a:solidFill>
                          <a:effectLst/>
                        </a:rPr>
                        <a:t>1%</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a:solidFill>
                            <a:schemeClr val="tx1"/>
                          </a:solidFill>
                          <a:effectLst/>
                        </a:rPr>
                        <a:t>1%</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dirty="0">
                          <a:solidFill>
                            <a:schemeClr val="tx1"/>
                          </a:solidFill>
                          <a:effectLst/>
                        </a:rPr>
                        <a:t>2%</a:t>
                      </a:r>
                      <a:endParaRPr lang="en-IN" sz="900" b="0" i="0" u="none" strike="noStrike" dirty="0">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a:solidFill>
                            <a:schemeClr val="tx1"/>
                          </a:solidFill>
                          <a:effectLst/>
                        </a:rPr>
                        <a:t>*</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a:solidFill>
                            <a:schemeClr val="tx1"/>
                          </a:solidFill>
                          <a:effectLst/>
                        </a:rPr>
                        <a:t>*</a:t>
                      </a:r>
                      <a:endParaRPr lang="en-IN" sz="900" b="0" i="0" u="none" strike="noStrike">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dirty="0">
                          <a:solidFill>
                            <a:schemeClr val="tx1"/>
                          </a:solidFill>
                          <a:effectLst/>
                        </a:rPr>
                        <a:t>3%</a:t>
                      </a:r>
                      <a:r>
                        <a:rPr lang="en-IN" sz="900" u="none" strike="noStrike" baseline="-25000" dirty="0">
                          <a:solidFill>
                            <a:schemeClr val="tx1"/>
                          </a:solidFill>
                          <a:effectLst/>
                        </a:rPr>
                        <a:t> </a:t>
                      </a:r>
                      <a:endParaRPr lang="en-IN" sz="900" b="0" i="0" u="none" strike="noStrike" baseline="-25000" dirty="0">
                        <a:solidFill>
                          <a:schemeClr val="tx1"/>
                        </a:solidFill>
                        <a:effectLst/>
                        <a:latin typeface="Calibri" panose="020F0502020204030204" pitchFamily="34" charset="0"/>
                      </a:endParaRPr>
                    </a:p>
                  </a:txBody>
                  <a:tcPr marL="9525" marR="9525" marT="0" marB="0" anchor="ctr"/>
                </a:tc>
                <a:tc>
                  <a:txBody>
                    <a:bodyPr/>
                    <a:lstStyle/>
                    <a:p>
                      <a:pPr algn="ctr" rtl="0" fontAlgn="ctr"/>
                      <a:r>
                        <a:rPr lang="en-IN" sz="900" u="none" strike="noStrike" dirty="0">
                          <a:solidFill>
                            <a:schemeClr val="tx1"/>
                          </a:solidFill>
                          <a:effectLst/>
                        </a:rPr>
                        <a:t>1%</a:t>
                      </a:r>
                      <a:endParaRPr lang="en-IN" sz="900" b="0" i="0" u="none" strike="noStrike" dirty="0">
                        <a:solidFill>
                          <a:schemeClr val="tx1"/>
                        </a:solidFill>
                        <a:effectLst/>
                        <a:latin typeface="Calibri" panose="020F0502020204030204" pitchFamily="34" charset="0"/>
                      </a:endParaRPr>
                    </a:p>
                  </a:txBody>
                  <a:tcPr marL="9525" marR="9525" marT="0" marB="0" anchor="ctr"/>
                </a:tc>
                <a:extLst>
                  <a:ext uri="{0D108BD9-81ED-4DB2-BD59-A6C34878D82A}">
                    <a16:rowId xmlns:a16="http://schemas.microsoft.com/office/drawing/2014/main" val="1234898349"/>
                  </a:ext>
                </a:extLst>
              </a:tr>
            </a:tbl>
          </a:graphicData>
        </a:graphic>
      </p:graphicFrame>
    </p:spTree>
    <p:extLst>
      <p:ext uri="{BB962C8B-B14F-4D97-AF65-F5344CB8AC3E}">
        <p14:creationId xmlns:p14="http://schemas.microsoft.com/office/powerpoint/2010/main" val="34243896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806E31-BA67-4070-8CEF-3C877BD9A4C6}"/>
              </a:ext>
            </a:extLst>
          </p:cNvPr>
          <p:cNvSpPr>
            <a:spLocks noGrp="1"/>
          </p:cNvSpPr>
          <p:nvPr>
            <p:ph type="body" sz="quarter" idx="17"/>
          </p:nvPr>
        </p:nvSpPr>
        <p:spPr>
          <a:xfrm>
            <a:off x="922725" y="4795112"/>
            <a:ext cx="7462662" cy="215444"/>
          </a:xfrm>
        </p:spPr>
        <p:txBody>
          <a:bodyPr/>
          <a:lstStyle/>
          <a:p>
            <a:r>
              <a:rPr lang="en-US" sz="700" dirty="0"/>
              <a:t>Q3. </a:t>
            </a:r>
            <a:r>
              <a:rPr lang="en-GB" sz="700" dirty="0"/>
              <a:t>Still assuming you had a full-time job opportunity in another city where you would have to move, which city would you most want to relocate to? Please select your first, second and third choice. </a:t>
            </a:r>
            <a:r>
              <a:rPr lang="en-US" sz="700" dirty="0"/>
              <a:t>Base: All respondents (n=1185)</a:t>
            </a:r>
          </a:p>
        </p:txBody>
      </p:sp>
      <p:sp>
        <p:nvSpPr>
          <p:cNvPr id="3" name="Title 2">
            <a:extLst>
              <a:ext uri="{FF2B5EF4-FFF2-40B4-BE49-F238E27FC236}">
                <a16:creationId xmlns:a16="http://schemas.microsoft.com/office/drawing/2014/main" id="{9242A15F-80B1-4B86-BCAB-C65E32C32DB3}"/>
              </a:ext>
            </a:extLst>
          </p:cNvPr>
          <p:cNvSpPr>
            <a:spLocks noGrp="1"/>
          </p:cNvSpPr>
          <p:nvPr>
            <p:ph type="title"/>
          </p:nvPr>
        </p:nvSpPr>
        <p:spPr>
          <a:xfrm>
            <a:off x="232376" y="171113"/>
            <a:ext cx="8010771" cy="387798"/>
          </a:xfrm>
        </p:spPr>
        <p:txBody>
          <a:bodyPr/>
          <a:lstStyle/>
          <a:p>
            <a:r>
              <a:rPr lang="en-US" dirty="0"/>
              <a:t>Preferred City of Relocation By Key Groups</a:t>
            </a:r>
          </a:p>
        </p:txBody>
      </p:sp>
      <p:sp>
        <p:nvSpPr>
          <p:cNvPr id="4" name="Text Placeholder 3">
            <a:extLst>
              <a:ext uri="{FF2B5EF4-FFF2-40B4-BE49-F238E27FC236}">
                <a16:creationId xmlns:a16="http://schemas.microsoft.com/office/drawing/2014/main" id="{E926E761-2D60-4984-8FB5-C81192C41A87}"/>
              </a:ext>
            </a:extLst>
          </p:cNvPr>
          <p:cNvSpPr>
            <a:spLocks noGrp="1"/>
          </p:cNvSpPr>
          <p:nvPr>
            <p:ph type="body" sz="quarter" idx="19"/>
          </p:nvPr>
        </p:nvSpPr>
        <p:spPr/>
        <p:txBody>
          <a:bodyPr/>
          <a:lstStyle/>
          <a:p>
            <a:pPr marL="171450" indent="-171450" algn="just">
              <a:buFont typeface="Arial" panose="020B0604020202020204" pitchFamily="34" charset="0"/>
              <a:buChar char="•"/>
            </a:pPr>
            <a:r>
              <a:rPr lang="en-US" sz="1100" dirty="0"/>
              <a:t>Tradespeople and renters are more likely to rank Montreal as their top choice, whereas those who have been at their job for under 10 years or who were born outside of Canada are more likely to rank Ottawa first. Employed Canadians living with dependents are more likely to prefer Winnipeg but are less likely to feel this way about </a:t>
            </a:r>
            <a:r>
              <a:rPr lang="en-US" sz="1100" dirty="0" err="1"/>
              <a:t>Saskatoon</a:t>
            </a:r>
            <a:r>
              <a:rPr lang="en-US" sz="1100" dirty="0"/>
              <a:t>.</a:t>
            </a:r>
          </a:p>
        </p:txBody>
      </p:sp>
      <p:sp>
        <p:nvSpPr>
          <p:cNvPr id="8" name="TextBox 7">
            <a:extLst>
              <a:ext uri="{FF2B5EF4-FFF2-40B4-BE49-F238E27FC236}">
                <a16:creationId xmlns:a16="http://schemas.microsoft.com/office/drawing/2014/main" id="{5072AFB4-BAF0-480E-8277-39357D9885A5}"/>
              </a:ext>
            </a:extLst>
          </p:cNvPr>
          <p:cNvSpPr txBox="1"/>
          <p:nvPr/>
        </p:nvSpPr>
        <p:spPr>
          <a:xfrm>
            <a:off x="3260035" y="1158592"/>
            <a:ext cx="2623931" cy="169277"/>
          </a:xfrm>
          <a:prstGeom prst="rect">
            <a:avLst/>
          </a:prstGeom>
        </p:spPr>
        <p:txBody>
          <a:bodyPr vert="horz" wrap="square" lIns="0" tIns="0" rIns="0" bIns="0" rtlCol="0">
            <a:spAutoFit/>
          </a:bodyPr>
          <a:lstStyle/>
          <a:p>
            <a:pPr marL="4763" algn="ctr"/>
            <a:r>
              <a:rPr lang="en-US" sz="1100" b="1" dirty="0"/>
              <a:t>% Ranked 1</a:t>
            </a:r>
            <a:r>
              <a:rPr lang="en-US" sz="1100" b="1" baseline="30000" dirty="0"/>
              <a:t>st</a:t>
            </a:r>
            <a:endParaRPr lang="en-US" sz="1100" b="1" dirty="0"/>
          </a:p>
        </p:txBody>
      </p:sp>
      <p:graphicFrame>
        <p:nvGraphicFramePr>
          <p:cNvPr id="7" name="Table 6">
            <a:extLst>
              <a:ext uri="{FF2B5EF4-FFF2-40B4-BE49-F238E27FC236}">
                <a16:creationId xmlns:a16="http://schemas.microsoft.com/office/drawing/2014/main" id="{12FFAB25-1443-471F-B11B-2930F3486888}"/>
              </a:ext>
            </a:extLst>
          </p:cNvPr>
          <p:cNvGraphicFramePr>
            <a:graphicFrameLocks noGrp="1"/>
          </p:cNvGraphicFramePr>
          <p:nvPr>
            <p:extLst>
              <p:ext uri="{D42A27DB-BD31-4B8C-83A1-F6EECF244321}">
                <p14:modId xmlns:p14="http://schemas.microsoft.com/office/powerpoint/2010/main" val="679103638"/>
              </p:ext>
            </p:extLst>
          </p:nvPr>
        </p:nvGraphicFramePr>
        <p:xfrm>
          <a:off x="154051" y="1374915"/>
          <a:ext cx="8835898" cy="2842326"/>
        </p:xfrm>
        <a:graphic>
          <a:graphicData uri="http://schemas.openxmlformats.org/drawingml/2006/table">
            <a:tbl>
              <a:tblPr firstRow="1" bandRow="1">
                <a:tableStyleId>{00A15C55-8517-42AA-B614-E9B94910E393}</a:tableStyleId>
              </a:tblPr>
              <a:tblGrid>
                <a:gridCol w="1967949">
                  <a:extLst>
                    <a:ext uri="{9D8B030D-6E8A-4147-A177-3AD203B41FA5}">
                      <a16:colId xmlns:a16="http://schemas.microsoft.com/office/drawing/2014/main" val="849710063"/>
                    </a:ext>
                  </a:extLst>
                </a:gridCol>
                <a:gridCol w="624359">
                  <a:extLst>
                    <a:ext uri="{9D8B030D-6E8A-4147-A177-3AD203B41FA5}">
                      <a16:colId xmlns:a16="http://schemas.microsoft.com/office/drawing/2014/main" val="2833812181"/>
                    </a:ext>
                  </a:extLst>
                </a:gridCol>
                <a:gridCol w="624359">
                  <a:extLst>
                    <a:ext uri="{9D8B030D-6E8A-4147-A177-3AD203B41FA5}">
                      <a16:colId xmlns:a16="http://schemas.microsoft.com/office/drawing/2014/main" val="1228887541"/>
                    </a:ext>
                  </a:extLst>
                </a:gridCol>
                <a:gridCol w="624359">
                  <a:extLst>
                    <a:ext uri="{9D8B030D-6E8A-4147-A177-3AD203B41FA5}">
                      <a16:colId xmlns:a16="http://schemas.microsoft.com/office/drawing/2014/main" val="1409009964"/>
                    </a:ext>
                  </a:extLst>
                </a:gridCol>
                <a:gridCol w="624359">
                  <a:extLst>
                    <a:ext uri="{9D8B030D-6E8A-4147-A177-3AD203B41FA5}">
                      <a16:colId xmlns:a16="http://schemas.microsoft.com/office/drawing/2014/main" val="844393255"/>
                    </a:ext>
                  </a:extLst>
                </a:gridCol>
                <a:gridCol w="624359">
                  <a:extLst>
                    <a:ext uri="{9D8B030D-6E8A-4147-A177-3AD203B41FA5}">
                      <a16:colId xmlns:a16="http://schemas.microsoft.com/office/drawing/2014/main" val="343468090"/>
                    </a:ext>
                  </a:extLst>
                </a:gridCol>
                <a:gridCol w="624359">
                  <a:extLst>
                    <a:ext uri="{9D8B030D-6E8A-4147-A177-3AD203B41FA5}">
                      <a16:colId xmlns:a16="http://schemas.microsoft.com/office/drawing/2014/main" val="1446919925"/>
                    </a:ext>
                  </a:extLst>
                </a:gridCol>
                <a:gridCol w="624359">
                  <a:extLst>
                    <a:ext uri="{9D8B030D-6E8A-4147-A177-3AD203B41FA5}">
                      <a16:colId xmlns:a16="http://schemas.microsoft.com/office/drawing/2014/main" val="2214585161"/>
                    </a:ext>
                  </a:extLst>
                </a:gridCol>
                <a:gridCol w="624359">
                  <a:extLst>
                    <a:ext uri="{9D8B030D-6E8A-4147-A177-3AD203B41FA5}">
                      <a16:colId xmlns:a16="http://schemas.microsoft.com/office/drawing/2014/main" val="1092452878"/>
                    </a:ext>
                  </a:extLst>
                </a:gridCol>
                <a:gridCol w="624359">
                  <a:extLst>
                    <a:ext uri="{9D8B030D-6E8A-4147-A177-3AD203B41FA5}">
                      <a16:colId xmlns:a16="http://schemas.microsoft.com/office/drawing/2014/main" val="1222419727"/>
                    </a:ext>
                  </a:extLst>
                </a:gridCol>
                <a:gridCol w="624359">
                  <a:extLst>
                    <a:ext uri="{9D8B030D-6E8A-4147-A177-3AD203B41FA5}">
                      <a16:colId xmlns:a16="http://schemas.microsoft.com/office/drawing/2014/main" val="2605244121"/>
                    </a:ext>
                  </a:extLst>
                </a:gridCol>
                <a:gridCol w="624359">
                  <a:extLst>
                    <a:ext uri="{9D8B030D-6E8A-4147-A177-3AD203B41FA5}">
                      <a16:colId xmlns:a16="http://schemas.microsoft.com/office/drawing/2014/main" val="124165145"/>
                    </a:ext>
                  </a:extLst>
                </a:gridCol>
              </a:tblGrid>
              <a:tr h="217629">
                <a:tc>
                  <a:txBody>
                    <a:bodyPr/>
                    <a:lstStyle/>
                    <a:p>
                      <a:endParaRPr lang="en-IN" sz="1100" dirty="0">
                        <a:latin typeface="+mn-lt"/>
                      </a:endParaRPr>
                    </a:p>
                  </a:txBody>
                  <a:tcPr anchor="ctr"/>
                </a:tc>
                <a:tc gridSpan="2">
                  <a:txBody>
                    <a:bodyPr/>
                    <a:lstStyle/>
                    <a:p>
                      <a:pPr algn="ctr">
                        <a:lnSpc>
                          <a:spcPts val="800"/>
                        </a:lnSpc>
                      </a:pPr>
                      <a:r>
                        <a:rPr lang="en-IN" sz="1100" b="1" dirty="0">
                          <a:solidFill>
                            <a:schemeClr val="tx1"/>
                          </a:solidFill>
                          <a:latin typeface="+mn-lt"/>
                        </a:rPr>
                        <a:t>TRADES</a:t>
                      </a:r>
                    </a:p>
                  </a:txBody>
                  <a:tcPr anchor="ctr"/>
                </a:tc>
                <a:tc hMerge="1">
                  <a:txBody>
                    <a:bodyPr/>
                    <a:lstStyle/>
                    <a:p>
                      <a:pPr algn="ctr"/>
                      <a:endParaRPr lang="en-IN" sz="800" dirty="0"/>
                    </a:p>
                  </a:txBody>
                  <a:tcPr anchor="ctr"/>
                </a:tc>
                <a:tc gridSpan="3">
                  <a:txBody>
                    <a:bodyPr/>
                    <a:lstStyle/>
                    <a:p>
                      <a:pPr algn="ctr">
                        <a:lnSpc>
                          <a:spcPts val="800"/>
                        </a:lnSpc>
                      </a:pPr>
                      <a:r>
                        <a:rPr lang="en-IN" sz="1100" b="1" dirty="0">
                          <a:solidFill>
                            <a:schemeClr val="tx1"/>
                          </a:solidFill>
                          <a:latin typeface="+mn-lt"/>
                        </a:rPr>
                        <a:t>TIMES AT JOB</a:t>
                      </a:r>
                    </a:p>
                  </a:txBody>
                  <a:tcPr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tc gridSpan="2">
                  <a:txBody>
                    <a:bodyPr/>
                    <a:lstStyle/>
                    <a:p>
                      <a:pPr algn="ctr">
                        <a:lnSpc>
                          <a:spcPts val="800"/>
                        </a:lnSpc>
                      </a:pPr>
                      <a:r>
                        <a:rPr lang="en-IN" sz="1100" b="1" dirty="0">
                          <a:solidFill>
                            <a:schemeClr val="tx1"/>
                          </a:solidFill>
                          <a:latin typeface="+mn-lt"/>
                        </a:rPr>
                        <a:t>OWN HOUSE</a:t>
                      </a:r>
                    </a:p>
                  </a:txBody>
                  <a:tcPr anchor="ctr"/>
                </a:tc>
                <a:tc hMerge="1">
                  <a:txBody>
                    <a:bodyPr/>
                    <a:lstStyle/>
                    <a:p>
                      <a:pPr algn="ctr"/>
                      <a:endParaRPr lang="en-IN" sz="800" dirty="0"/>
                    </a:p>
                  </a:txBody>
                  <a:tcPr anchor="ctr"/>
                </a:tc>
                <a:tc gridSpan="2">
                  <a:txBody>
                    <a:bodyPr/>
                    <a:lstStyle/>
                    <a:p>
                      <a:pPr algn="ctr">
                        <a:lnSpc>
                          <a:spcPts val="800"/>
                        </a:lnSpc>
                      </a:pPr>
                      <a:r>
                        <a:rPr lang="en-IN" sz="1100" b="1" dirty="0">
                          <a:solidFill>
                            <a:schemeClr val="tx1"/>
                          </a:solidFill>
                          <a:latin typeface="+mn-lt"/>
                        </a:rPr>
                        <a:t>DEPENDENT</a:t>
                      </a:r>
                    </a:p>
                  </a:txBody>
                  <a:tcPr anchor="ctr"/>
                </a:tc>
                <a:tc hMerge="1">
                  <a:txBody>
                    <a:bodyPr/>
                    <a:lstStyle/>
                    <a:p>
                      <a:pPr algn="ctr"/>
                      <a:endParaRPr lang="en-IN" sz="900" dirty="0"/>
                    </a:p>
                  </a:txBody>
                  <a:tcPr anchor="ctr"/>
                </a:tc>
                <a:tc gridSpan="2">
                  <a:txBody>
                    <a:bodyPr/>
                    <a:lstStyle/>
                    <a:p>
                      <a:pPr algn="ctr">
                        <a:lnSpc>
                          <a:spcPts val="800"/>
                        </a:lnSpc>
                      </a:pPr>
                      <a:r>
                        <a:rPr lang="en-IN" sz="1100" b="1" dirty="0">
                          <a:solidFill>
                            <a:schemeClr val="tx1"/>
                          </a:solidFill>
                          <a:latin typeface="+mn-lt"/>
                        </a:rPr>
                        <a:t>BORN IN CANADA</a:t>
                      </a:r>
                    </a:p>
                  </a:txBody>
                  <a:tcPr anchor="ctr"/>
                </a:tc>
                <a:tc hMerge="1">
                  <a:txBody>
                    <a:bodyPr/>
                    <a:lstStyle/>
                    <a:p>
                      <a:pPr algn="ctr"/>
                      <a:endParaRPr lang="en-IN" sz="900" dirty="0"/>
                    </a:p>
                  </a:txBody>
                  <a:tcPr anchor="ctr"/>
                </a:tc>
                <a:extLst>
                  <a:ext uri="{0D108BD9-81ED-4DB2-BD59-A6C34878D82A}">
                    <a16:rowId xmlns:a16="http://schemas.microsoft.com/office/drawing/2014/main" val="1551721918"/>
                  </a:ext>
                </a:extLst>
              </a:tr>
              <a:tr h="236286">
                <a:tc>
                  <a:txBody>
                    <a:bodyPr/>
                    <a:lstStyle/>
                    <a:p>
                      <a:endParaRPr lang="en-IN" sz="900" dirty="0">
                        <a:latin typeface="+mn-lt"/>
                      </a:endParaRPr>
                    </a:p>
                  </a:txBody>
                  <a:tcPr anchor="ctr"/>
                </a:tc>
                <a:tc>
                  <a:txBody>
                    <a:bodyPr/>
                    <a:lstStyle/>
                    <a:p>
                      <a:pPr algn="ctr" fontAlgn="t">
                        <a:lnSpc>
                          <a:spcPts val="800"/>
                        </a:lnSpc>
                      </a:pPr>
                      <a:r>
                        <a:rPr lang="en-IN" sz="900" b="1" kern="1200" dirty="0">
                          <a:solidFill>
                            <a:schemeClr val="tx1"/>
                          </a:solidFill>
                          <a:latin typeface="+mn-lt"/>
                        </a:rPr>
                        <a:t>Trades </a:t>
                      </a:r>
                    </a:p>
                  </a:txBody>
                  <a:tcPr marL="9525" marR="9525" marT="9525" marB="0" anchor="ctr"/>
                </a:tc>
                <a:tc>
                  <a:txBody>
                    <a:bodyPr/>
                    <a:lstStyle/>
                    <a:p>
                      <a:pPr algn="ctr" fontAlgn="t">
                        <a:lnSpc>
                          <a:spcPts val="800"/>
                        </a:lnSpc>
                      </a:pPr>
                      <a:r>
                        <a:rPr lang="en-IN" sz="900" b="1" kern="1200" dirty="0">
                          <a:solidFill>
                            <a:schemeClr val="tx1"/>
                          </a:solidFill>
                          <a:latin typeface="+mn-lt"/>
                        </a:rPr>
                        <a:t>Rest</a:t>
                      </a:r>
                    </a:p>
                  </a:txBody>
                  <a:tcPr marL="9525" marR="9525" marT="9525" marB="0" anchor="ctr"/>
                </a:tc>
                <a:tc>
                  <a:txBody>
                    <a:bodyPr/>
                    <a:lstStyle/>
                    <a:p>
                      <a:pPr algn="ctr" fontAlgn="t">
                        <a:lnSpc>
                          <a:spcPts val="800"/>
                        </a:lnSpc>
                      </a:pPr>
                      <a:r>
                        <a:rPr lang="en-IN" sz="900" b="1" kern="1200" dirty="0">
                          <a:solidFill>
                            <a:schemeClr val="tx1"/>
                          </a:solidFill>
                          <a:latin typeface="+mn-lt"/>
                        </a:rPr>
                        <a:t>3 years or less </a:t>
                      </a:r>
                    </a:p>
                  </a:txBody>
                  <a:tcPr marL="9525" marR="9525" marT="9525" marB="0" anchor="ctr"/>
                </a:tc>
                <a:tc>
                  <a:txBody>
                    <a:bodyPr/>
                    <a:lstStyle/>
                    <a:p>
                      <a:pPr algn="ctr" fontAlgn="t">
                        <a:lnSpc>
                          <a:spcPts val="800"/>
                        </a:lnSpc>
                      </a:pPr>
                      <a:r>
                        <a:rPr lang="en-IN" sz="900" b="1" kern="1200" dirty="0">
                          <a:solidFill>
                            <a:schemeClr val="tx1"/>
                          </a:solidFill>
                          <a:latin typeface="+mn-lt"/>
                        </a:rPr>
                        <a:t>4-10 years</a:t>
                      </a:r>
                    </a:p>
                  </a:txBody>
                  <a:tcPr marL="9525" marR="9525" marT="9525" marB="0" anchor="ctr"/>
                </a:tc>
                <a:tc>
                  <a:txBody>
                    <a:bodyPr/>
                    <a:lstStyle/>
                    <a:p>
                      <a:pPr algn="ctr" fontAlgn="t">
                        <a:lnSpc>
                          <a:spcPts val="800"/>
                        </a:lnSpc>
                      </a:pPr>
                      <a:r>
                        <a:rPr lang="en-IN" sz="900" b="1" kern="1200" dirty="0">
                          <a:solidFill>
                            <a:schemeClr val="tx1"/>
                          </a:solidFill>
                          <a:latin typeface="+mn-lt"/>
                        </a:rPr>
                        <a:t>&gt; 10 years</a:t>
                      </a:r>
                    </a:p>
                  </a:txBody>
                  <a:tcPr marL="9525" marR="9525" marT="9525" marB="0" anchor="ctr"/>
                </a:tc>
                <a:tc>
                  <a:txBody>
                    <a:bodyPr/>
                    <a:lstStyle/>
                    <a:p>
                      <a:pPr algn="ctr" fontAlgn="t">
                        <a:lnSpc>
                          <a:spcPts val="800"/>
                        </a:lnSpc>
                      </a:pPr>
                      <a:r>
                        <a:rPr lang="en-IN" sz="900" b="1" kern="1200" dirty="0">
                          <a:solidFill>
                            <a:schemeClr val="tx1"/>
                          </a:solidFill>
                          <a:latin typeface="+mn-lt"/>
                        </a:rPr>
                        <a:t>Yes</a:t>
                      </a:r>
                    </a:p>
                  </a:txBody>
                  <a:tcPr marL="9525" marR="9525" marT="9525" marB="0" anchor="ctr"/>
                </a:tc>
                <a:tc>
                  <a:txBody>
                    <a:bodyPr/>
                    <a:lstStyle/>
                    <a:p>
                      <a:pPr algn="ctr" fontAlgn="t">
                        <a:lnSpc>
                          <a:spcPts val="800"/>
                        </a:lnSpc>
                      </a:pPr>
                      <a:r>
                        <a:rPr lang="en-IN" sz="900" b="1" kern="1200" dirty="0">
                          <a:solidFill>
                            <a:schemeClr val="tx1"/>
                          </a:solidFill>
                          <a:latin typeface="+mn-lt"/>
                        </a:rPr>
                        <a:t>No</a:t>
                      </a:r>
                    </a:p>
                  </a:txBody>
                  <a:tcPr marL="9525" marR="9525" marT="9525" marB="0" anchor="ctr"/>
                </a:tc>
                <a:tc>
                  <a:txBody>
                    <a:bodyPr/>
                    <a:lstStyle/>
                    <a:p>
                      <a:pPr algn="ctr" fontAlgn="t">
                        <a:lnSpc>
                          <a:spcPts val="800"/>
                        </a:lnSpc>
                      </a:pPr>
                      <a:r>
                        <a:rPr lang="en-IN" sz="900" b="1" kern="1200" dirty="0">
                          <a:solidFill>
                            <a:schemeClr val="tx1"/>
                          </a:solidFill>
                          <a:latin typeface="+mn-lt"/>
                        </a:rPr>
                        <a:t>Yes</a:t>
                      </a:r>
                    </a:p>
                  </a:txBody>
                  <a:tcPr marL="9525" marR="9525" marT="9525" marB="0" anchor="ctr"/>
                </a:tc>
                <a:tc>
                  <a:txBody>
                    <a:bodyPr/>
                    <a:lstStyle/>
                    <a:p>
                      <a:pPr algn="ctr" fontAlgn="t">
                        <a:lnSpc>
                          <a:spcPts val="800"/>
                        </a:lnSpc>
                      </a:pPr>
                      <a:r>
                        <a:rPr lang="en-IN" sz="900" b="1" kern="1200" dirty="0">
                          <a:solidFill>
                            <a:schemeClr val="tx1"/>
                          </a:solidFill>
                          <a:latin typeface="+mn-lt"/>
                        </a:rPr>
                        <a:t>No</a:t>
                      </a:r>
                    </a:p>
                  </a:txBody>
                  <a:tcPr marL="9525" marR="9525" marT="9525" marB="0" anchor="ctr"/>
                </a:tc>
                <a:tc>
                  <a:txBody>
                    <a:bodyPr/>
                    <a:lstStyle/>
                    <a:p>
                      <a:pPr algn="ctr" fontAlgn="t">
                        <a:lnSpc>
                          <a:spcPts val="800"/>
                        </a:lnSpc>
                      </a:pPr>
                      <a:r>
                        <a:rPr lang="en-IN" sz="900" b="1" kern="1200" dirty="0">
                          <a:solidFill>
                            <a:schemeClr val="tx1"/>
                          </a:solidFill>
                          <a:latin typeface="+mn-lt"/>
                        </a:rPr>
                        <a:t>Yes</a:t>
                      </a:r>
                    </a:p>
                  </a:txBody>
                  <a:tcPr marL="9525" marR="9525" marT="9525" marB="0" anchor="ctr"/>
                </a:tc>
                <a:tc>
                  <a:txBody>
                    <a:bodyPr/>
                    <a:lstStyle/>
                    <a:p>
                      <a:pPr algn="ctr" fontAlgn="t">
                        <a:lnSpc>
                          <a:spcPts val="800"/>
                        </a:lnSpc>
                      </a:pPr>
                      <a:r>
                        <a:rPr lang="en-IN" sz="900" b="1" kern="1200" dirty="0">
                          <a:solidFill>
                            <a:schemeClr val="tx1"/>
                          </a:solidFill>
                          <a:latin typeface="+mn-lt"/>
                        </a:rPr>
                        <a:t>No</a:t>
                      </a:r>
                    </a:p>
                  </a:txBody>
                  <a:tcPr marL="9525" marR="9525" marT="9525" marB="0" anchor="ctr"/>
                </a:tc>
                <a:extLst>
                  <a:ext uri="{0D108BD9-81ED-4DB2-BD59-A6C34878D82A}">
                    <a16:rowId xmlns:a16="http://schemas.microsoft.com/office/drawing/2014/main" val="260614317"/>
                  </a:ext>
                </a:extLst>
              </a:tr>
              <a:tr h="127517">
                <a:tc>
                  <a:txBody>
                    <a:bodyPr/>
                    <a:lstStyle/>
                    <a:p>
                      <a:pPr algn="l" rtl="0" fontAlgn="ctr"/>
                      <a:r>
                        <a:rPr lang="en-IN" sz="900" u="none" strike="noStrike" dirty="0">
                          <a:solidFill>
                            <a:schemeClr val="tx1"/>
                          </a:solidFill>
                          <a:effectLst/>
                          <a:latin typeface="+mn-lt"/>
                        </a:rPr>
                        <a:t>Vancouver, British Columbia</a:t>
                      </a:r>
                      <a:endParaRPr lang="en-IN" sz="900" b="0" i="0" u="none" strike="noStrike" dirty="0">
                        <a:solidFill>
                          <a:schemeClr val="tx1"/>
                        </a:solidFill>
                        <a:effectLst/>
                        <a:latin typeface="+mn-lt"/>
                      </a:endParaRPr>
                    </a:p>
                  </a:txBody>
                  <a:tcPr marR="9525" marT="9525" marB="0" anchor="ctr"/>
                </a:tc>
                <a:tc>
                  <a:txBody>
                    <a:bodyPr/>
                    <a:lstStyle/>
                    <a:p>
                      <a:pPr algn="ctr" rtl="0" fontAlgn="ctr"/>
                      <a:r>
                        <a:rPr lang="en-IN" sz="900" u="none" strike="noStrike" dirty="0">
                          <a:solidFill>
                            <a:schemeClr val="tx1"/>
                          </a:solidFill>
                          <a:effectLst/>
                          <a:latin typeface="+mn-lt"/>
                        </a:rPr>
                        <a:t>22%</a:t>
                      </a:r>
                      <a:endParaRPr lang="en-IN" sz="900" b="0" i="0" u="none" strike="noStrike" dirty="0">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24%</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dirty="0">
                          <a:solidFill>
                            <a:schemeClr val="tx1"/>
                          </a:solidFill>
                          <a:effectLst/>
                          <a:latin typeface="+mn-lt"/>
                        </a:rPr>
                        <a:t>23%</a:t>
                      </a:r>
                      <a:endParaRPr lang="en-IN" sz="900" b="0" i="0" u="none" strike="noStrike" dirty="0">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22%</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27%</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dirty="0">
                          <a:solidFill>
                            <a:schemeClr val="tx1"/>
                          </a:solidFill>
                          <a:effectLst/>
                          <a:latin typeface="+mn-lt"/>
                        </a:rPr>
                        <a:t>25%</a:t>
                      </a:r>
                      <a:endParaRPr lang="en-IN" sz="900" b="0" i="0" u="none" strike="noStrike" dirty="0">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23%</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dirty="0">
                          <a:solidFill>
                            <a:schemeClr val="tx1"/>
                          </a:solidFill>
                          <a:effectLst/>
                          <a:latin typeface="+mn-lt"/>
                        </a:rPr>
                        <a:t>23%</a:t>
                      </a:r>
                      <a:endParaRPr lang="en-IN" sz="900" b="0" i="0" u="none" strike="noStrike" dirty="0">
                        <a:solidFill>
                          <a:schemeClr val="tx1"/>
                        </a:solidFill>
                        <a:effectLst/>
                        <a:latin typeface="+mn-lt"/>
                      </a:endParaRPr>
                    </a:p>
                  </a:txBody>
                  <a:tcPr marL="9525" marR="9525" marT="9525" marB="0" anchor="ctr"/>
                </a:tc>
                <a:tc>
                  <a:txBody>
                    <a:bodyPr/>
                    <a:lstStyle/>
                    <a:p>
                      <a:pPr algn="ctr" rtl="0" fontAlgn="ctr"/>
                      <a:r>
                        <a:rPr lang="en-IN" sz="900" u="none" strike="noStrike" dirty="0">
                          <a:solidFill>
                            <a:schemeClr val="tx1"/>
                          </a:solidFill>
                          <a:effectLst/>
                          <a:latin typeface="+mn-lt"/>
                        </a:rPr>
                        <a:t>24%</a:t>
                      </a:r>
                      <a:endParaRPr lang="en-IN" sz="900" b="0" i="0" u="none" strike="noStrike" dirty="0">
                        <a:solidFill>
                          <a:schemeClr val="tx1"/>
                        </a:solidFill>
                        <a:effectLst/>
                        <a:latin typeface="+mn-lt"/>
                      </a:endParaRPr>
                    </a:p>
                  </a:txBody>
                  <a:tcPr marL="9525" marR="9525" marT="9525" marB="0" anchor="ctr"/>
                </a:tc>
                <a:tc>
                  <a:txBody>
                    <a:bodyPr/>
                    <a:lstStyle/>
                    <a:p>
                      <a:pPr algn="ctr" fontAlgn="ctr"/>
                      <a:r>
                        <a:rPr lang="en-IN" sz="900" u="none" strike="noStrike" dirty="0">
                          <a:solidFill>
                            <a:schemeClr val="tx1"/>
                          </a:solidFill>
                          <a:effectLst/>
                          <a:latin typeface="+mn-lt"/>
                        </a:rPr>
                        <a:t>24%</a:t>
                      </a:r>
                      <a:endParaRPr lang="en-IN" sz="900" b="0" i="0" u="none" strike="noStrike" dirty="0">
                        <a:solidFill>
                          <a:schemeClr val="tx1"/>
                        </a:solidFill>
                        <a:effectLst/>
                        <a:latin typeface="+mn-lt"/>
                      </a:endParaRPr>
                    </a:p>
                  </a:txBody>
                  <a:tcPr marL="9525" marR="9525" marT="9525" marB="0" anchor="ctr"/>
                </a:tc>
                <a:tc>
                  <a:txBody>
                    <a:bodyPr/>
                    <a:lstStyle/>
                    <a:p>
                      <a:pPr algn="ctr" fontAlgn="ctr"/>
                      <a:r>
                        <a:rPr lang="en-IN" sz="900" u="none" strike="noStrike" dirty="0">
                          <a:solidFill>
                            <a:schemeClr val="tx1"/>
                          </a:solidFill>
                          <a:effectLst/>
                          <a:latin typeface="+mn-lt"/>
                        </a:rPr>
                        <a:t>21%</a:t>
                      </a:r>
                      <a:endParaRPr lang="en-IN" sz="9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3024385886"/>
                  </a:ext>
                </a:extLst>
              </a:tr>
              <a:tr h="127517">
                <a:tc>
                  <a:txBody>
                    <a:bodyPr/>
                    <a:lstStyle/>
                    <a:p>
                      <a:pPr algn="l" rtl="0" fontAlgn="ctr"/>
                      <a:r>
                        <a:rPr lang="en-IN" sz="900" u="none" strike="noStrike" dirty="0">
                          <a:solidFill>
                            <a:schemeClr val="tx1"/>
                          </a:solidFill>
                          <a:effectLst/>
                          <a:latin typeface="+mn-lt"/>
                        </a:rPr>
                        <a:t>Toronto, Ontario</a:t>
                      </a:r>
                      <a:endParaRPr lang="en-IN" sz="900" b="0" i="0" u="none" strike="noStrike" dirty="0">
                        <a:solidFill>
                          <a:schemeClr val="tx1"/>
                        </a:solidFill>
                        <a:effectLst/>
                        <a:latin typeface="+mn-lt"/>
                      </a:endParaRPr>
                    </a:p>
                  </a:txBody>
                  <a:tcPr marR="9525" marT="9525" marB="0" anchor="ctr"/>
                </a:tc>
                <a:tc>
                  <a:txBody>
                    <a:bodyPr/>
                    <a:lstStyle/>
                    <a:p>
                      <a:pPr algn="ctr" rtl="0" fontAlgn="ctr"/>
                      <a:r>
                        <a:rPr lang="en-IN" sz="900" u="none" strike="noStrike">
                          <a:solidFill>
                            <a:schemeClr val="tx1"/>
                          </a:solidFill>
                          <a:effectLst/>
                          <a:latin typeface="+mn-lt"/>
                        </a:rPr>
                        <a:t>7%</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10%</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dirty="0">
                          <a:solidFill>
                            <a:schemeClr val="tx1"/>
                          </a:solidFill>
                          <a:effectLst/>
                          <a:latin typeface="+mn-lt"/>
                        </a:rPr>
                        <a:t>13% </a:t>
                      </a:r>
                      <a:endParaRPr lang="en-IN" sz="900" b="0" i="0" u="none" strike="noStrike" dirty="0">
                        <a:solidFill>
                          <a:schemeClr val="tx1"/>
                        </a:solidFill>
                        <a:effectLst/>
                        <a:latin typeface="+mn-lt"/>
                      </a:endParaRPr>
                    </a:p>
                  </a:txBody>
                  <a:tcPr marL="9525" marR="9525" marT="9525" marB="0" anchor="ctr">
                    <a:solidFill>
                      <a:srgbClr val="92D050"/>
                    </a:solidFill>
                  </a:tcPr>
                </a:tc>
                <a:tc>
                  <a:txBody>
                    <a:bodyPr/>
                    <a:lstStyle/>
                    <a:p>
                      <a:pPr algn="ctr" rtl="0" fontAlgn="ctr"/>
                      <a:r>
                        <a:rPr lang="en-IN" sz="900" u="none" strike="noStrike">
                          <a:solidFill>
                            <a:schemeClr val="tx1"/>
                          </a:solidFill>
                          <a:effectLst/>
                          <a:latin typeface="+mn-lt"/>
                        </a:rPr>
                        <a:t>9%</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dirty="0">
                          <a:solidFill>
                            <a:schemeClr val="tx1"/>
                          </a:solidFill>
                          <a:effectLst/>
                          <a:latin typeface="+mn-lt"/>
                        </a:rPr>
                        <a:t>7%</a:t>
                      </a:r>
                      <a:endParaRPr lang="en-IN" sz="900" b="0" i="0" u="none" strike="noStrike" dirty="0">
                        <a:solidFill>
                          <a:schemeClr val="tx1"/>
                        </a:solidFill>
                        <a:effectLst/>
                        <a:latin typeface="+mn-lt"/>
                      </a:endParaRPr>
                    </a:p>
                  </a:txBody>
                  <a:tcPr marL="9525" marR="9525" marT="9525" marB="0" anchor="ctr">
                    <a:solidFill>
                      <a:srgbClr val="FF9999"/>
                    </a:solidFill>
                  </a:tcPr>
                </a:tc>
                <a:tc>
                  <a:txBody>
                    <a:bodyPr/>
                    <a:lstStyle/>
                    <a:p>
                      <a:pPr algn="ctr" rtl="0" fontAlgn="ctr"/>
                      <a:r>
                        <a:rPr lang="en-IN" sz="900" u="none" strike="noStrike">
                          <a:solidFill>
                            <a:schemeClr val="tx1"/>
                          </a:solidFill>
                          <a:effectLst/>
                          <a:latin typeface="+mn-lt"/>
                        </a:rPr>
                        <a:t>9%</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10%</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12%</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8%</a:t>
                      </a:r>
                      <a:endParaRPr lang="en-IN" sz="900" b="0" i="0" u="none" strike="noStrike">
                        <a:solidFill>
                          <a:schemeClr val="tx1"/>
                        </a:solidFill>
                        <a:effectLst/>
                        <a:latin typeface="+mn-lt"/>
                      </a:endParaRPr>
                    </a:p>
                  </a:txBody>
                  <a:tcPr marL="9525" marR="9525" marT="9525" marB="0" anchor="ctr"/>
                </a:tc>
                <a:tc>
                  <a:txBody>
                    <a:bodyPr/>
                    <a:lstStyle/>
                    <a:p>
                      <a:pPr algn="ctr" fontAlgn="ctr"/>
                      <a:r>
                        <a:rPr lang="en-IN" sz="900" u="none" strike="noStrike">
                          <a:solidFill>
                            <a:schemeClr val="tx1"/>
                          </a:solidFill>
                          <a:effectLst/>
                          <a:latin typeface="+mn-lt"/>
                        </a:rPr>
                        <a:t>10%</a:t>
                      </a:r>
                      <a:endParaRPr lang="en-IN" sz="900" b="0" i="0" u="none" strike="noStrike">
                        <a:solidFill>
                          <a:schemeClr val="tx1"/>
                        </a:solidFill>
                        <a:effectLst/>
                        <a:latin typeface="+mn-lt"/>
                      </a:endParaRPr>
                    </a:p>
                  </a:txBody>
                  <a:tcPr marL="9525" marR="9525" marT="9525" marB="0" anchor="ctr"/>
                </a:tc>
                <a:tc>
                  <a:txBody>
                    <a:bodyPr/>
                    <a:lstStyle/>
                    <a:p>
                      <a:pPr algn="ctr" fontAlgn="ctr"/>
                      <a:r>
                        <a:rPr lang="en-IN" sz="900" u="none" strike="noStrike" dirty="0">
                          <a:solidFill>
                            <a:schemeClr val="tx1"/>
                          </a:solidFill>
                          <a:effectLst/>
                          <a:latin typeface="+mn-lt"/>
                        </a:rPr>
                        <a:t>7%</a:t>
                      </a:r>
                      <a:endParaRPr lang="en-IN" sz="9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3428738762"/>
                  </a:ext>
                </a:extLst>
              </a:tr>
              <a:tr h="127517">
                <a:tc>
                  <a:txBody>
                    <a:bodyPr/>
                    <a:lstStyle/>
                    <a:p>
                      <a:pPr algn="l" rtl="0" fontAlgn="ctr"/>
                      <a:r>
                        <a:rPr lang="en-IN" sz="900" u="none" strike="noStrike">
                          <a:solidFill>
                            <a:schemeClr val="tx1"/>
                          </a:solidFill>
                          <a:effectLst/>
                          <a:latin typeface="+mn-lt"/>
                        </a:rPr>
                        <a:t>Ottawa, Ontario</a:t>
                      </a:r>
                      <a:endParaRPr lang="en-IN" sz="900" b="0" i="0" u="none" strike="noStrike">
                        <a:solidFill>
                          <a:schemeClr val="tx1"/>
                        </a:solidFill>
                        <a:effectLst/>
                        <a:latin typeface="+mn-lt"/>
                      </a:endParaRPr>
                    </a:p>
                  </a:txBody>
                  <a:tcPr marR="9525" marT="9525" marB="0" anchor="ctr"/>
                </a:tc>
                <a:tc>
                  <a:txBody>
                    <a:bodyPr/>
                    <a:lstStyle/>
                    <a:p>
                      <a:pPr algn="ctr" rtl="0" fontAlgn="ctr"/>
                      <a:r>
                        <a:rPr lang="en-IN" sz="900" u="none" strike="noStrike">
                          <a:solidFill>
                            <a:schemeClr val="tx1"/>
                          </a:solidFill>
                          <a:effectLst/>
                          <a:latin typeface="+mn-lt"/>
                        </a:rPr>
                        <a:t>7%</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10%</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dirty="0">
                          <a:solidFill>
                            <a:schemeClr val="tx1"/>
                          </a:solidFill>
                          <a:effectLst/>
                          <a:latin typeface="+mn-lt"/>
                        </a:rPr>
                        <a:t>13% </a:t>
                      </a:r>
                      <a:endParaRPr lang="en-IN" sz="900" b="0" i="0" u="none" strike="noStrike" dirty="0">
                        <a:solidFill>
                          <a:schemeClr val="tx1"/>
                        </a:solidFill>
                        <a:effectLst/>
                        <a:latin typeface="+mn-lt"/>
                      </a:endParaRPr>
                    </a:p>
                  </a:txBody>
                  <a:tcPr marL="9525" marR="9525" marT="9525" marB="0" anchor="ctr">
                    <a:solidFill>
                      <a:srgbClr val="92D050"/>
                    </a:solidFill>
                  </a:tcPr>
                </a:tc>
                <a:tc>
                  <a:txBody>
                    <a:bodyPr/>
                    <a:lstStyle/>
                    <a:p>
                      <a:pPr algn="ctr" rtl="0" fontAlgn="ctr"/>
                      <a:r>
                        <a:rPr lang="en-IN" sz="900" u="none" strike="noStrike" dirty="0">
                          <a:solidFill>
                            <a:schemeClr val="tx1"/>
                          </a:solidFill>
                          <a:effectLst/>
                          <a:latin typeface="+mn-lt"/>
                        </a:rPr>
                        <a:t>12%</a:t>
                      </a:r>
                      <a:endParaRPr lang="en-IN" sz="900" b="0" i="0" u="none" strike="noStrike" dirty="0">
                        <a:solidFill>
                          <a:schemeClr val="tx1"/>
                        </a:solidFill>
                        <a:effectLst/>
                        <a:latin typeface="+mn-lt"/>
                      </a:endParaRPr>
                    </a:p>
                  </a:txBody>
                  <a:tcPr marL="9525" marR="9525" marT="9525" marB="0" anchor="ctr">
                    <a:solidFill>
                      <a:srgbClr val="92D050"/>
                    </a:solidFill>
                  </a:tcPr>
                </a:tc>
                <a:tc>
                  <a:txBody>
                    <a:bodyPr/>
                    <a:lstStyle/>
                    <a:p>
                      <a:pPr algn="ctr" rtl="0" fontAlgn="ctr"/>
                      <a:r>
                        <a:rPr lang="en-IN" sz="900" u="none" strike="noStrike" dirty="0">
                          <a:solidFill>
                            <a:schemeClr val="tx1"/>
                          </a:solidFill>
                          <a:effectLst/>
                          <a:latin typeface="+mn-lt"/>
                        </a:rPr>
                        <a:t>5%</a:t>
                      </a:r>
                      <a:endParaRPr lang="en-IN" sz="900" b="0" i="0" u="none" strike="noStrike" dirty="0">
                        <a:solidFill>
                          <a:schemeClr val="tx1"/>
                        </a:solidFill>
                        <a:effectLst/>
                        <a:latin typeface="+mn-lt"/>
                      </a:endParaRPr>
                    </a:p>
                  </a:txBody>
                  <a:tcPr marL="9525" marR="9525" marT="9525" marB="0" anchor="ctr">
                    <a:solidFill>
                      <a:srgbClr val="FF9999"/>
                    </a:solidFill>
                  </a:tcPr>
                </a:tc>
                <a:tc>
                  <a:txBody>
                    <a:bodyPr/>
                    <a:lstStyle/>
                    <a:p>
                      <a:pPr algn="ctr" rtl="0" fontAlgn="ctr"/>
                      <a:r>
                        <a:rPr lang="en-IN" sz="900" u="none" strike="noStrike">
                          <a:solidFill>
                            <a:schemeClr val="tx1"/>
                          </a:solidFill>
                          <a:effectLst/>
                          <a:latin typeface="+mn-lt"/>
                        </a:rPr>
                        <a:t>9%</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10%</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8%</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10%</a:t>
                      </a:r>
                      <a:endParaRPr lang="en-IN" sz="900" b="0" i="0" u="none" strike="noStrike">
                        <a:solidFill>
                          <a:schemeClr val="tx1"/>
                        </a:solidFill>
                        <a:effectLst/>
                        <a:latin typeface="+mn-lt"/>
                      </a:endParaRPr>
                    </a:p>
                  </a:txBody>
                  <a:tcPr marL="9525" marR="9525" marT="9525" marB="0" anchor="ctr"/>
                </a:tc>
                <a:tc>
                  <a:txBody>
                    <a:bodyPr/>
                    <a:lstStyle/>
                    <a:p>
                      <a:pPr algn="ctr" fontAlgn="ctr"/>
                      <a:r>
                        <a:rPr lang="en-IN" sz="900" u="none" strike="noStrike" dirty="0">
                          <a:solidFill>
                            <a:schemeClr val="tx1"/>
                          </a:solidFill>
                          <a:effectLst/>
                          <a:latin typeface="+mn-lt"/>
                        </a:rPr>
                        <a:t>8%</a:t>
                      </a:r>
                      <a:endParaRPr lang="en-IN" sz="900" b="0" i="0" u="none" strike="noStrike" dirty="0">
                        <a:solidFill>
                          <a:schemeClr val="tx1"/>
                        </a:solidFill>
                        <a:effectLst/>
                        <a:latin typeface="+mn-lt"/>
                      </a:endParaRPr>
                    </a:p>
                  </a:txBody>
                  <a:tcPr marL="9525" marR="9525" marT="9525" marB="0" anchor="ctr">
                    <a:solidFill>
                      <a:srgbClr val="FF9999"/>
                    </a:solidFill>
                  </a:tcPr>
                </a:tc>
                <a:tc>
                  <a:txBody>
                    <a:bodyPr/>
                    <a:lstStyle/>
                    <a:p>
                      <a:pPr algn="ctr" fontAlgn="ctr"/>
                      <a:r>
                        <a:rPr lang="en-IN" sz="900" u="none" strike="noStrike" dirty="0">
                          <a:solidFill>
                            <a:schemeClr val="tx1"/>
                          </a:solidFill>
                          <a:effectLst/>
                          <a:latin typeface="+mn-lt"/>
                        </a:rPr>
                        <a:t>19%</a:t>
                      </a:r>
                      <a:endParaRPr lang="en-IN" sz="900" b="0" i="0" u="none" strike="noStrike" baseline="-25000" dirty="0">
                        <a:solidFill>
                          <a:schemeClr val="tx1"/>
                        </a:solidFill>
                        <a:effectLst/>
                        <a:latin typeface="+mn-lt"/>
                      </a:endParaRPr>
                    </a:p>
                  </a:txBody>
                  <a:tcPr marL="9525" marR="9525" marT="9525" marB="0" anchor="ctr">
                    <a:solidFill>
                      <a:srgbClr val="92D050"/>
                    </a:solidFill>
                  </a:tcPr>
                </a:tc>
                <a:extLst>
                  <a:ext uri="{0D108BD9-81ED-4DB2-BD59-A6C34878D82A}">
                    <a16:rowId xmlns:a16="http://schemas.microsoft.com/office/drawing/2014/main" val="4147567004"/>
                  </a:ext>
                </a:extLst>
              </a:tr>
              <a:tr h="127517">
                <a:tc>
                  <a:txBody>
                    <a:bodyPr/>
                    <a:lstStyle/>
                    <a:p>
                      <a:pPr algn="l" rtl="0" fontAlgn="ctr"/>
                      <a:r>
                        <a:rPr lang="en-IN" sz="900" u="none" strike="noStrike" dirty="0">
                          <a:solidFill>
                            <a:schemeClr val="tx1"/>
                          </a:solidFill>
                          <a:effectLst/>
                          <a:latin typeface="+mn-lt"/>
                        </a:rPr>
                        <a:t>Calgary, Alberta</a:t>
                      </a:r>
                      <a:endParaRPr lang="en-IN" sz="900" b="0" i="0" u="none" strike="noStrike" dirty="0">
                        <a:solidFill>
                          <a:schemeClr val="tx1"/>
                        </a:solidFill>
                        <a:effectLst/>
                        <a:latin typeface="+mn-lt"/>
                      </a:endParaRPr>
                    </a:p>
                  </a:txBody>
                  <a:tcPr marR="9525" marT="9525" marB="0" anchor="ctr"/>
                </a:tc>
                <a:tc>
                  <a:txBody>
                    <a:bodyPr/>
                    <a:lstStyle/>
                    <a:p>
                      <a:pPr algn="ctr" rtl="0" fontAlgn="ctr"/>
                      <a:r>
                        <a:rPr lang="en-IN" sz="900" u="none" strike="noStrike">
                          <a:solidFill>
                            <a:schemeClr val="tx1"/>
                          </a:solidFill>
                          <a:effectLst/>
                          <a:latin typeface="+mn-lt"/>
                        </a:rPr>
                        <a:t>15%</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9%</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10%</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dirty="0">
                          <a:solidFill>
                            <a:schemeClr val="tx1"/>
                          </a:solidFill>
                          <a:effectLst/>
                          <a:latin typeface="+mn-lt"/>
                        </a:rPr>
                        <a:t>8%</a:t>
                      </a:r>
                      <a:endParaRPr lang="en-IN" sz="900" b="0" i="0" u="none" strike="noStrike" dirty="0">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11%</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10%</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9%</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8%</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11%</a:t>
                      </a:r>
                      <a:endParaRPr lang="en-IN" sz="900" b="0" i="0" u="none" strike="noStrike">
                        <a:solidFill>
                          <a:schemeClr val="tx1"/>
                        </a:solidFill>
                        <a:effectLst/>
                        <a:latin typeface="+mn-lt"/>
                      </a:endParaRPr>
                    </a:p>
                  </a:txBody>
                  <a:tcPr marL="9525" marR="9525" marT="9525" marB="0" anchor="ctr"/>
                </a:tc>
                <a:tc>
                  <a:txBody>
                    <a:bodyPr/>
                    <a:lstStyle/>
                    <a:p>
                      <a:pPr algn="ctr" fontAlgn="ctr"/>
                      <a:r>
                        <a:rPr lang="en-IN" sz="900" u="none" strike="noStrike">
                          <a:solidFill>
                            <a:schemeClr val="tx1"/>
                          </a:solidFill>
                          <a:effectLst/>
                          <a:latin typeface="+mn-lt"/>
                        </a:rPr>
                        <a:t>10%</a:t>
                      </a:r>
                      <a:endParaRPr lang="en-IN" sz="900" b="0" i="0" u="none" strike="noStrike">
                        <a:solidFill>
                          <a:schemeClr val="tx1"/>
                        </a:solidFill>
                        <a:effectLst/>
                        <a:latin typeface="+mn-lt"/>
                      </a:endParaRPr>
                    </a:p>
                  </a:txBody>
                  <a:tcPr marL="9525" marR="9525" marT="9525" marB="0" anchor="ctr"/>
                </a:tc>
                <a:tc>
                  <a:txBody>
                    <a:bodyPr/>
                    <a:lstStyle/>
                    <a:p>
                      <a:pPr algn="ctr" fontAlgn="ctr"/>
                      <a:r>
                        <a:rPr lang="en-IN" sz="900" u="none" strike="noStrike" dirty="0">
                          <a:solidFill>
                            <a:schemeClr val="tx1"/>
                          </a:solidFill>
                          <a:effectLst/>
                          <a:latin typeface="+mn-lt"/>
                        </a:rPr>
                        <a:t>9%</a:t>
                      </a:r>
                      <a:endParaRPr lang="en-IN" sz="9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1531296094"/>
                  </a:ext>
                </a:extLst>
              </a:tr>
              <a:tr h="127517">
                <a:tc>
                  <a:txBody>
                    <a:bodyPr/>
                    <a:lstStyle/>
                    <a:p>
                      <a:pPr algn="l" rtl="0" fontAlgn="ctr"/>
                      <a:r>
                        <a:rPr lang="en-IN" sz="900" u="none" strike="noStrike" dirty="0">
                          <a:solidFill>
                            <a:schemeClr val="tx1"/>
                          </a:solidFill>
                          <a:effectLst/>
                          <a:latin typeface="+mn-lt"/>
                        </a:rPr>
                        <a:t>Quebec City, Quebec</a:t>
                      </a:r>
                      <a:endParaRPr lang="en-IN" sz="900" b="0" i="0" u="none" strike="noStrike" dirty="0">
                        <a:solidFill>
                          <a:schemeClr val="tx1"/>
                        </a:solidFill>
                        <a:effectLst/>
                        <a:latin typeface="+mn-lt"/>
                      </a:endParaRPr>
                    </a:p>
                  </a:txBody>
                  <a:tcPr marR="9525" marT="9525" marB="0" anchor="ctr"/>
                </a:tc>
                <a:tc>
                  <a:txBody>
                    <a:bodyPr/>
                    <a:lstStyle/>
                    <a:p>
                      <a:pPr algn="ctr" rtl="0" fontAlgn="ctr"/>
                      <a:r>
                        <a:rPr lang="en-IN" sz="900" u="none" strike="noStrike" dirty="0">
                          <a:solidFill>
                            <a:schemeClr val="tx1"/>
                          </a:solidFill>
                          <a:effectLst/>
                          <a:latin typeface="+mn-lt"/>
                        </a:rPr>
                        <a:t>9%</a:t>
                      </a:r>
                      <a:endParaRPr lang="en-IN" sz="900" b="0" i="0" u="none" strike="noStrike" dirty="0">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8%</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6%</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10%</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9%</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8%</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9%</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9%</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8%</a:t>
                      </a:r>
                      <a:endParaRPr lang="en-IN" sz="900" b="0" i="0" u="none" strike="noStrike">
                        <a:solidFill>
                          <a:schemeClr val="tx1"/>
                        </a:solidFill>
                        <a:effectLst/>
                        <a:latin typeface="+mn-lt"/>
                      </a:endParaRPr>
                    </a:p>
                  </a:txBody>
                  <a:tcPr marL="9525" marR="9525" marT="9525" marB="0" anchor="ctr"/>
                </a:tc>
                <a:tc>
                  <a:txBody>
                    <a:bodyPr/>
                    <a:lstStyle/>
                    <a:p>
                      <a:pPr algn="ctr" fontAlgn="ctr"/>
                      <a:r>
                        <a:rPr lang="en-IN" sz="900" u="none" strike="noStrike">
                          <a:solidFill>
                            <a:schemeClr val="tx1"/>
                          </a:solidFill>
                          <a:effectLst/>
                          <a:latin typeface="+mn-lt"/>
                        </a:rPr>
                        <a:t>9%</a:t>
                      </a:r>
                      <a:endParaRPr lang="en-IN" sz="900" b="0" i="0" u="none" strike="noStrike">
                        <a:solidFill>
                          <a:schemeClr val="tx1"/>
                        </a:solidFill>
                        <a:effectLst/>
                        <a:latin typeface="+mn-lt"/>
                      </a:endParaRPr>
                    </a:p>
                  </a:txBody>
                  <a:tcPr marL="9525" marR="9525" marT="9525" marB="0" anchor="ctr"/>
                </a:tc>
                <a:tc>
                  <a:txBody>
                    <a:bodyPr/>
                    <a:lstStyle/>
                    <a:p>
                      <a:pPr algn="ctr" fontAlgn="ctr"/>
                      <a:r>
                        <a:rPr lang="en-IN" sz="900" u="none" strike="noStrike" dirty="0">
                          <a:solidFill>
                            <a:schemeClr val="tx1"/>
                          </a:solidFill>
                          <a:effectLst/>
                          <a:latin typeface="+mn-lt"/>
                        </a:rPr>
                        <a:t>4%</a:t>
                      </a:r>
                      <a:endParaRPr lang="en-IN" sz="9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3102775084"/>
                  </a:ext>
                </a:extLst>
              </a:tr>
              <a:tr h="127517">
                <a:tc>
                  <a:txBody>
                    <a:bodyPr/>
                    <a:lstStyle/>
                    <a:p>
                      <a:pPr algn="l" rtl="0" fontAlgn="ctr"/>
                      <a:r>
                        <a:rPr lang="en-IN" sz="900" u="none" strike="noStrike">
                          <a:solidFill>
                            <a:schemeClr val="tx1"/>
                          </a:solidFill>
                          <a:effectLst/>
                          <a:latin typeface="+mn-lt"/>
                        </a:rPr>
                        <a:t>Montreal, Quebec</a:t>
                      </a:r>
                      <a:endParaRPr lang="en-IN" sz="900" b="0" i="0" u="none" strike="noStrike">
                        <a:solidFill>
                          <a:schemeClr val="tx1"/>
                        </a:solidFill>
                        <a:effectLst/>
                        <a:latin typeface="+mn-lt"/>
                      </a:endParaRPr>
                    </a:p>
                  </a:txBody>
                  <a:tcPr marR="9525" marT="9525" marB="0" anchor="ctr"/>
                </a:tc>
                <a:tc>
                  <a:txBody>
                    <a:bodyPr/>
                    <a:lstStyle/>
                    <a:p>
                      <a:pPr algn="ctr" rtl="0" fontAlgn="ctr"/>
                      <a:r>
                        <a:rPr lang="en-IN" sz="900" u="none" strike="noStrike" dirty="0">
                          <a:solidFill>
                            <a:schemeClr val="tx1"/>
                          </a:solidFill>
                          <a:effectLst/>
                          <a:latin typeface="+mn-lt"/>
                        </a:rPr>
                        <a:t>11%</a:t>
                      </a:r>
                      <a:endParaRPr lang="en-IN" sz="900" b="0" i="0" u="none" strike="noStrike" dirty="0">
                        <a:solidFill>
                          <a:schemeClr val="tx1"/>
                        </a:solidFill>
                        <a:effectLst/>
                        <a:latin typeface="+mn-lt"/>
                      </a:endParaRPr>
                    </a:p>
                  </a:txBody>
                  <a:tcPr marL="9525" marR="9525" marT="9525" marB="0" anchor="ctr">
                    <a:solidFill>
                      <a:srgbClr val="92D050"/>
                    </a:solidFill>
                  </a:tcPr>
                </a:tc>
                <a:tc>
                  <a:txBody>
                    <a:bodyPr/>
                    <a:lstStyle/>
                    <a:p>
                      <a:pPr algn="ctr" rtl="0" fontAlgn="ctr"/>
                      <a:r>
                        <a:rPr lang="en-IN" sz="900" u="none" strike="noStrike" dirty="0">
                          <a:solidFill>
                            <a:schemeClr val="tx1"/>
                          </a:solidFill>
                          <a:effectLst/>
                          <a:latin typeface="+mn-lt"/>
                        </a:rPr>
                        <a:t>4%</a:t>
                      </a:r>
                      <a:endParaRPr lang="en-IN" sz="900" b="0" i="0" u="none" strike="noStrike" dirty="0">
                        <a:solidFill>
                          <a:schemeClr val="tx1"/>
                        </a:solidFill>
                        <a:effectLst/>
                        <a:latin typeface="+mn-lt"/>
                      </a:endParaRPr>
                    </a:p>
                  </a:txBody>
                  <a:tcPr marL="9525" marR="9525" marT="9525" marB="0" anchor="ctr">
                    <a:solidFill>
                      <a:srgbClr val="FF9999"/>
                    </a:solidFill>
                  </a:tcPr>
                </a:tc>
                <a:tc>
                  <a:txBody>
                    <a:bodyPr/>
                    <a:lstStyle/>
                    <a:p>
                      <a:pPr algn="ctr" rtl="0" fontAlgn="ctr"/>
                      <a:r>
                        <a:rPr lang="en-IN" sz="900" u="none" strike="noStrike">
                          <a:solidFill>
                            <a:schemeClr val="tx1"/>
                          </a:solidFill>
                          <a:effectLst/>
                          <a:latin typeface="+mn-lt"/>
                        </a:rPr>
                        <a:t>6%</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dirty="0">
                          <a:solidFill>
                            <a:schemeClr val="tx1"/>
                          </a:solidFill>
                          <a:effectLst/>
                          <a:latin typeface="+mn-lt"/>
                        </a:rPr>
                        <a:t>6%</a:t>
                      </a:r>
                      <a:endParaRPr lang="en-IN" sz="900" b="0" i="0" u="none" strike="noStrike" dirty="0">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3%</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dirty="0">
                          <a:solidFill>
                            <a:schemeClr val="tx1"/>
                          </a:solidFill>
                          <a:effectLst/>
                          <a:latin typeface="+mn-lt"/>
                        </a:rPr>
                        <a:t>3%</a:t>
                      </a:r>
                      <a:endParaRPr lang="en-IN" sz="900" b="0" i="0" u="none" strike="noStrike" dirty="0">
                        <a:solidFill>
                          <a:schemeClr val="tx1"/>
                        </a:solidFill>
                        <a:effectLst/>
                        <a:latin typeface="+mn-lt"/>
                      </a:endParaRPr>
                    </a:p>
                  </a:txBody>
                  <a:tcPr marL="9525" marR="9525" marT="9525" marB="0" anchor="ctr">
                    <a:solidFill>
                      <a:srgbClr val="FF9999"/>
                    </a:solidFill>
                  </a:tcPr>
                </a:tc>
                <a:tc>
                  <a:txBody>
                    <a:bodyPr/>
                    <a:lstStyle/>
                    <a:p>
                      <a:pPr algn="ctr" rtl="0" fontAlgn="ctr"/>
                      <a:r>
                        <a:rPr lang="en-IN" sz="900" u="none" strike="noStrike" dirty="0">
                          <a:solidFill>
                            <a:schemeClr val="tx1"/>
                          </a:solidFill>
                          <a:effectLst/>
                          <a:latin typeface="+mn-lt"/>
                        </a:rPr>
                        <a:t>7%</a:t>
                      </a:r>
                      <a:endParaRPr lang="en-IN" sz="900" b="0" i="0" u="none" strike="noStrike" baseline="-25000" dirty="0">
                        <a:solidFill>
                          <a:schemeClr val="tx1"/>
                        </a:solidFill>
                        <a:effectLst/>
                        <a:latin typeface="+mn-lt"/>
                      </a:endParaRPr>
                    </a:p>
                  </a:txBody>
                  <a:tcPr marL="9525" marR="9525" marT="9525" marB="0" anchor="ctr">
                    <a:solidFill>
                      <a:srgbClr val="92D050"/>
                    </a:solidFill>
                  </a:tcPr>
                </a:tc>
                <a:tc>
                  <a:txBody>
                    <a:bodyPr/>
                    <a:lstStyle/>
                    <a:p>
                      <a:pPr algn="ctr" rtl="0" fontAlgn="ctr"/>
                      <a:r>
                        <a:rPr lang="en-IN" sz="900" u="none" strike="noStrike">
                          <a:solidFill>
                            <a:schemeClr val="tx1"/>
                          </a:solidFill>
                          <a:effectLst/>
                          <a:latin typeface="+mn-lt"/>
                        </a:rPr>
                        <a:t>4%</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5%</a:t>
                      </a:r>
                      <a:endParaRPr lang="en-IN" sz="900" b="0" i="0" u="none" strike="noStrike">
                        <a:solidFill>
                          <a:schemeClr val="tx1"/>
                        </a:solidFill>
                        <a:effectLst/>
                        <a:latin typeface="+mn-lt"/>
                      </a:endParaRPr>
                    </a:p>
                  </a:txBody>
                  <a:tcPr marL="9525" marR="9525" marT="9525" marB="0" anchor="ctr"/>
                </a:tc>
                <a:tc>
                  <a:txBody>
                    <a:bodyPr/>
                    <a:lstStyle/>
                    <a:p>
                      <a:pPr algn="ctr" fontAlgn="ctr"/>
                      <a:r>
                        <a:rPr lang="en-IN" sz="900" u="none" strike="noStrike">
                          <a:solidFill>
                            <a:schemeClr val="tx1"/>
                          </a:solidFill>
                          <a:effectLst/>
                          <a:latin typeface="+mn-lt"/>
                        </a:rPr>
                        <a:t>4%</a:t>
                      </a:r>
                      <a:endParaRPr lang="en-IN" sz="900" b="0" i="0" u="none" strike="noStrike">
                        <a:solidFill>
                          <a:schemeClr val="tx1"/>
                        </a:solidFill>
                        <a:effectLst/>
                        <a:latin typeface="+mn-lt"/>
                      </a:endParaRPr>
                    </a:p>
                  </a:txBody>
                  <a:tcPr marL="9525" marR="9525" marT="9525" marB="0" anchor="ctr"/>
                </a:tc>
                <a:tc>
                  <a:txBody>
                    <a:bodyPr/>
                    <a:lstStyle/>
                    <a:p>
                      <a:pPr algn="ctr" fontAlgn="ctr"/>
                      <a:r>
                        <a:rPr lang="en-IN" sz="900" u="none" strike="noStrike" dirty="0">
                          <a:solidFill>
                            <a:schemeClr val="tx1"/>
                          </a:solidFill>
                          <a:effectLst/>
                          <a:latin typeface="+mn-lt"/>
                        </a:rPr>
                        <a:t>7%</a:t>
                      </a:r>
                      <a:endParaRPr lang="en-IN" sz="9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1582107429"/>
                  </a:ext>
                </a:extLst>
              </a:tr>
              <a:tr h="127517">
                <a:tc>
                  <a:txBody>
                    <a:bodyPr/>
                    <a:lstStyle/>
                    <a:p>
                      <a:pPr algn="l" rtl="0" fontAlgn="ctr"/>
                      <a:r>
                        <a:rPr lang="en-IN" sz="900" u="none" strike="noStrike" dirty="0">
                          <a:solidFill>
                            <a:schemeClr val="tx1"/>
                          </a:solidFill>
                          <a:effectLst/>
                          <a:latin typeface="+mn-lt"/>
                        </a:rPr>
                        <a:t>Edmonton, Alberta</a:t>
                      </a:r>
                      <a:endParaRPr lang="en-IN" sz="900" b="0" i="0" u="none" strike="noStrike" dirty="0">
                        <a:solidFill>
                          <a:schemeClr val="tx1"/>
                        </a:solidFill>
                        <a:effectLst/>
                        <a:latin typeface="+mn-lt"/>
                      </a:endParaRPr>
                    </a:p>
                  </a:txBody>
                  <a:tcPr marR="9525" marT="9525" marB="0" anchor="ctr"/>
                </a:tc>
                <a:tc>
                  <a:txBody>
                    <a:bodyPr/>
                    <a:lstStyle/>
                    <a:p>
                      <a:pPr algn="ctr" rtl="0" fontAlgn="ctr"/>
                      <a:r>
                        <a:rPr lang="en-IN" sz="900" u="none" strike="noStrike">
                          <a:solidFill>
                            <a:schemeClr val="tx1"/>
                          </a:solidFill>
                          <a:effectLst/>
                          <a:latin typeface="+mn-lt"/>
                        </a:rPr>
                        <a:t>4%</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5%</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5%</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4%</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6%</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6%</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dirty="0">
                          <a:solidFill>
                            <a:schemeClr val="tx1"/>
                          </a:solidFill>
                          <a:effectLst/>
                          <a:latin typeface="+mn-lt"/>
                        </a:rPr>
                        <a:t>4%</a:t>
                      </a:r>
                      <a:endParaRPr lang="en-IN" sz="900" b="0" i="0" u="none" strike="noStrike" dirty="0">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6%</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5%</a:t>
                      </a:r>
                      <a:endParaRPr lang="en-IN" sz="900" b="0" i="0" u="none" strike="noStrike">
                        <a:solidFill>
                          <a:schemeClr val="tx1"/>
                        </a:solidFill>
                        <a:effectLst/>
                        <a:latin typeface="+mn-lt"/>
                      </a:endParaRPr>
                    </a:p>
                  </a:txBody>
                  <a:tcPr marL="9525" marR="9525" marT="9525" marB="0" anchor="ctr"/>
                </a:tc>
                <a:tc>
                  <a:txBody>
                    <a:bodyPr/>
                    <a:lstStyle/>
                    <a:p>
                      <a:pPr algn="ctr" fontAlgn="ctr"/>
                      <a:r>
                        <a:rPr lang="en-IN" sz="900" u="none" strike="noStrike">
                          <a:solidFill>
                            <a:schemeClr val="tx1"/>
                          </a:solidFill>
                          <a:effectLst/>
                          <a:latin typeface="+mn-lt"/>
                        </a:rPr>
                        <a:t>5%</a:t>
                      </a:r>
                      <a:endParaRPr lang="en-IN" sz="900" b="0" i="0" u="none" strike="noStrike">
                        <a:solidFill>
                          <a:schemeClr val="tx1"/>
                        </a:solidFill>
                        <a:effectLst/>
                        <a:latin typeface="+mn-lt"/>
                      </a:endParaRPr>
                    </a:p>
                  </a:txBody>
                  <a:tcPr marL="9525" marR="9525" marT="9525" marB="0" anchor="ctr"/>
                </a:tc>
                <a:tc>
                  <a:txBody>
                    <a:bodyPr/>
                    <a:lstStyle/>
                    <a:p>
                      <a:pPr algn="ctr" fontAlgn="ctr"/>
                      <a:r>
                        <a:rPr lang="en-IN" sz="900" u="none" strike="noStrike">
                          <a:solidFill>
                            <a:schemeClr val="tx1"/>
                          </a:solidFill>
                          <a:effectLst/>
                          <a:latin typeface="+mn-lt"/>
                        </a:rPr>
                        <a:t>6%</a:t>
                      </a:r>
                      <a:endParaRPr lang="en-IN" sz="900" b="0" i="0" u="none" strike="noStrike">
                        <a:solidFill>
                          <a:schemeClr val="tx1"/>
                        </a:solidFill>
                        <a:effectLst/>
                        <a:latin typeface="+mn-lt"/>
                      </a:endParaRPr>
                    </a:p>
                  </a:txBody>
                  <a:tcPr marL="9525" marR="9525" marT="9525" marB="0" anchor="ctr"/>
                </a:tc>
                <a:extLst>
                  <a:ext uri="{0D108BD9-81ED-4DB2-BD59-A6C34878D82A}">
                    <a16:rowId xmlns:a16="http://schemas.microsoft.com/office/drawing/2014/main" val="1068717296"/>
                  </a:ext>
                </a:extLst>
              </a:tr>
              <a:tr h="127517">
                <a:tc>
                  <a:txBody>
                    <a:bodyPr/>
                    <a:lstStyle/>
                    <a:p>
                      <a:pPr algn="l" rtl="0" fontAlgn="ctr"/>
                      <a:r>
                        <a:rPr lang="en-IN" sz="900" u="none" strike="noStrike">
                          <a:solidFill>
                            <a:schemeClr val="tx1"/>
                          </a:solidFill>
                          <a:effectLst/>
                          <a:latin typeface="+mn-lt"/>
                        </a:rPr>
                        <a:t>Hamilton, Ontario</a:t>
                      </a:r>
                      <a:endParaRPr lang="en-IN" sz="900" b="0" i="0" u="none" strike="noStrike">
                        <a:solidFill>
                          <a:schemeClr val="tx1"/>
                        </a:solidFill>
                        <a:effectLst/>
                        <a:latin typeface="+mn-lt"/>
                      </a:endParaRPr>
                    </a:p>
                  </a:txBody>
                  <a:tcPr marR="9525" marT="9525" marB="0" anchor="ctr"/>
                </a:tc>
                <a:tc>
                  <a:txBody>
                    <a:bodyPr/>
                    <a:lstStyle/>
                    <a:p>
                      <a:pPr algn="ctr" rtl="0" fontAlgn="ctr"/>
                      <a:r>
                        <a:rPr lang="en-IN" sz="900" u="none" strike="noStrike">
                          <a:solidFill>
                            <a:schemeClr val="tx1"/>
                          </a:solidFill>
                          <a:effectLst/>
                          <a:latin typeface="+mn-lt"/>
                        </a:rPr>
                        <a:t>2%</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4%</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2%</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3%</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6%</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3%</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dirty="0">
                          <a:solidFill>
                            <a:schemeClr val="tx1"/>
                          </a:solidFill>
                          <a:effectLst/>
                          <a:latin typeface="+mn-lt"/>
                        </a:rPr>
                        <a:t>4%</a:t>
                      </a:r>
                      <a:endParaRPr lang="en-IN" sz="900" b="0" i="0" u="none" strike="noStrike" dirty="0">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5%</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3%</a:t>
                      </a:r>
                      <a:endParaRPr lang="en-IN" sz="900" b="0" i="0" u="none" strike="noStrike">
                        <a:solidFill>
                          <a:schemeClr val="tx1"/>
                        </a:solidFill>
                        <a:effectLst/>
                        <a:latin typeface="+mn-lt"/>
                      </a:endParaRPr>
                    </a:p>
                  </a:txBody>
                  <a:tcPr marL="9525" marR="9525" marT="9525" marB="0" anchor="ctr"/>
                </a:tc>
                <a:tc>
                  <a:txBody>
                    <a:bodyPr/>
                    <a:lstStyle/>
                    <a:p>
                      <a:pPr algn="ctr" fontAlgn="ctr"/>
                      <a:r>
                        <a:rPr lang="en-IN" sz="900" u="none" strike="noStrike">
                          <a:solidFill>
                            <a:schemeClr val="tx1"/>
                          </a:solidFill>
                          <a:effectLst/>
                          <a:latin typeface="+mn-lt"/>
                        </a:rPr>
                        <a:t>3%</a:t>
                      </a:r>
                      <a:endParaRPr lang="en-IN" sz="900" b="0" i="0" u="none" strike="noStrike">
                        <a:solidFill>
                          <a:schemeClr val="tx1"/>
                        </a:solidFill>
                        <a:effectLst/>
                        <a:latin typeface="+mn-lt"/>
                      </a:endParaRPr>
                    </a:p>
                  </a:txBody>
                  <a:tcPr marL="9525" marR="9525" marT="9525" marB="0" anchor="ctr"/>
                </a:tc>
                <a:tc>
                  <a:txBody>
                    <a:bodyPr/>
                    <a:lstStyle/>
                    <a:p>
                      <a:pPr algn="ctr" fontAlgn="ctr"/>
                      <a:r>
                        <a:rPr lang="en-IN" sz="900" u="none" strike="noStrike" dirty="0">
                          <a:solidFill>
                            <a:schemeClr val="tx1"/>
                          </a:solidFill>
                          <a:effectLst/>
                          <a:latin typeface="+mn-lt"/>
                        </a:rPr>
                        <a:t>6%</a:t>
                      </a:r>
                      <a:endParaRPr lang="en-IN" sz="9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1625155190"/>
                  </a:ext>
                </a:extLst>
              </a:tr>
              <a:tr h="127517">
                <a:tc>
                  <a:txBody>
                    <a:bodyPr/>
                    <a:lstStyle/>
                    <a:p>
                      <a:pPr algn="l" rtl="0" fontAlgn="ctr"/>
                      <a:r>
                        <a:rPr lang="en-IN" sz="900" u="none" strike="noStrike">
                          <a:solidFill>
                            <a:schemeClr val="tx1"/>
                          </a:solidFill>
                          <a:effectLst/>
                          <a:latin typeface="+mn-lt"/>
                        </a:rPr>
                        <a:t>London, Ontario</a:t>
                      </a:r>
                      <a:endParaRPr lang="en-IN" sz="900" b="0" i="0" u="none" strike="noStrike">
                        <a:solidFill>
                          <a:schemeClr val="tx1"/>
                        </a:solidFill>
                        <a:effectLst/>
                        <a:latin typeface="+mn-lt"/>
                      </a:endParaRPr>
                    </a:p>
                  </a:txBody>
                  <a:tcPr marR="9525" marT="9525" marB="0" anchor="ctr"/>
                </a:tc>
                <a:tc>
                  <a:txBody>
                    <a:bodyPr/>
                    <a:lstStyle/>
                    <a:p>
                      <a:pPr algn="ctr" rtl="0" fontAlgn="ctr"/>
                      <a:r>
                        <a:rPr lang="en-IN" sz="900" u="none" strike="noStrike">
                          <a:solidFill>
                            <a:schemeClr val="tx1"/>
                          </a:solidFill>
                          <a:effectLst/>
                          <a:latin typeface="+mn-lt"/>
                        </a:rPr>
                        <a:t>3%</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5%</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4%</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6%</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4%</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4%</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5%</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dirty="0">
                          <a:solidFill>
                            <a:schemeClr val="tx1"/>
                          </a:solidFill>
                          <a:effectLst/>
                          <a:latin typeface="+mn-lt"/>
                        </a:rPr>
                        <a:t>4%</a:t>
                      </a:r>
                      <a:endParaRPr lang="en-IN" sz="900" b="0" i="0" u="none" strike="noStrike" dirty="0">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5%</a:t>
                      </a:r>
                      <a:endParaRPr lang="en-IN" sz="900" b="0" i="0" u="none" strike="noStrike">
                        <a:solidFill>
                          <a:schemeClr val="tx1"/>
                        </a:solidFill>
                        <a:effectLst/>
                        <a:latin typeface="+mn-lt"/>
                      </a:endParaRPr>
                    </a:p>
                  </a:txBody>
                  <a:tcPr marL="9525" marR="9525" marT="9525" marB="0" anchor="ctr"/>
                </a:tc>
                <a:tc>
                  <a:txBody>
                    <a:bodyPr/>
                    <a:lstStyle/>
                    <a:p>
                      <a:pPr algn="ctr" fontAlgn="ctr"/>
                      <a:r>
                        <a:rPr lang="en-IN" sz="900" u="none" strike="noStrike">
                          <a:solidFill>
                            <a:schemeClr val="tx1"/>
                          </a:solidFill>
                          <a:effectLst/>
                          <a:latin typeface="+mn-lt"/>
                        </a:rPr>
                        <a:t>5%</a:t>
                      </a:r>
                      <a:endParaRPr lang="en-IN" sz="900" b="0" i="0" u="none" strike="noStrike">
                        <a:solidFill>
                          <a:schemeClr val="tx1"/>
                        </a:solidFill>
                        <a:effectLst/>
                        <a:latin typeface="+mn-lt"/>
                      </a:endParaRPr>
                    </a:p>
                  </a:txBody>
                  <a:tcPr marL="9525" marR="9525" marT="9525" marB="0" anchor="ctr"/>
                </a:tc>
                <a:tc>
                  <a:txBody>
                    <a:bodyPr/>
                    <a:lstStyle/>
                    <a:p>
                      <a:pPr algn="ctr" fontAlgn="ctr"/>
                      <a:r>
                        <a:rPr lang="en-IN" sz="900" u="none" strike="noStrike">
                          <a:solidFill>
                            <a:schemeClr val="tx1"/>
                          </a:solidFill>
                          <a:effectLst/>
                          <a:latin typeface="+mn-lt"/>
                        </a:rPr>
                        <a:t>2%</a:t>
                      </a:r>
                      <a:endParaRPr lang="en-IN" sz="900" b="0" i="0" u="none" strike="noStrike">
                        <a:solidFill>
                          <a:schemeClr val="tx1"/>
                        </a:solidFill>
                        <a:effectLst/>
                        <a:latin typeface="+mn-lt"/>
                      </a:endParaRPr>
                    </a:p>
                  </a:txBody>
                  <a:tcPr marL="9525" marR="9525" marT="9525" marB="0" anchor="ctr"/>
                </a:tc>
                <a:extLst>
                  <a:ext uri="{0D108BD9-81ED-4DB2-BD59-A6C34878D82A}">
                    <a16:rowId xmlns:a16="http://schemas.microsoft.com/office/drawing/2014/main" val="3851886367"/>
                  </a:ext>
                </a:extLst>
              </a:tr>
              <a:tr h="127517">
                <a:tc>
                  <a:txBody>
                    <a:bodyPr/>
                    <a:lstStyle/>
                    <a:p>
                      <a:pPr algn="l" rtl="0" fontAlgn="ctr"/>
                      <a:r>
                        <a:rPr lang="en-IN" sz="900" u="none" strike="noStrike">
                          <a:solidFill>
                            <a:schemeClr val="tx1"/>
                          </a:solidFill>
                          <a:effectLst/>
                          <a:latin typeface="+mn-lt"/>
                        </a:rPr>
                        <a:t>Halifax, Nova Scotia</a:t>
                      </a:r>
                      <a:endParaRPr lang="en-IN" sz="900" b="0" i="0" u="none" strike="noStrike">
                        <a:solidFill>
                          <a:schemeClr val="tx1"/>
                        </a:solidFill>
                        <a:effectLst/>
                        <a:latin typeface="+mn-lt"/>
                      </a:endParaRPr>
                    </a:p>
                  </a:txBody>
                  <a:tcPr marR="9525" marT="9525" marB="0" anchor="ctr"/>
                </a:tc>
                <a:tc>
                  <a:txBody>
                    <a:bodyPr/>
                    <a:lstStyle/>
                    <a:p>
                      <a:pPr algn="ctr" rtl="0" fontAlgn="ctr"/>
                      <a:r>
                        <a:rPr lang="en-IN" sz="900" u="none" strike="noStrike">
                          <a:solidFill>
                            <a:schemeClr val="tx1"/>
                          </a:solidFill>
                          <a:effectLst/>
                          <a:latin typeface="+mn-lt"/>
                        </a:rPr>
                        <a:t>3%</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4%</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4%</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3%</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dirty="0">
                          <a:solidFill>
                            <a:schemeClr val="tx1"/>
                          </a:solidFill>
                          <a:effectLst/>
                          <a:latin typeface="+mn-lt"/>
                        </a:rPr>
                        <a:t>6%</a:t>
                      </a:r>
                      <a:endParaRPr lang="en-IN" sz="900" b="0" i="0" u="none" strike="noStrike" dirty="0">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4%</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4%</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6%</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dirty="0">
                          <a:solidFill>
                            <a:schemeClr val="tx1"/>
                          </a:solidFill>
                          <a:effectLst/>
                          <a:latin typeface="+mn-lt"/>
                        </a:rPr>
                        <a:t>3%</a:t>
                      </a:r>
                      <a:endParaRPr lang="en-IN" sz="900" b="0" i="0" u="none" strike="noStrike" dirty="0">
                        <a:solidFill>
                          <a:schemeClr val="tx1"/>
                        </a:solidFill>
                        <a:effectLst/>
                        <a:latin typeface="+mn-lt"/>
                      </a:endParaRPr>
                    </a:p>
                  </a:txBody>
                  <a:tcPr marL="9525" marR="9525" marT="9525" marB="0" anchor="ctr"/>
                </a:tc>
                <a:tc>
                  <a:txBody>
                    <a:bodyPr/>
                    <a:lstStyle/>
                    <a:p>
                      <a:pPr algn="ctr" fontAlgn="ctr"/>
                      <a:r>
                        <a:rPr lang="en-IN" sz="900" u="none" strike="noStrike" dirty="0">
                          <a:solidFill>
                            <a:schemeClr val="tx1"/>
                          </a:solidFill>
                          <a:effectLst/>
                          <a:latin typeface="+mn-lt"/>
                        </a:rPr>
                        <a:t>4%</a:t>
                      </a:r>
                      <a:endParaRPr lang="en-IN" sz="900" b="0" i="0" u="none" strike="noStrike" dirty="0">
                        <a:solidFill>
                          <a:schemeClr val="tx1"/>
                        </a:solidFill>
                        <a:effectLst/>
                        <a:latin typeface="+mn-lt"/>
                      </a:endParaRPr>
                    </a:p>
                  </a:txBody>
                  <a:tcPr marL="9525" marR="9525" marT="9525" marB="0" anchor="ctr"/>
                </a:tc>
                <a:tc>
                  <a:txBody>
                    <a:bodyPr/>
                    <a:lstStyle/>
                    <a:p>
                      <a:pPr algn="ctr" fontAlgn="ctr"/>
                      <a:r>
                        <a:rPr lang="en-IN" sz="900" u="none" strike="noStrike" dirty="0">
                          <a:solidFill>
                            <a:schemeClr val="tx1"/>
                          </a:solidFill>
                          <a:effectLst/>
                          <a:latin typeface="+mn-lt"/>
                        </a:rPr>
                        <a:t>3%</a:t>
                      </a:r>
                      <a:endParaRPr lang="en-IN" sz="9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3969334979"/>
                  </a:ext>
                </a:extLst>
              </a:tr>
              <a:tr h="127517">
                <a:tc>
                  <a:txBody>
                    <a:bodyPr/>
                    <a:lstStyle/>
                    <a:p>
                      <a:pPr algn="l" rtl="0" fontAlgn="ctr"/>
                      <a:r>
                        <a:rPr lang="en-IN" sz="900" u="none" strike="noStrike">
                          <a:solidFill>
                            <a:schemeClr val="tx1"/>
                          </a:solidFill>
                          <a:effectLst/>
                          <a:latin typeface="+mn-lt"/>
                        </a:rPr>
                        <a:t>Charlottetown, PEI</a:t>
                      </a:r>
                      <a:endParaRPr lang="en-IN" sz="900" b="0" i="0" u="none" strike="noStrike">
                        <a:solidFill>
                          <a:schemeClr val="tx1"/>
                        </a:solidFill>
                        <a:effectLst/>
                        <a:latin typeface="+mn-lt"/>
                      </a:endParaRPr>
                    </a:p>
                  </a:txBody>
                  <a:tcPr marR="9525" marT="9525" marB="0" anchor="ctr"/>
                </a:tc>
                <a:tc>
                  <a:txBody>
                    <a:bodyPr/>
                    <a:lstStyle/>
                    <a:p>
                      <a:pPr algn="ctr" rtl="0" fontAlgn="ctr"/>
                      <a:r>
                        <a:rPr lang="en-IN" sz="900" u="none" strike="noStrike">
                          <a:solidFill>
                            <a:schemeClr val="tx1"/>
                          </a:solidFill>
                          <a:effectLst/>
                          <a:latin typeface="+mn-lt"/>
                        </a:rPr>
                        <a:t>7%</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4%</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4%</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5%</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4%</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4%</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4%</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3%</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5%</a:t>
                      </a:r>
                      <a:endParaRPr lang="en-IN" sz="900" b="0" i="0" u="none" strike="noStrike">
                        <a:solidFill>
                          <a:schemeClr val="tx1"/>
                        </a:solidFill>
                        <a:effectLst/>
                        <a:latin typeface="+mn-lt"/>
                      </a:endParaRPr>
                    </a:p>
                  </a:txBody>
                  <a:tcPr marL="9525" marR="9525" marT="9525" marB="0" anchor="ctr"/>
                </a:tc>
                <a:tc>
                  <a:txBody>
                    <a:bodyPr/>
                    <a:lstStyle/>
                    <a:p>
                      <a:pPr algn="ctr" fontAlgn="ctr"/>
                      <a:r>
                        <a:rPr lang="en-IN" sz="900" u="none" strike="noStrike" dirty="0">
                          <a:solidFill>
                            <a:schemeClr val="tx1"/>
                          </a:solidFill>
                          <a:effectLst/>
                          <a:latin typeface="+mn-lt"/>
                        </a:rPr>
                        <a:t>5%</a:t>
                      </a:r>
                      <a:endParaRPr lang="en-IN" sz="900" b="0" i="0" u="none" strike="noStrike" dirty="0">
                        <a:solidFill>
                          <a:schemeClr val="tx1"/>
                        </a:solidFill>
                        <a:effectLst/>
                        <a:latin typeface="+mn-lt"/>
                      </a:endParaRPr>
                    </a:p>
                  </a:txBody>
                  <a:tcPr marL="9525" marR="9525" marT="9525" marB="0" anchor="ctr"/>
                </a:tc>
                <a:tc>
                  <a:txBody>
                    <a:bodyPr/>
                    <a:lstStyle/>
                    <a:p>
                      <a:pPr algn="ctr" fontAlgn="ctr"/>
                      <a:r>
                        <a:rPr lang="en-IN" sz="900" u="none" strike="noStrike">
                          <a:solidFill>
                            <a:schemeClr val="tx1"/>
                          </a:solidFill>
                          <a:effectLst/>
                          <a:latin typeface="+mn-lt"/>
                        </a:rPr>
                        <a:t>2%</a:t>
                      </a:r>
                      <a:endParaRPr lang="en-IN" sz="900" b="0" i="0" u="none" strike="noStrike">
                        <a:solidFill>
                          <a:schemeClr val="tx1"/>
                        </a:solidFill>
                        <a:effectLst/>
                        <a:latin typeface="+mn-lt"/>
                      </a:endParaRPr>
                    </a:p>
                  </a:txBody>
                  <a:tcPr marL="9525" marR="9525" marT="9525" marB="0" anchor="ctr"/>
                </a:tc>
                <a:extLst>
                  <a:ext uri="{0D108BD9-81ED-4DB2-BD59-A6C34878D82A}">
                    <a16:rowId xmlns:a16="http://schemas.microsoft.com/office/drawing/2014/main" val="1434819140"/>
                  </a:ext>
                </a:extLst>
              </a:tr>
              <a:tr h="127517">
                <a:tc>
                  <a:txBody>
                    <a:bodyPr/>
                    <a:lstStyle/>
                    <a:p>
                      <a:pPr algn="l" rtl="0" fontAlgn="ctr"/>
                      <a:r>
                        <a:rPr lang="en-IN" sz="900" u="none" strike="noStrike">
                          <a:solidFill>
                            <a:schemeClr val="tx1"/>
                          </a:solidFill>
                          <a:effectLst/>
                          <a:latin typeface="+mn-lt"/>
                        </a:rPr>
                        <a:t>Kitchener-Waterloo, Ontario</a:t>
                      </a:r>
                      <a:endParaRPr lang="en-IN" sz="900" b="0" i="0" u="none" strike="noStrike">
                        <a:solidFill>
                          <a:schemeClr val="tx1"/>
                        </a:solidFill>
                        <a:effectLst/>
                        <a:latin typeface="+mn-lt"/>
                      </a:endParaRPr>
                    </a:p>
                  </a:txBody>
                  <a:tcPr marR="9525" marT="9525" marB="0" anchor="ctr"/>
                </a:tc>
                <a:tc>
                  <a:txBody>
                    <a:bodyPr/>
                    <a:lstStyle/>
                    <a:p>
                      <a:pPr algn="ctr" rtl="0" fontAlgn="ctr"/>
                      <a:r>
                        <a:rPr lang="en-IN" sz="900" u="none" strike="noStrike">
                          <a:solidFill>
                            <a:schemeClr val="tx1"/>
                          </a:solidFill>
                          <a:effectLst/>
                          <a:latin typeface="+mn-lt"/>
                        </a:rPr>
                        <a:t>2%</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3%</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2%</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3%</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3%</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3%</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3%</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2%</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3%</a:t>
                      </a:r>
                      <a:endParaRPr lang="en-IN" sz="900" b="0" i="0" u="none" strike="noStrike">
                        <a:solidFill>
                          <a:schemeClr val="tx1"/>
                        </a:solidFill>
                        <a:effectLst/>
                        <a:latin typeface="+mn-lt"/>
                      </a:endParaRPr>
                    </a:p>
                  </a:txBody>
                  <a:tcPr marL="9525" marR="9525" marT="9525" marB="0" anchor="ctr"/>
                </a:tc>
                <a:tc>
                  <a:txBody>
                    <a:bodyPr/>
                    <a:lstStyle/>
                    <a:p>
                      <a:pPr algn="ctr" fontAlgn="ctr"/>
                      <a:r>
                        <a:rPr lang="en-IN" sz="900" u="none" strike="noStrike" dirty="0">
                          <a:solidFill>
                            <a:schemeClr val="tx1"/>
                          </a:solidFill>
                          <a:effectLst/>
                          <a:latin typeface="+mn-lt"/>
                        </a:rPr>
                        <a:t>2%</a:t>
                      </a:r>
                      <a:endParaRPr lang="en-IN" sz="900" b="0" i="0" u="none" strike="noStrike" dirty="0">
                        <a:solidFill>
                          <a:schemeClr val="tx1"/>
                        </a:solidFill>
                        <a:effectLst/>
                        <a:latin typeface="+mn-lt"/>
                      </a:endParaRPr>
                    </a:p>
                  </a:txBody>
                  <a:tcPr marL="9525" marR="9525" marT="9525" marB="0" anchor="ctr"/>
                </a:tc>
                <a:tc>
                  <a:txBody>
                    <a:bodyPr/>
                    <a:lstStyle/>
                    <a:p>
                      <a:pPr algn="ctr" fontAlgn="ctr"/>
                      <a:r>
                        <a:rPr lang="en-IN" sz="900" u="none" strike="noStrike">
                          <a:solidFill>
                            <a:schemeClr val="tx1"/>
                          </a:solidFill>
                          <a:effectLst/>
                          <a:latin typeface="+mn-lt"/>
                        </a:rPr>
                        <a:t>4%</a:t>
                      </a:r>
                      <a:endParaRPr lang="en-IN" sz="900" b="0" i="0" u="none" strike="noStrike">
                        <a:solidFill>
                          <a:schemeClr val="tx1"/>
                        </a:solidFill>
                        <a:effectLst/>
                        <a:latin typeface="+mn-lt"/>
                      </a:endParaRPr>
                    </a:p>
                  </a:txBody>
                  <a:tcPr marL="9525" marR="9525" marT="9525" marB="0" anchor="ctr"/>
                </a:tc>
                <a:extLst>
                  <a:ext uri="{0D108BD9-81ED-4DB2-BD59-A6C34878D82A}">
                    <a16:rowId xmlns:a16="http://schemas.microsoft.com/office/drawing/2014/main" val="1364819384"/>
                  </a:ext>
                </a:extLst>
              </a:tr>
              <a:tr h="127517">
                <a:tc>
                  <a:txBody>
                    <a:bodyPr/>
                    <a:lstStyle/>
                    <a:p>
                      <a:pPr algn="l" rtl="0" fontAlgn="ctr"/>
                      <a:r>
                        <a:rPr lang="en-IN" sz="900" u="none" strike="noStrike">
                          <a:solidFill>
                            <a:schemeClr val="tx1"/>
                          </a:solidFill>
                          <a:effectLst/>
                          <a:latin typeface="+mn-lt"/>
                        </a:rPr>
                        <a:t>St. John's, Newfoundland</a:t>
                      </a:r>
                      <a:endParaRPr lang="en-IN" sz="900" b="0" i="0" u="none" strike="noStrike">
                        <a:solidFill>
                          <a:schemeClr val="tx1"/>
                        </a:solidFill>
                        <a:effectLst/>
                        <a:latin typeface="+mn-lt"/>
                      </a:endParaRPr>
                    </a:p>
                  </a:txBody>
                  <a:tcPr marR="9525" marT="9525" marB="0" anchor="ctr"/>
                </a:tc>
                <a:tc>
                  <a:txBody>
                    <a:bodyPr/>
                    <a:lstStyle/>
                    <a:p>
                      <a:pPr algn="ctr" rtl="0" fontAlgn="ctr"/>
                      <a:r>
                        <a:rPr lang="en-IN" sz="900" u="none" strike="noStrike">
                          <a:solidFill>
                            <a:schemeClr val="tx1"/>
                          </a:solidFill>
                          <a:effectLst/>
                          <a:latin typeface="+mn-lt"/>
                        </a:rPr>
                        <a:t>4%</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3%</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2%</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3%</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3%</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3%</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3%</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3%</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3%</a:t>
                      </a:r>
                      <a:endParaRPr lang="en-IN" sz="900" b="0" i="0" u="none" strike="noStrike">
                        <a:solidFill>
                          <a:schemeClr val="tx1"/>
                        </a:solidFill>
                        <a:effectLst/>
                        <a:latin typeface="+mn-lt"/>
                      </a:endParaRPr>
                    </a:p>
                  </a:txBody>
                  <a:tcPr marL="9525" marR="9525" marT="9525" marB="0" anchor="ctr"/>
                </a:tc>
                <a:tc>
                  <a:txBody>
                    <a:bodyPr/>
                    <a:lstStyle/>
                    <a:p>
                      <a:pPr algn="ctr" fontAlgn="ctr"/>
                      <a:r>
                        <a:rPr lang="en-IN" sz="900" u="none" strike="noStrike" dirty="0">
                          <a:solidFill>
                            <a:schemeClr val="tx1"/>
                          </a:solidFill>
                          <a:effectLst/>
                          <a:latin typeface="+mn-lt"/>
                        </a:rPr>
                        <a:t>3%</a:t>
                      </a:r>
                      <a:endParaRPr lang="en-IN" sz="900" b="0" i="0" u="none" strike="noStrike" dirty="0">
                        <a:solidFill>
                          <a:schemeClr val="tx1"/>
                        </a:solidFill>
                        <a:effectLst/>
                        <a:latin typeface="+mn-lt"/>
                      </a:endParaRPr>
                    </a:p>
                  </a:txBody>
                  <a:tcPr marL="9525" marR="9525" marT="9525" marB="0" anchor="ctr"/>
                </a:tc>
                <a:tc>
                  <a:txBody>
                    <a:bodyPr/>
                    <a:lstStyle/>
                    <a:p>
                      <a:pPr algn="ctr" fontAlgn="ctr"/>
                      <a:r>
                        <a:rPr lang="en-IN" sz="900" u="none" strike="noStrike" dirty="0">
                          <a:solidFill>
                            <a:schemeClr val="tx1"/>
                          </a:solidFill>
                          <a:effectLst/>
                          <a:latin typeface="+mn-lt"/>
                        </a:rPr>
                        <a:t>1%</a:t>
                      </a:r>
                      <a:endParaRPr lang="en-IN" sz="9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2917434135"/>
                  </a:ext>
                </a:extLst>
              </a:tr>
              <a:tr h="127517">
                <a:tc>
                  <a:txBody>
                    <a:bodyPr/>
                    <a:lstStyle/>
                    <a:p>
                      <a:pPr algn="l" rtl="0" fontAlgn="ctr"/>
                      <a:r>
                        <a:rPr lang="en-IN" sz="900" u="none" strike="noStrike">
                          <a:solidFill>
                            <a:schemeClr val="tx1"/>
                          </a:solidFill>
                          <a:effectLst/>
                          <a:latin typeface="+mn-lt"/>
                        </a:rPr>
                        <a:t>Moncton, New Brunswick</a:t>
                      </a:r>
                      <a:endParaRPr lang="en-IN" sz="900" b="0" i="0" u="none" strike="noStrike">
                        <a:solidFill>
                          <a:schemeClr val="tx1"/>
                        </a:solidFill>
                        <a:effectLst/>
                        <a:latin typeface="+mn-lt"/>
                      </a:endParaRPr>
                    </a:p>
                  </a:txBody>
                  <a:tcPr marR="9525" marT="9525" marB="0" anchor="ctr"/>
                </a:tc>
                <a:tc>
                  <a:txBody>
                    <a:bodyPr/>
                    <a:lstStyle/>
                    <a:p>
                      <a:pPr algn="ctr" rtl="0" fontAlgn="ctr"/>
                      <a:r>
                        <a:rPr lang="en-IN" sz="900" u="none" strike="noStrike">
                          <a:solidFill>
                            <a:schemeClr val="tx1"/>
                          </a:solidFill>
                          <a:effectLst/>
                          <a:latin typeface="+mn-lt"/>
                        </a:rPr>
                        <a:t>1%</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4%</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3%</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3%</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3%</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4%</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3%</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3%</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3%</a:t>
                      </a:r>
                      <a:endParaRPr lang="en-IN" sz="900" b="0" i="0" u="none" strike="noStrike">
                        <a:solidFill>
                          <a:schemeClr val="tx1"/>
                        </a:solidFill>
                        <a:effectLst/>
                        <a:latin typeface="+mn-lt"/>
                      </a:endParaRPr>
                    </a:p>
                  </a:txBody>
                  <a:tcPr marL="9525" marR="9525" marT="9525" marB="0" anchor="ctr"/>
                </a:tc>
                <a:tc>
                  <a:txBody>
                    <a:bodyPr/>
                    <a:lstStyle/>
                    <a:p>
                      <a:pPr algn="ctr" fontAlgn="ctr"/>
                      <a:r>
                        <a:rPr lang="en-IN" sz="900" u="none" strike="noStrike">
                          <a:solidFill>
                            <a:schemeClr val="tx1"/>
                          </a:solidFill>
                          <a:effectLst/>
                          <a:latin typeface="+mn-lt"/>
                        </a:rPr>
                        <a:t>3%</a:t>
                      </a:r>
                      <a:endParaRPr lang="en-IN" sz="900" b="0" i="0" u="none" strike="noStrike">
                        <a:solidFill>
                          <a:schemeClr val="tx1"/>
                        </a:solidFill>
                        <a:effectLst/>
                        <a:latin typeface="+mn-lt"/>
                      </a:endParaRPr>
                    </a:p>
                  </a:txBody>
                  <a:tcPr marL="9525" marR="9525" marT="9525" marB="0" anchor="ctr"/>
                </a:tc>
                <a:tc>
                  <a:txBody>
                    <a:bodyPr/>
                    <a:lstStyle/>
                    <a:p>
                      <a:pPr algn="ctr" fontAlgn="ctr"/>
                      <a:r>
                        <a:rPr lang="en-IN" sz="900" u="none" strike="noStrike" dirty="0">
                          <a:solidFill>
                            <a:schemeClr val="tx1"/>
                          </a:solidFill>
                          <a:effectLst/>
                          <a:latin typeface="+mn-lt"/>
                        </a:rPr>
                        <a:t>3%</a:t>
                      </a:r>
                      <a:endParaRPr lang="en-IN" sz="9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2255758183"/>
                  </a:ext>
                </a:extLst>
              </a:tr>
              <a:tr h="127517">
                <a:tc>
                  <a:txBody>
                    <a:bodyPr/>
                    <a:lstStyle/>
                    <a:p>
                      <a:pPr algn="l" rtl="0" fontAlgn="ctr"/>
                      <a:r>
                        <a:rPr lang="en-IN" sz="900" u="none" strike="noStrike">
                          <a:solidFill>
                            <a:schemeClr val="tx1"/>
                          </a:solidFill>
                          <a:effectLst/>
                          <a:latin typeface="+mn-lt"/>
                        </a:rPr>
                        <a:t>Saskatoon, Saskatchewan</a:t>
                      </a:r>
                      <a:endParaRPr lang="en-IN" sz="900" b="0" i="0" u="none" strike="noStrike">
                        <a:solidFill>
                          <a:schemeClr val="tx1"/>
                        </a:solidFill>
                        <a:effectLst/>
                        <a:latin typeface="+mn-lt"/>
                      </a:endParaRPr>
                    </a:p>
                  </a:txBody>
                  <a:tcPr marR="9525" marT="9525" marB="0" anchor="ctr"/>
                </a:tc>
                <a:tc>
                  <a:txBody>
                    <a:bodyPr/>
                    <a:lstStyle/>
                    <a:p>
                      <a:pPr algn="ctr" rtl="0" fontAlgn="ctr"/>
                      <a:r>
                        <a:rPr lang="en-IN" sz="900" u="none" strike="noStrike">
                          <a:solidFill>
                            <a:schemeClr val="tx1"/>
                          </a:solidFill>
                          <a:effectLst/>
                          <a:latin typeface="+mn-lt"/>
                        </a:rPr>
                        <a:t>3%</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2%</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3%</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1%</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3%</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3%</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1%</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dirty="0">
                          <a:solidFill>
                            <a:schemeClr val="tx1"/>
                          </a:solidFill>
                          <a:effectLst/>
                          <a:latin typeface="+mn-lt"/>
                        </a:rPr>
                        <a:t>1%</a:t>
                      </a:r>
                      <a:endParaRPr lang="en-IN" sz="900" b="0" i="0" u="none" strike="noStrike" dirty="0">
                        <a:solidFill>
                          <a:schemeClr val="tx1"/>
                        </a:solidFill>
                        <a:effectLst/>
                        <a:latin typeface="+mn-lt"/>
                      </a:endParaRPr>
                    </a:p>
                  </a:txBody>
                  <a:tcPr marL="9525" marR="9525" marT="9525" marB="0" anchor="ctr">
                    <a:solidFill>
                      <a:srgbClr val="FF9999"/>
                    </a:solidFill>
                  </a:tcPr>
                </a:tc>
                <a:tc>
                  <a:txBody>
                    <a:bodyPr/>
                    <a:lstStyle/>
                    <a:p>
                      <a:pPr algn="ctr" rtl="0" fontAlgn="ctr"/>
                      <a:r>
                        <a:rPr lang="en-IN" sz="900" u="none" strike="noStrike" dirty="0">
                          <a:solidFill>
                            <a:schemeClr val="tx1"/>
                          </a:solidFill>
                          <a:effectLst/>
                          <a:latin typeface="+mn-lt"/>
                        </a:rPr>
                        <a:t>3% </a:t>
                      </a:r>
                      <a:endParaRPr lang="en-IN" sz="900" b="0" i="0" u="none" strike="noStrike" baseline="-25000" dirty="0">
                        <a:solidFill>
                          <a:schemeClr val="tx1"/>
                        </a:solidFill>
                        <a:effectLst/>
                        <a:latin typeface="+mn-lt"/>
                      </a:endParaRPr>
                    </a:p>
                  </a:txBody>
                  <a:tcPr marL="9525" marR="9525" marT="9525" marB="0" anchor="ctr">
                    <a:solidFill>
                      <a:srgbClr val="92D050"/>
                    </a:solidFill>
                  </a:tcPr>
                </a:tc>
                <a:tc>
                  <a:txBody>
                    <a:bodyPr/>
                    <a:lstStyle/>
                    <a:p>
                      <a:pPr algn="ctr" fontAlgn="ctr"/>
                      <a:r>
                        <a:rPr lang="en-IN" sz="900" u="none" strike="noStrike">
                          <a:solidFill>
                            <a:schemeClr val="tx1"/>
                          </a:solidFill>
                          <a:effectLst/>
                          <a:latin typeface="+mn-lt"/>
                        </a:rPr>
                        <a:t>2%</a:t>
                      </a:r>
                      <a:endParaRPr lang="en-IN" sz="900" b="0" i="0" u="none" strike="noStrike">
                        <a:solidFill>
                          <a:schemeClr val="tx1"/>
                        </a:solidFill>
                        <a:effectLst/>
                        <a:latin typeface="+mn-lt"/>
                      </a:endParaRPr>
                    </a:p>
                  </a:txBody>
                  <a:tcPr marL="9525" marR="9525" marT="9525" marB="0" anchor="ctr"/>
                </a:tc>
                <a:tc>
                  <a:txBody>
                    <a:bodyPr/>
                    <a:lstStyle/>
                    <a:p>
                      <a:pPr algn="ctr" fontAlgn="ctr"/>
                      <a:r>
                        <a:rPr lang="en-IN" sz="900" u="none" strike="noStrike" dirty="0">
                          <a:solidFill>
                            <a:schemeClr val="tx1"/>
                          </a:solidFill>
                          <a:effectLst/>
                          <a:latin typeface="+mn-lt"/>
                        </a:rPr>
                        <a:t>2%</a:t>
                      </a:r>
                      <a:endParaRPr lang="en-IN" sz="9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39708457"/>
                  </a:ext>
                </a:extLst>
              </a:tr>
              <a:tr h="127517">
                <a:tc>
                  <a:txBody>
                    <a:bodyPr/>
                    <a:lstStyle/>
                    <a:p>
                      <a:pPr algn="l" rtl="0" fontAlgn="ctr"/>
                      <a:r>
                        <a:rPr lang="en-IN" sz="900" u="none" strike="noStrike" dirty="0">
                          <a:solidFill>
                            <a:schemeClr val="tx1"/>
                          </a:solidFill>
                          <a:effectLst/>
                          <a:latin typeface="+mn-lt"/>
                        </a:rPr>
                        <a:t>Winnipeg, Manitoba</a:t>
                      </a:r>
                      <a:endParaRPr lang="en-IN" sz="900" b="0" i="0" u="none" strike="noStrike" dirty="0">
                        <a:solidFill>
                          <a:schemeClr val="tx1"/>
                        </a:solidFill>
                        <a:effectLst/>
                        <a:latin typeface="+mn-lt"/>
                      </a:endParaRPr>
                    </a:p>
                  </a:txBody>
                  <a:tcPr marR="9525" marT="9525" marB="0" anchor="ctr"/>
                </a:tc>
                <a:tc>
                  <a:txBody>
                    <a:bodyPr/>
                    <a:lstStyle/>
                    <a:p>
                      <a:pPr algn="ctr" rtl="0" fontAlgn="ctr"/>
                      <a:r>
                        <a:rPr lang="en-IN" sz="900" u="none" strike="noStrike">
                          <a:solidFill>
                            <a:schemeClr val="tx1"/>
                          </a:solidFill>
                          <a:effectLst/>
                          <a:latin typeface="+mn-lt"/>
                        </a:rPr>
                        <a:t>1%</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dirty="0">
                          <a:solidFill>
                            <a:schemeClr val="tx1"/>
                          </a:solidFill>
                          <a:effectLst/>
                          <a:latin typeface="+mn-lt"/>
                        </a:rPr>
                        <a:t>1%</a:t>
                      </a:r>
                      <a:endParaRPr lang="en-IN" sz="900" b="0" i="0" u="none" strike="noStrike" dirty="0">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1%</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2%</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dirty="0">
                          <a:solidFill>
                            <a:schemeClr val="tx1"/>
                          </a:solidFill>
                          <a:effectLst/>
                          <a:latin typeface="+mn-lt"/>
                        </a:rPr>
                        <a:t>1%</a:t>
                      </a:r>
                      <a:endParaRPr lang="en-IN" sz="900" b="0" i="0" u="none" strike="noStrike" dirty="0">
                        <a:solidFill>
                          <a:schemeClr val="tx1"/>
                        </a:solidFill>
                        <a:effectLst/>
                        <a:latin typeface="+mn-lt"/>
                      </a:endParaRPr>
                    </a:p>
                  </a:txBody>
                  <a:tcPr marL="9525" marR="9525" marT="9525" marB="0" anchor="ctr"/>
                </a:tc>
                <a:tc>
                  <a:txBody>
                    <a:bodyPr/>
                    <a:lstStyle/>
                    <a:p>
                      <a:pPr algn="ctr" rtl="0" fontAlgn="ctr"/>
                      <a:r>
                        <a:rPr lang="en-IN" sz="900" u="none" strike="noStrike">
                          <a:solidFill>
                            <a:schemeClr val="tx1"/>
                          </a:solidFill>
                          <a:effectLst/>
                          <a:latin typeface="+mn-lt"/>
                        </a:rPr>
                        <a:t>2%</a:t>
                      </a:r>
                      <a:endParaRPr lang="en-IN" sz="900" b="0" i="0" u="none" strike="noStrike">
                        <a:solidFill>
                          <a:schemeClr val="tx1"/>
                        </a:solidFill>
                        <a:effectLst/>
                        <a:latin typeface="+mn-lt"/>
                      </a:endParaRPr>
                    </a:p>
                  </a:txBody>
                  <a:tcPr marL="9525" marR="9525" marT="9525" marB="0" anchor="ctr"/>
                </a:tc>
                <a:tc>
                  <a:txBody>
                    <a:bodyPr/>
                    <a:lstStyle/>
                    <a:p>
                      <a:pPr algn="ctr" rtl="0" fontAlgn="ctr"/>
                      <a:r>
                        <a:rPr lang="en-IN" sz="900" u="none" strike="noStrike" dirty="0">
                          <a:solidFill>
                            <a:schemeClr val="tx1"/>
                          </a:solidFill>
                          <a:effectLst/>
                          <a:latin typeface="+mn-lt"/>
                        </a:rPr>
                        <a:t>1%</a:t>
                      </a:r>
                      <a:endParaRPr lang="en-IN" sz="900" b="0" i="0" u="none" strike="noStrike" dirty="0">
                        <a:solidFill>
                          <a:schemeClr val="tx1"/>
                        </a:solidFill>
                        <a:effectLst/>
                        <a:latin typeface="+mn-lt"/>
                      </a:endParaRPr>
                    </a:p>
                  </a:txBody>
                  <a:tcPr marL="9525" marR="9525" marT="9525" marB="0" anchor="ctr"/>
                </a:tc>
                <a:tc>
                  <a:txBody>
                    <a:bodyPr/>
                    <a:lstStyle/>
                    <a:p>
                      <a:pPr algn="ctr" rtl="0" fontAlgn="ctr"/>
                      <a:r>
                        <a:rPr lang="en-IN" sz="900" u="none" strike="noStrike" dirty="0">
                          <a:solidFill>
                            <a:schemeClr val="tx1"/>
                          </a:solidFill>
                          <a:effectLst/>
                          <a:latin typeface="+mn-lt"/>
                        </a:rPr>
                        <a:t>3% </a:t>
                      </a:r>
                      <a:endParaRPr lang="en-IN" sz="900" b="0" i="0" u="none" strike="noStrike" baseline="-25000" dirty="0">
                        <a:solidFill>
                          <a:schemeClr val="tx1"/>
                        </a:solidFill>
                        <a:effectLst/>
                        <a:latin typeface="+mn-lt"/>
                      </a:endParaRPr>
                    </a:p>
                  </a:txBody>
                  <a:tcPr marL="9525" marR="9525" marT="9525" marB="0" anchor="ctr">
                    <a:solidFill>
                      <a:srgbClr val="92D050"/>
                    </a:solidFill>
                  </a:tcPr>
                </a:tc>
                <a:tc>
                  <a:txBody>
                    <a:bodyPr/>
                    <a:lstStyle/>
                    <a:p>
                      <a:pPr algn="ctr" rtl="0" fontAlgn="ctr"/>
                      <a:r>
                        <a:rPr lang="en-IN" sz="900" u="none" strike="noStrike" dirty="0">
                          <a:solidFill>
                            <a:schemeClr val="tx1"/>
                          </a:solidFill>
                          <a:effectLst/>
                          <a:latin typeface="+mn-lt"/>
                        </a:rPr>
                        <a:t>1%</a:t>
                      </a:r>
                      <a:endParaRPr lang="en-IN" sz="900" b="0" i="0" u="none" strike="noStrike" dirty="0">
                        <a:solidFill>
                          <a:schemeClr val="tx1"/>
                        </a:solidFill>
                        <a:effectLst/>
                        <a:latin typeface="+mn-lt"/>
                      </a:endParaRPr>
                    </a:p>
                  </a:txBody>
                  <a:tcPr marL="9525" marR="9525" marT="9525" marB="0" anchor="ctr">
                    <a:solidFill>
                      <a:srgbClr val="FF9999"/>
                    </a:solidFill>
                  </a:tcPr>
                </a:tc>
                <a:tc>
                  <a:txBody>
                    <a:bodyPr/>
                    <a:lstStyle/>
                    <a:p>
                      <a:pPr algn="ctr" fontAlgn="ctr"/>
                      <a:r>
                        <a:rPr lang="en-IN" sz="900" u="none" strike="noStrike">
                          <a:solidFill>
                            <a:schemeClr val="tx1"/>
                          </a:solidFill>
                          <a:effectLst/>
                          <a:latin typeface="+mn-lt"/>
                        </a:rPr>
                        <a:t>1%</a:t>
                      </a:r>
                      <a:endParaRPr lang="en-IN" sz="900" b="0" i="0" u="none" strike="noStrike">
                        <a:solidFill>
                          <a:schemeClr val="tx1"/>
                        </a:solidFill>
                        <a:effectLst/>
                        <a:latin typeface="+mn-lt"/>
                      </a:endParaRPr>
                    </a:p>
                  </a:txBody>
                  <a:tcPr marL="9525" marR="9525" marT="9525" marB="0" anchor="ctr"/>
                </a:tc>
                <a:tc>
                  <a:txBody>
                    <a:bodyPr/>
                    <a:lstStyle/>
                    <a:p>
                      <a:pPr algn="ctr" fontAlgn="ctr"/>
                      <a:r>
                        <a:rPr lang="en-IN" sz="900" u="none" strike="noStrike" dirty="0">
                          <a:solidFill>
                            <a:schemeClr val="tx1"/>
                          </a:solidFill>
                          <a:effectLst/>
                          <a:latin typeface="+mn-lt"/>
                        </a:rPr>
                        <a:t>3%</a:t>
                      </a:r>
                      <a:endParaRPr lang="en-IN" sz="9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1234898349"/>
                  </a:ext>
                </a:extLst>
              </a:tr>
            </a:tbl>
          </a:graphicData>
        </a:graphic>
      </p:graphicFrame>
    </p:spTree>
    <p:extLst>
      <p:ext uri="{BB962C8B-B14F-4D97-AF65-F5344CB8AC3E}">
        <p14:creationId xmlns:p14="http://schemas.microsoft.com/office/powerpoint/2010/main" val="7805819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806E31-BA67-4070-8CEF-3C877BD9A4C6}"/>
              </a:ext>
            </a:extLst>
          </p:cNvPr>
          <p:cNvSpPr>
            <a:spLocks noGrp="1"/>
          </p:cNvSpPr>
          <p:nvPr>
            <p:ph type="body" sz="quarter" idx="17"/>
          </p:nvPr>
        </p:nvSpPr>
        <p:spPr>
          <a:xfrm>
            <a:off x="922725" y="4795112"/>
            <a:ext cx="7462662" cy="215444"/>
          </a:xfrm>
        </p:spPr>
        <p:txBody>
          <a:bodyPr/>
          <a:lstStyle/>
          <a:p>
            <a:r>
              <a:rPr lang="en-US" sz="700" dirty="0"/>
              <a:t>Q3. </a:t>
            </a:r>
            <a:r>
              <a:rPr lang="en-GB" sz="700" dirty="0"/>
              <a:t>Still assuming you had a full-time job opportunity in another city where you would have to move, which city would you most want to relocate to? Please select your first, second and third choice. </a:t>
            </a:r>
            <a:r>
              <a:rPr lang="en-US" sz="700" dirty="0"/>
              <a:t>Base: All respondents (n=1185)</a:t>
            </a:r>
          </a:p>
        </p:txBody>
      </p:sp>
      <p:sp>
        <p:nvSpPr>
          <p:cNvPr id="3" name="Title 2">
            <a:extLst>
              <a:ext uri="{FF2B5EF4-FFF2-40B4-BE49-F238E27FC236}">
                <a16:creationId xmlns:a16="http://schemas.microsoft.com/office/drawing/2014/main" id="{9242A15F-80B1-4B86-BCAB-C65E32C32DB3}"/>
              </a:ext>
            </a:extLst>
          </p:cNvPr>
          <p:cNvSpPr>
            <a:spLocks noGrp="1"/>
          </p:cNvSpPr>
          <p:nvPr>
            <p:ph type="title"/>
          </p:nvPr>
        </p:nvSpPr>
        <p:spPr>
          <a:xfrm>
            <a:off x="232376" y="171113"/>
            <a:ext cx="8010771" cy="387798"/>
          </a:xfrm>
        </p:spPr>
        <p:txBody>
          <a:bodyPr/>
          <a:lstStyle/>
          <a:p>
            <a:r>
              <a:rPr lang="en-US" dirty="0"/>
              <a:t>Preferred City of Relocation By Key Groups</a:t>
            </a:r>
          </a:p>
        </p:txBody>
      </p:sp>
      <p:sp>
        <p:nvSpPr>
          <p:cNvPr id="4" name="Text Placeholder 3">
            <a:extLst>
              <a:ext uri="{FF2B5EF4-FFF2-40B4-BE49-F238E27FC236}">
                <a16:creationId xmlns:a16="http://schemas.microsoft.com/office/drawing/2014/main" id="{E926E761-2D60-4984-8FB5-C81192C41A87}"/>
              </a:ext>
            </a:extLst>
          </p:cNvPr>
          <p:cNvSpPr>
            <a:spLocks noGrp="1"/>
          </p:cNvSpPr>
          <p:nvPr>
            <p:ph type="body" sz="quarter" idx="19"/>
          </p:nvPr>
        </p:nvSpPr>
        <p:spPr/>
        <p:txBody>
          <a:bodyPr/>
          <a:lstStyle/>
          <a:p>
            <a:pPr marL="171450" indent="-171450" algn="just">
              <a:buFont typeface="Arial" panose="020B0604020202020204" pitchFamily="34" charset="0"/>
              <a:buChar char="•"/>
            </a:pPr>
            <a:r>
              <a:rPr lang="en-US" sz="1100" dirty="0"/>
              <a:t>There is limited variation across the key sectors in terms of their preferred city for relocation. In fact, across all sectors, Vancouver ranks as the first choice by a considerable margin. </a:t>
            </a:r>
          </a:p>
        </p:txBody>
      </p:sp>
      <p:sp>
        <p:nvSpPr>
          <p:cNvPr id="8" name="TextBox 7">
            <a:extLst>
              <a:ext uri="{FF2B5EF4-FFF2-40B4-BE49-F238E27FC236}">
                <a16:creationId xmlns:a16="http://schemas.microsoft.com/office/drawing/2014/main" id="{CF10818C-0656-418F-884F-C9740811E9E7}"/>
              </a:ext>
            </a:extLst>
          </p:cNvPr>
          <p:cNvSpPr txBox="1"/>
          <p:nvPr/>
        </p:nvSpPr>
        <p:spPr>
          <a:xfrm>
            <a:off x="3260035" y="1158592"/>
            <a:ext cx="2623931" cy="169277"/>
          </a:xfrm>
          <a:prstGeom prst="rect">
            <a:avLst/>
          </a:prstGeom>
        </p:spPr>
        <p:txBody>
          <a:bodyPr vert="horz" wrap="square" lIns="0" tIns="0" rIns="0" bIns="0" rtlCol="0">
            <a:spAutoFit/>
          </a:bodyPr>
          <a:lstStyle/>
          <a:p>
            <a:pPr marL="4763" algn="ctr"/>
            <a:r>
              <a:rPr lang="en-US" sz="1100" b="1" dirty="0"/>
              <a:t>% Ranked 1</a:t>
            </a:r>
            <a:r>
              <a:rPr lang="en-US" sz="1100" b="1" baseline="30000" dirty="0"/>
              <a:t>st</a:t>
            </a:r>
            <a:endParaRPr lang="en-US" sz="1100" b="1" dirty="0"/>
          </a:p>
        </p:txBody>
      </p:sp>
      <p:graphicFrame>
        <p:nvGraphicFramePr>
          <p:cNvPr id="9" name="Table 8">
            <a:extLst>
              <a:ext uri="{FF2B5EF4-FFF2-40B4-BE49-F238E27FC236}">
                <a16:creationId xmlns:a16="http://schemas.microsoft.com/office/drawing/2014/main" id="{070651A9-560E-493D-ACB1-61D20FC5DA26}"/>
              </a:ext>
            </a:extLst>
          </p:cNvPr>
          <p:cNvGraphicFramePr>
            <a:graphicFrameLocks noGrp="1"/>
          </p:cNvGraphicFramePr>
          <p:nvPr>
            <p:extLst>
              <p:ext uri="{D42A27DB-BD31-4B8C-83A1-F6EECF244321}">
                <p14:modId xmlns:p14="http://schemas.microsoft.com/office/powerpoint/2010/main" val="2154219716"/>
              </p:ext>
            </p:extLst>
          </p:nvPr>
        </p:nvGraphicFramePr>
        <p:xfrm>
          <a:off x="154299" y="1337644"/>
          <a:ext cx="8835403" cy="2920365"/>
        </p:xfrm>
        <a:graphic>
          <a:graphicData uri="http://schemas.openxmlformats.org/drawingml/2006/table">
            <a:tbl>
              <a:tblPr firstRow="1" bandRow="1">
                <a:tableStyleId>{00A15C55-8517-42AA-B614-E9B94910E393}</a:tableStyleId>
              </a:tblPr>
              <a:tblGrid>
                <a:gridCol w="2117463">
                  <a:extLst>
                    <a:ext uri="{9D8B030D-6E8A-4147-A177-3AD203B41FA5}">
                      <a16:colId xmlns:a16="http://schemas.microsoft.com/office/drawing/2014/main" val="849710063"/>
                    </a:ext>
                  </a:extLst>
                </a:gridCol>
                <a:gridCol w="671794">
                  <a:extLst>
                    <a:ext uri="{9D8B030D-6E8A-4147-A177-3AD203B41FA5}">
                      <a16:colId xmlns:a16="http://schemas.microsoft.com/office/drawing/2014/main" val="2833812181"/>
                    </a:ext>
                  </a:extLst>
                </a:gridCol>
                <a:gridCol w="671794">
                  <a:extLst>
                    <a:ext uri="{9D8B030D-6E8A-4147-A177-3AD203B41FA5}">
                      <a16:colId xmlns:a16="http://schemas.microsoft.com/office/drawing/2014/main" val="1228887541"/>
                    </a:ext>
                  </a:extLst>
                </a:gridCol>
                <a:gridCol w="671794">
                  <a:extLst>
                    <a:ext uri="{9D8B030D-6E8A-4147-A177-3AD203B41FA5}">
                      <a16:colId xmlns:a16="http://schemas.microsoft.com/office/drawing/2014/main" val="1409009964"/>
                    </a:ext>
                  </a:extLst>
                </a:gridCol>
                <a:gridCol w="671794">
                  <a:extLst>
                    <a:ext uri="{9D8B030D-6E8A-4147-A177-3AD203B41FA5}">
                      <a16:colId xmlns:a16="http://schemas.microsoft.com/office/drawing/2014/main" val="844393255"/>
                    </a:ext>
                  </a:extLst>
                </a:gridCol>
                <a:gridCol w="671794">
                  <a:extLst>
                    <a:ext uri="{9D8B030D-6E8A-4147-A177-3AD203B41FA5}">
                      <a16:colId xmlns:a16="http://schemas.microsoft.com/office/drawing/2014/main" val="343468090"/>
                    </a:ext>
                  </a:extLst>
                </a:gridCol>
                <a:gridCol w="671794">
                  <a:extLst>
                    <a:ext uri="{9D8B030D-6E8A-4147-A177-3AD203B41FA5}">
                      <a16:colId xmlns:a16="http://schemas.microsoft.com/office/drawing/2014/main" val="1446919925"/>
                    </a:ext>
                  </a:extLst>
                </a:gridCol>
                <a:gridCol w="671794">
                  <a:extLst>
                    <a:ext uri="{9D8B030D-6E8A-4147-A177-3AD203B41FA5}">
                      <a16:colId xmlns:a16="http://schemas.microsoft.com/office/drawing/2014/main" val="2214585161"/>
                    </a:ext>
                  </a:extLst>
                </a:gridCol>
                <a:gridCol w="671794">
                  <a:extLst>
                    <a:ext uri="{9D8B030D-6E8A-4147-A177-3AD203B41FA5}">
                      <a16:colId xmlns:a16="http://schemas.microsoft.com/office/drawing/2014/main" val="1092452878"/>
                    </a:ext>
                  </a:extLst>
                </a:gridCol>
                <a:gridCol w="671794">
                  <a:extLst>
                    <a:ext uri="{9D8B030D-6E8A-4147-A177-3AD203B41FA5}">
                      <a16:colId xmlns:a16="http://schemas.microsoft.com/office/drawing/2014/main" val="1222419727"/>
                    </a:ext>
                  </a:extLst>
                </a:gridCol>
                <a:gridCol w="671794">
                  <a:extLst>
                    <a:ext uri="{9D8B030D-6E8A-4147-A177-3AD203B41FA5}">
                      <a16:colId xmlns:a16="http://schemas.microsoft.com/office/drawing/2014/main" val="2605244121"/>
                    </a:ext>
                  </a:extLst>
                </a:gridCol>
              </a:tblGrid>
              <a:tr h="170154">
                <a:tc>
                  <a:txBody>
                    <a:bodyPr/>
                    <a:lstStyle/>
                    <a:p>
                      <a:endParaRPr lang="en-IN" sz="1100" dirty="0">
                        <a:latin typeface="+mn-lt"/>
                      </a:endParaRPr>
                    </a:p>
                  </a:txBody>
                  <a:tcPr anchor="ctr"/>
                </a:tc>
                <a:tc gridSpan="10">
                  <a:txBody>
                    <a:bodyPr/>
                    <a:lstStyle/>
                    <a:p>
                      <a:pPr algn="ctr">
                        <a:lnSpc>
                          <a:spcPts val="800"/>
                        </a:lnSpc>
                      </a:pPr>
                      <a:r>
                        <a:rPr lang="en-IN" sz="1100" b="1" dirty="0">
                          <a:solidFill>
                            <a:schemeClr val="tx1"/>
                          </a:solidFill>
                          <a:latin typeface="+mn-lt"/>
                        </a:rPr>
                        <a:t>SECTOR</a:t>
                      </a:r>
                    </a:p>
                  </a:txBody>
                  <a:tcPr anchor="ctr"/>
                </a:tc>
                <a:tc hMerge="1">
                  <a:txBody>
                    <a:bodyPr/>
                    <a:lstStyle/>
                    <a:p>
                      <a:pPr algn="ctr"/>
                      <a:endParaRPr lang="en-IN" sz="800" dirty="0"/>
                    </a:p>
                  </a:txBody>
                  <a:tcPr anchor="ctr"/>
                </a:tc>
                <a:tc hMerge="1">
                  <a:txBody>
                    <a:bodyPr/>
                    <a:lstStyle/>
                    <a:p>
                      <a:pPr algn="ctr">
                        <a:lnSpc>
                          <a:spcPts val="800"/>
                        </a:lnSpc>
                      </a:pPr>
                      <a:endParaRPr lang="en-IN" sz="900" dirty="0">
                        <a:latin typeface="+mj-lt"/>
                      </a:endParaRPr>
                    </a:p>
                  </a:txBody>
                  <a:tcPr anchor="ctr"/>
                </a:tc>
                <a:tc hMerge="1">
                  <a:txBody>
                    <a:bodyPr/>
                    <a:lstStyle/>
                    <a:p>
                      <a:pPr algn="ctr"/>
                      <a:endParaRPr lang="en-IN" sz="900" dirty="0">
                        <a:latin typeface="+mj-lt"/>
                      </a:endParaRPr>
                    </a:p>
                  </a:txBody>
                  <a:tcPr anchor="ctr"/>
                </a:tc>
                <a:tc hMerge="1">
                  <a:txBody>
                    <a:bodyPr/>
                    <a:lstStyle/>
                    <a:p>
                      <a:pPr algn="ctr"/>
                      <a:endParaRPr lang="en-IN" sz="900" dirty="0">
                        <a:latin typeface="+mj-lt"/>
                      </a:endParaRPr>
                    </a:p>
                  </a:txBody>
                  <a:tcPr anchor="ctr"/>
                </a:tc>
                <a:tc hMerge="1">
                  <a:txBody>
                    <a:bodyPr/>
                    <a:lstStyle/>
                    <a:p>
                      <a:pPr algn="ctr">
                        <a:lnSpc>
                          <a:spcPts val="800"/>
                        </a:lnSpc>
                      </a:pPr>
                      <a:endParaRPr lang="en-IN" sz="900" dirty="0">
                        <a:latin typeface="+mj-lt"/>
                      </a:endParaRPr>
                    </a:p>
                  </a:txBody>
                  <a:tcPr anchor="ctr"/>
                </a:tc>
                <a:tc hMerge="1">
                  <a:txBody>
                    <a:bodyPr/>
                    <a:lstStyle/>
                    <a:p>
                      <a:pPr algn="ctr"/>
                      <a:endParaRPr lang="en-IN" sz="800" dirty="0"/>
                    </a:p>
                  </a:txBody>
                  <a:tcPr anchor="ctr"/>
                </a:tc>
                <a:tc hMerge="1">
                  <a:txBody>
                    <a:bodyPr/>
                    <a:lstStyle/>
                    <a:p>
                      <a:pPr algn="ctr">
                        <a:lnSpc>
                          <a:spcPts val="800"/>
                        </a:lnSpc>
                      </a:pPr>
                      <a:endParaRPr lang="en-IN" sz="900" dirty="0">
                        <a:latin typeface="+mj-lt"/>
                      </a:endParaRPr>
                    </a:p>
                  </a:txBody>
                  <a:tcPr anchor="ctr"/>
                </a:tc>
                <a:tc hMerge="1">
                  <a:txBody>
                    <a:bodyPr/>
                    <a:lstStyle/>
                    <a:p>
                      <a:pPr algn="ctr"/>
                      <a:endParaRPr lang="en-IN" sz="900" dirty="0"/>
                    </a:p>
                  </a:txBody>
                  <a:tcPr anchor="ctr"/>
                </a:tc>
                <a:tc hMerge="1">
                  <a:txBody>
                    <a:bodyPr/>
                    <a:lstStyle/>
                    <a:p>
                      <a:pPr algn="ctr">
                        <a:lnSpc>
                          <a:spcPts val="800"/>
                        </a:lnSpc>
                      </a:pPr>
                      <a:endParaRPr lang="en-IN" sz="900" dirty="0">
                        <a:latin typeface="+mj-lt"/>
                      </a:endParaRPr>
                    </a:p>
                  </a:txBody>
                  <a:tcPr anchor="ctr"/>
                </a:tc>
                <a:extLst>
                  <a:ext uri="{0D108BD9-81ED-4DB2-BD59-A6C34878D82A}">
                    <a16:rowId xmlns:a16="http://schemas.microsoft.com/office/drawing/2014/main" val="1551721918"/>
                  </a:ext>
                </a:extLst>
              </a:tr>
              <a:tr h="247618">
                <a:tc>
                  <a:txBody>
                    <a:bodyPr/>
                    <a:lstStyle/>
                    <a:p>
                      <a:endParaRPr lang="en-IN" sz="1000" dirty="0">
                        <a:latin typeface="+mn-lt"/>
                      </a:endParaRPr>
                    </a:p>
                  </a:txBody>
                  <a:tcPr anchor="ctr"/>
                </a:tc>
                <a:tc>
                  <a:txBody>
                    <a:bodyPr/>
                    <a:lstStyle/>
                    <a:p>
                      <a:pPr algn="ctr" fontAlgn="t"/>
                      <a:r>
                        <a:rPr lang="en-IN" sz="1000" b="1" kern="1200" dirty="0">
                          <a:solidFill>
                            <a:schemeClr val="tx1"/>
                          </a:solidFill>
                          <a:latin typeface="+mn-lt"/>
                        </a:rPr>
                        <a:t>M+C+M+T</a:t>
                      </a:r>
                    </a:p>
                  </a:txBody>
                  <a:tcPr marL="9525" marR="9525" marT="9525" marB="0" anchor="ctr"/>
                </a:tc>
                <a:tc>
                  <a:txBody>
                    <a:bodyPr/>
                    <a:lstStyle/>
                    <a:p>
                      <a:pPr algn="ctr" fontAlgn="t"/>
                      <a:r>
                        <a:rPr lang="en-IN" sz="1000" b="1" kern="1200" dirty="0">
                          <a:solidFill>
                            <a:schemeClr val="tx1"/>
                          </a:solidFill>
                          <a:latin typeface="+mn-lt"/>
                        </a:rPr>
                        <a:t>IT + Utilities</a:t>
                      </a:r>
                    </a:p>
                  </a:txBody>
                  <a:tcPr marL="9525" marR="9525" marT="9525" marB="0" anchor="ctr"/>
                </a:tc>
                <a:tc>
                  <a:txBody>
                    <a:bodyPr/>
                    <a:lstStyle/>
                    <a:p>
                      <a:pPr algn="ctr" fontAlgn="t"/>
                      <a:r>
                        <a:rPr lang="en-IN" sz="1000" b="1" kern="1200" dirty="0">
                          <a:solidFill>
                            <a:schemeClr val="tx1"/>
                          </a:solidFill>
                          <a:latin typeface="+mn-lt"/>
                        </a:rPr>
                        <a:t>F+R+P+M+A</a:t>
                      </a:r>
                    </a:p>
                  </a:txBody>
                  <a:tcPr marL="9525" marR="9525" marT="9525" marB="0" anchor="ctr"/>
                </a:tc>
                <a:tc>
                  <a:txBody>
                    <a:bodyPr/>
                    <a:lstStyle/>
                    <a:p>
                      <a:pPr algn="ctr" fontAlgn="t"/>
                      <a:r>
                        <a:rPr lang="en-IN" sz="1000" b="1" kern="1200" dirty="0">
                          <a:solidFill>
                            <a:schemeClr val="tx1"/>
                          </a:solidFill>
                          <a:latin typeface="+mn-lt"/>
                        </a:rPr>
                        <a:t>Wholesale + Retail</a:t>
                      </a:r>
                    </a:p>
                  </a:txBody>
                  <a:tcPr marL="9525" marR="9525" marT="9525" marB="0" anchor="ctr"/>
                </a:tc>
                <a:tc>
                  <a:txBody>
                    <a:bodyPr/>
                    <a:lstStyle/>
                    <a:p>
                      <a:pPr algn="ctr" fontAlgn="t"/>
                      <a:r>
                        <a:rPr lang="en-IN" sz="1000" b="1" kern="1200" dirty="0">
                          <a:solidFill>
                            <a:schemeClr val="tx1"/>
                          </a:solidFill>
                          <a:latin typeface="+mn-lt"/>
                        </a:rPr>
                        <a:t>Education</a:t>
                      </a:r>
                    </a:p>
                  </a:txBody>
                  <a:tcPr marL="9525" marR="9525" marT="9525" marB="0" anchor="ctr"/>
                </a:tc>
                <a:tc>
                  <a:txBody>
                    <a:bodyPr/>
                    <a:lstStyle/>
                    <a:p>
                      <a:pPr algn="ctr" fontAlgn="t"/>
                      <a:r>
                        <a:rPr lang="en-IN" sz="1000" b="1" kern="1200" dirty="0">
                          <a:solidFill>
                            <a:schemeClr val="tx1"/>
                          </a:solidFill>
                          <a:latin typeface="+mn-lt"/>
                        </a:rPr>
                        <a:t>Health</a:t>
                      </a:r>
                    </a:p>
                  </a:txBody>
                  <a:tcPr marL="9525" marR="9525" marT="9525" marB="0" anchor="ctr"/>
                </a:tc>
                <a:tc>
                  <a:txBody>
                    <a:bodyPr/>
                    <a:lstStyle/>
                    <a:p>
                      <a:pPr algn="ctr" fontAlgn="t"/>
                      <a:r>
                        <a:rPr lang="en-IN" sz="1000" b="1" kern="1200" dirty="0">
                          <a:solidFill>
                            <a:schemeClr val="tx1"/>
                          </a:solidFill>
                          <a:latin typeface="+mn-lt"/>
                        </a:rPr>
                        <a:t>Government</a:t>
                      </a:r>
                    </a:p>
                  </a:txBody>
                  <a:tcPr marL="9525" marR="9525" marT="9525" marB="0" anchor="ctr"/>
                </a:tc>
                <a:tc>
                  <a:txBody>
                    <a:bodyPr/>
                    <a:lstStyle/>
                    <a:p>
                      <a:pPr algn="ctr" fontAlgn="t"/>
                      <a:r>
                        <a:rPr lang="en-IN" sz="1000" b="1" kern="1200" dirty="0">
                          <a:solidFill>
                            <a:schemeClr val="tx1"/>
                          </a:solidFill>
                          <a:latin typeface="+mn-lt"/>
                        </a:rPr>
                        <a:t>Arts</a:t>
                      </a:r>
                    </a:p>
                  </a:txBody>
                  <a:tcPr marL="9525" marR="9525" marT="9525" marB="0" anchor="ctr"/>
                </a:tc>
                <a:tc>
                  <a:txBody>
                    <a:bodyPr/>
                    <a:lstStyle/>
                    <a:p>
                      <a:pPr algn="ctr" fontAlgn="t"/>
                      <a:r>
                        <a:rPr lang="en-IN" sz="1000" b="1" kern="1200" dirty="0">
                          <a:solidFill>
                            <a:schemeClr val="tx1"/>
                          </a:solidFill>
                          <a:latin typeface="+mn-lt"/>
                        </a:rPr>
                        <a:t>Accom</a:t>
                      </a:r>
                    </a:p>
                  </a:txBody>
                  <a:tcPr marL="9525" marR="9525" marT="9525" marB="0" anchor="ctr"/>
                </a:tc>
                <a:tc>
                  <a:txBody>
                    <a:bodyPr/>
                    <a:lstStyle/>
                    <a:p>
                      <a:pPr algn="ctr" fontAlgn="t"/>
                      <a:r>
                        <a:rPr lang="en-IN" sz="1000" b="1" kern="1200" dirty="0">
                          <a:solidFill>
                            <a:schemeClr val="tx1"/>
                          </a:solidFill>
                          <a:latin typeface="+mn-lt"/>
                        </a:rPr>
                        <a:t>Other</a:t>
                      </a:r>
                    </a:p>
                  </a:txBody>
                  <a:tcPr marL="9525" marR="9525" marT="9525" marB="0" anchor="ctr"/>
                </a:tc>
                <a:extLst>
                  <a:ext uri="{0D108BD9-81ED-4DB2-BD59-A6C34878D82A}">
                    <a16:rowId xmlns:a16="http://schemas.microsoft.com/office/drawing/2014/main" val="260614317"/>
                  </a:ext>
                </a:extLst>
              </a:tr>
              <a:tr h="96337">
                <a:tc>
                  <a:txBody>
                    <a:bodyPr/>
                    <a:lstStyle/>
                    <a:p>
                      <a:pPr algn="l" rtl="0" fontAlgn="ctr"/>
                      <a:r>
                        <a:rPr lang="en-IN" sz="900" u="none" strike="noStrike" dirty="0">
                          <a:solidFill>
                            <a:schemeClr val="tx1"/>
                          </a:solidFill>
                          <a:effectLst/>
                        </a:rPr>
                        <a:t>Vancouver, British Columbia</a:t>
                      </a:r>
                      <a:endParaRPr lang="en-IN" sz="900" b="0" i="0" u="none" strike="noStrike" dirty="0">
                        <a:solidFill>
                          <a:schemeClr val="tx1"/>
                        </a:solidFill>
                        <a:effectLst/>
                        <a:latin typeface="Calibri" panose="020F0502020204030204" pitchFamily="34" charset="0"/>
                      </a:endParaRPr>
                    </a:p>
                  </a:txBody>
                  <a:tcPr marR="9525" marT="9525" marB="0" anchor="ctr"/>
                </a:tc>
                <a:tc>
                  <a:txBody>
                    <a:bodyPr/>
                    <a:lstStyle/>
                    <a:p>
                      <a:pPr algn="ctr" fontAlgn="ctr"/>
                      <a:r>
                        <a:rPr lang="en-IN" sz="900" u="none" strike="noStrike" dirty="0">
                          <a:solidFill>
                            <a:schemeClr val="tx1"/>
                          </a:solidFill>
                          <a:effectLst/>
                        </a:rPr>
                        <a:t>22% </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29% </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24%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27%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21%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23%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23%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24%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22%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24% </a:t>
                      </a:r>
                      <a:endParaRPr lang="en-IN" sz="900" b="0"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24385886"/>
                  </a:ext>
                </a:extLst>
              </a:tr>
              <a:tr h="96337">
                <a:tc>
                  <a:txBody>
                    <a:bodyPr/>
                    <a:lstStyle/>
                    <a:p>
                      <a:pPr algn="l" rtl="0" fontAlgn="ctr"/>
                      <a:r>
                        <a:rPr lang="en-IN" sz="900" u="none" strike="noStrike" dirty="0">
                          <a:solidFill>
                            <a:schemeClr val="tx1"/>
                          </a:solidFill>
                          <a:effectLst/>
                        </a:rPr>
                        <a:t>Toronto, Ontario</a:t>
                      </a:r>
                      <a:endParaRPr lang="en-IN" sz="900" b="0" i="0" u="none" strike="noStrike" dirty="0">
                        <a:solidFill>
                          <a:schemeClr val="tx1"/>
                        </a:solidFill>
                        <a:effectLst/>
                        <a:latin typeface="Calibri" panose="020F0502020204030204" pitchFamily="34" charset="0"/>
                      </a:endParaRPr>
                    </a:p>
                  </a:txBody>
                  <a:tcPr marR="9525" marT="9525" marB="0" anchor="ctr"/>
                </a:tc>
                <a:tc>
                  <a:txBody>
                    <a:bodyPr/>
                    <a:lstStyle/>
                    <a:p>
                      <a:pPr algn="ctr" fontAlgn="ctr"/>
                      <a:r>
                        <a:rPr lang="en-IN" sz="900" u="none" strike="noStrike">
                          <a:solidFill>
                            <a:schemeClr val="tx1"/>
                          </a:solidFill>
                          <a:effectLst/>
                        </a:rPr>
                        <a:t>7%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6% </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14%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14%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11%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8%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6%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2%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7%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7% </a:t>
                      </a:r>
                      <a:endParaRPr lang="en-IN" sz="900" b="0"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28738762"/>
                  </a:ext>
                </a:extLst>
              </a:tr>
              <a:tr h="96337">
                <a:tc>
                  <a:txBody>
                    <a:bodyPr/>
                    <a:lstStyle/>
                    <a:p>
                      <a:pPr algn="l" rtl="0" fontAlgn="ctr"/>
                      <a:r>
                        <a:rPr lang="en-IN" sz="900" u="none" strike="noStrike">
                          <a:solidFill>
                            <a:schemeClr val="tx1"/>
                          </a:solidFill>
                          <a:effectLst/>
                        </a:rPr>
                        <a:t>Ottawa, Ontario</a:t>
                      </a:r>
                      <a:endParaRPr lang="en-IN" sz="900" b="0" i="0" u="none" strike="noStrike">
                        <a:solidFill>
                          <a:schemeClr val="tx1"/>
                        </a:solidFill>
                        <a:effectLst/>
                        <a:latin typeface="Calibri" panose="020F0502020204030204" pitchFamily="34" charset="0"/>
                      </a:endParaRPr>
                    </a:p>
                  </a:txBody>
                  <a:tcPr marR="9525" marT="9525" marB="0" anchor="ctr"/>
                </a:tc>
                <a:tc>
                  <a:txBody>
                    <a:bodyPr/>
                    <a:lstStyle/>
                    <a:p>
                      <a:pPr algn="ctr" fontAlgn="ctr"/>
                      <a:r>
                        <a:rPr lang="en-IN" sz="900" u="none" strike="noStrike">
                          <a:solidFill>
                            <a:schemeClr val="tx1"/>
                          </a:solidFill>
                          <a:effectLst/>
                        </a:rPr>
                        <a:t>8%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8%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8% </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14%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9%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9%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12%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8%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10%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8% </a:t>
                      </a:r>
                      <a:endParaRPr lang="en-IN" sz="900" b="0"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47567004"/>
                  </a:ext>
                </a:extLst>
              </a:tr>
              <a:tr h="96337">
                <a:tc>
                  <a:txBody>
                    <a:bodyPr/>
                    <a:lstStyle/>
                    <a:p>
                      <a:pPr algn="l" rtl="0" fontAlgn="ctr"/>
                      <a:r>
                        <a:rPr lang="en-IN" sz="900" u="none" strike="noStrike" dirty="0">
                          <a:solidFill>
                            <a:schemeClr val="tx1"/>
                          </a:solidFill>
                          <a:effectLst/>
                        </a:rPr>
                        <a:t>Calgary, Alberta</a:t>
                      </a:r>
                      <a:endParaRPr lang="en-IN" sz="900" b="0" i="0" u="none" strike="noStrike" dirty="0">
                        <a:solidFill>
                          <a:schemeClr val="tx1"/>
                        </a:solidFill>
                        <a:effectLst/>
                        <a:latin typeface="Calibri" panose="020F0502020204030204" pitchFamily="34" charset="0"/>
                      </a:endParaRPr>
                    </a:p>
                  </a:txBody>
                  <a:tcPr marR="9525" marT="9525" marB="0" anchor="ctr"/>
                </a:tc>
                <a:tc>
                  <a:txBody>
                    <a:bodyPr/>
                    <a:lstStyle/>
                    <a:p>
                      <a:pPr algn="ctr" fontAlgn="ctr"/>
                      <a:r>
                        <a:rPr lang="en-IN" sz="900" u="none" strike="noStrike" dirty="0">
                          <a:solidFill>
                            <a:schemeClr val="tx1"/>
                          </a:solidFill>
                          <a:effectLst/>
                        </a:rPr>
                        <a:t>12% </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13% </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10%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7% </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8%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10%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10%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9%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20%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6% </a:t>
                      </a:r>
                      <a:endParaRPr lang="en-IN" sz="900" b="0"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31296094"/>
                  </a:ext>
                </a:extLst>
              </a:tr>
              <a:tr h="96337">
                <a:tc>
                  <a:txBody>
                    <a:bodyPr/>
                    <a:lstStyle/>
                    <a:p>
                      <a:pPr algn="l" rtl="0" fontAlgn="ctr"/>
                      <a:r>
                        <a:rPr lang="en-IN" sz="900" u="none" strike="noStrike" dirty="0">
                          <a:solidFill>
                            <a:schemeClr val="tx1"/>
                          </a:solidFill>
                          <a:effectLst/>
                        </a:rPr>
                        <a:t>Quebec City, Quebec</a:t>
                      </a:r>
                      <a:endParaRPr lang="en-IN" sz="900" b="0" i="0" u="none" strike="noStrike" dirty="0">
                        <a:solidFill>
                          <a:schemeClr val="tx1"/>
                        </a:solidFill>
                        <a:effectLst/>
                        <a:latin typeface="Calibri" panose="020F0502020204030204" pitchFamily="34" charset="0"/>
                      </a:endParaRPr>
                    </a:p>
                  </a:txBody>
                  <a:tcPr marR="9525" marT="9525" marB="0" anchor="ctr"/>
                </a:tc>
                <a:tc>
                  <a:txBody>
                    <a:bodyPr/>
                    <a:lstStyle/>
                    <a:p>
                      <a:pPr algn="ctr" fontAlgn="ctr"/>
                      <a:r>
                        <a:rPr lang="en-IN" sz="900" u="none" strike="noStrike">
                          <a:solidFill>
                            <a:schemeClr val="tx1"/>
                          </a:solidFill>
                          <a:effectLst/>
                        </a:rPr>
                        <a:t>9%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9%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9%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9% </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11%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7%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8%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7%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1%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7% </a:t>
                      </a:r>
                      <a:endParaRPr lang="en-IN" sz="900" b="0"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02775084"/>
                  </a:ext>
                </a:extLst>
              </a:tr>
              <a:tr h="96337">
                <a:tc>
                  <a:txBody>
                    <a:bodyPr/>
                    <a:lstStyle/>
                    <a:p>
                      <a:pPr algn="l" rtl="0" fontAlgn="ctr"/>
                      <a:r>
                        <a:rPr lang="en-IN" sz="900" u="none" strike="noStrike">
                          <a:solidFill>
                            <a:schemeClr val="tx1"/>
                          </a:solidFill>
                          <a:effectLst/>
                        </a:rPr>
                        <a:t>Montreal, Quebec</a:t>
                      </a:r>
                      <a:endParaRPr lang="en-IN" sz="900" b="0" i="0" u="none" strike="noStrike">
                        <a:solidFill>
                          <a:schemeClr val="tx1"/>
                        </a:solidFill>
                        <a:effectLst/>
                        <a:latin typeface="Calibri" panose="020F0502020204030204" pitchFamily="34" charset="0"/>
                      </a:endParaRPr>
                    </a:p>
                  </a:txBody>
                  <a:tcPr marR="9525" marT="9525" marB="0" anchor="ctr"/>
                </a:tc>
                <a:tc>
                  <a:txBody>
                    <a:bodyPr/>
                    <a:lstStyle/>
                    <a:p>
                      <a:pPr algn="ctr" fontAlgn="ctr"/>
                      <a:r>
                        <a:rPr lang="en-IN" sz="900" u="none" strike="noStrike">
                          <a:solidFill>
                            <a:schemeClr val="tx1"/>
                          </a:solidFill>
                          <a:effectLst/>
                        </a:rPr>
                        <a:t>5%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5%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2% </a:t>
                      </a:r>
                      <a:endParaRPr lang="en-IN" sz="900" b="0" i="0" u="none" strike="noStrike" dirty="0">
                        <a:solidFill>
                          <a:schemeClr val="tx1"/>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900" u="none" strike="noStrike">
                          <a:solidFill>
                            <a:schemeClr val="tx1"/>
                          </a:solidFill>
                          <a:effectLst/>
                        </a:rPr>
                        <a:t>4%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9% </a:t>
                      </a:r>
                      <a:endParaRPr lang="en-IN" sz="9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900" u="none" strike="noStrike" dirty="0">
                          <a:solidFill>
                            <a:schemeClr val="tx1"/>
                          </a:solidFill>
                          <a:effectLst/>
                        </a:rPr>
                        <a:t>7% </a:t>
                      </a:r>
                      <a:endParaRPr lang="en-IN" sz="9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900" u="none" strike="noStrike">
                          <a:solidFill>
                            <a:schemeClr val="tx1"/>
                          </a:solidFill>
                          <a:effectLst/>
                        </a:rPr>
                        <a:t>4%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11%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3%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5% </a:t>
                      </a:r>
                      <a:endParaRPr lang="en-IN" sz="900" b="0"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82107429"/>
                  </a:ext>
                </a:extLst>
              </a:tr>
              <a:tr h="96337">
                <a:tc>
                  <a:txBody>
                    <a:bodyPr/>
                    <a:lstStyle/>
                    <a:p>
                      <a:pPr algn="l" rtl="0" fontAlgn="ctr"/>
                      <a:r>
                        <a:rPr lang="en-IN" sz="900" u="none" strike="noStrike" dirty="0">
                          <a:solidFill>
                            <a:schemeClr val="tx1"/>
                          </a:solidFill>
                          <a:effectLst/>
                        </a:rPr>
                        <a:t>Edmonton, Alberta</a:t>
                      </a:r>
                      <a:endParaRPr lang="en-IN" sz="900" b="0" i="0" u="none" strike="noStrike" dirty="0">
                        <a:solidFill>
                          <a:schemeClr val="tx1"/>
                        </a:solidFill>
                        <a:effectLst/>
                        <a:latin typeface="Calibri" panose="020F0502020204030204" pitchFamily="34" charset="0"/>
                      </a:endParaRPr>
                    </a:p>
                  </a:txBody>
                  <a:tcPr marR="9525" marT="9525" marB="0" anchor="ctr"/>
                </a:tc>
                <a:tc>
                  <a:txBody>
                    <a:bodyPr/>
                    <a:lstStyle/>
                    <a:p>
                      <a:pPr algn="ctr" fontAlgn="ctr"/>
                      <a:r>
                        <a:rPr lang="en-IN" sz="900" u="none" strike="noStrike">
                          <a:solidFill>
                            <a:schemeClr val="tx1"/>
                          </a:solidFill>
                          <a:effectLst/>
                        </a:rPr>
                        <a:t>5%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3%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2% </a:t>
                      </a:r>
                      <a:endParaRPr lang="en-IN" sz="900" b="0" i="0" u="none" strike="noStrike" dirty="0">
                        <a:solidFill>
                          <a:schemeClr val="tx1"/>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900" u="none" strike="noStrike" dirty="0">
                          <a:solidFill>
                            <a:schemeClr val="tx1"/>
                          </a:solidFill>
                          <a:effectLst/>
                        </a:rPr>
                        <a:t>9% </a:t>
                      </a:r>
                      <a:endParaRPr lang="en-IN" sz="9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900" u="none" strike="noStrike" dirty="0">
                          <a:solidFill>
                            <a:schemeClr val="tx1"/>
                          </a:solidFill>
                          <a:effectLst/>
                        </a:rPr>
                        <a:t>9%</a:t>
                      </a:r>
                      <a:endParaRPr lang="en-IN" sz="9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900" u="none" strike="noStrike" dirty="0">
                          <a:solidFill>
                            <a:schemeClr val="tx1"/>
                          </a:solidFill>
                          <a:effectLst/>
                        </a:rPr>
                        <a:t>4% </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2% </a:t>
                      </a:r>
                      <a:endParaRPr lang="en-IN" sz="900" b="0" i="0" u="none" strike="noStrike" dirty="0">
                        <a:solidFill>
                          <a:schemeClr val="tx1"/>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900" u="none" strike="noStrike">
                          <a:solidFill>
                            <a:schemeClr val="tx1"/>
                          </a:solidFill>
                          <a:effectLst/>
                        </a:rPr>
                        <a:t>-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10%</a:t>
                      </a:r>
                      <a:endParaRPr lang="en-IN" sz="9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extLst>
                  <a:ext uri="{0D108BD9-81ED-4DB2-BD59-A6C34878D82A}">
                    <a16:rowId xmlns:a16="http://schemas.microsoft.com/office/drawing/2014/main" val="1068717296"/>
                  </a:ext>
                </a:extLst>
              </a:tr>
              <a:tr h="96337">
                <a:tc>
                  <a:txBody>
                    <a:bodyPr/>
                    <a:lstStyle/>
                    <a:p>
                      <a:pPr algn="l" rtl="0" fontAlgn="ctr"/>
                      <a:r>
                        <a:rPr lang="en-IN" sz="900" u="none" strike="noStrike">
                          <a:solidFill>
                            <a:schemeClr val="tx1"/>
                          </a:solidFill>
                          <a:effectLst/>
                        </a:rPr>
                        <a:t>Hamilton, Ontario</a:t>
                      </a:r>
                      <a:endParaRPr lang="en-IN" sz="900" b="0" i="0" u="none" strike="noStrike">
                        <a:solidFill>
                          <a:schemeClr val="tx1"/>
                        </a:solidFill>
                        <a:effectLst/>
                        <a:latin typeface="Calibri" panose="020F0502020204030204" pitchFamily="34" charset="0"/>
                      </a:endParaRPr>
                    </a:p>
                  </a:txBody>
                  <a:tcPr marR="9525" marT="9525" marB="0" anchor="ctr"/>
                </a:tc>
                <a:tc>
                  <a:txBody>
                    <a:bodyPr/>
                    <a:lstStyle/>
                    <a:p>
                      <a:pPr algn="ctr" fontAlgn="ctr"/>
                      <a:r>
                        <a:rPr lang="en-IN" sz="900" u="none" strike="noStrike">
                          <a:solidFill>
                            <a:schemeClr val="tx1"/>
                          </a:solidFill>
                          <a:effectLst/>
                        </a:rPr>
                        <a:t>4%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5%</a:t>
                      </a:r>
                      <a:endParaRPr lang="en-IN" sz="9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900" u="none" strike="noStrike" dirty="0">
                          <a:solidFill>
                            <a:schemeClr val="tx1"/>
                          </a:solidFill>
                          <a:effectLst/>
                        </a:rPr>
                        <a:t>7% </a:t>
                      </a:r>
                      <a:endParaRPr lang="en-IN" sz="9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900" u="none" strike="noStrike" dirty="0">
                          <a:solidFill>
                            <a:schemeClr val="tx1"/>
                          </a:solidFill>
                          <a:effectLst/>
                        </a:rPr>
                        <a:t>1% </a:t>
                      </a:r>
                      <a:endParaRPr lang="en-IN" sz="900" b="0" i="0" u="none" strike="noStrike" dirty="0">
                        <a:solidFill>
                          <a:schemeClr val="tx1"/>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900" u="none" strike="noStrike" dirty="0">
                          <a:solidFill>
                            <a:schemeClr val="tx1"/>
                          </a:solidFill>
                          <a:effectLst/>
                        </a:rPr>
                        <a:t>1% </a:t>
                      </a:r>
                      <a:endParaRPr lang="en-IN" sz="900" b="0" i="0" u="none" strike="noStrike" dirty="0">
                        <a:solidFill>
                          <a:schemeClr val="tx1"/>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900" u="none" strike="noStrike">
                          <a:solidFill>
                            <a:schemeClr val="tx1"/>
                          </a:solidFill>
                          <a:effectLst/>
                        </a:rPr>
                        <a:t>2%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5%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4%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5% </a:t>
                      </a:r>
                      <a:endParaRPr lang="en-IN" sz="900" b="0"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25155190"/>
                  </a:ext>
                </a:extLst>
              </a:tr>
              <a:tr h="96337">
                <a:tc>
                  <a:txBody>
                    <a:bodyPr/>
                    <a:lstStyle/>
                    <a:p>
                      <a:pPr algn="l" rtl="0" fontAlgn="ctr"/>
                      <a:r>
                        <a:rPr lang="en-IN" sz="900" u="none" strike="noStrike">
                          <a:solidFill>
                            <a:schemeClr val="tx1"/>
                          </a:solidFill>
                          <a:effectLst/>
                        </a:rPr>
                        <a:t>London, Ontario</a:t>
                      </a:r>
                      <a:endParaRPr lang="en-IN" sz="900" b="0" i="0" u="none" strike="noStrike">
                        <a:solidFill>
                          <a:schemeClr val="tx1"/>
                        </a:solidFill>
                        <a:effectLst/>
                        <a:latin typeface="Calibri" panose="020F0502020204030204" pitchFamily="34" charset="0"/>
                      </a:endParaRPr>
                    </a:p>
                  </a:txBody>
                  <a:tcPr marR="9525" marT="9525" marB="0" anchor="ctr"/>
                </a:tc>
                <a:tc>
                  <a:txBody>
                    <a:bodyPr/>
                    <a:lstStyle/>
                    <a:p>
                      <a:pPr algn="ctr" fontAlgn="ctr"/>
                      <a:r>
                        <a:rPr lang="en-IN" sz="900" u="none" strike="noStrike" dirty="0">
                          <a:solidFill>
                            <a:schemeClr val="tx1"/>
                          </a:solidFill>
                          <a:effectLst/>
                        </a:rPr>
                        <a:t>3% </a:t>
                      </a:r>
                      <a:endParaRPr lang="en-IN" sz="900" b="0" i="0" u="none" strike="noStrike" dirty="0">
                        <a:solidFill>
                          <a:schemeClr val="tx1"/>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900" u="none" strike="noStrike" dirty="0">
                          <a:solidFill>
                            <a:schemeClr val="tx1"/>
                          </a:solidFill>
                          <a:effectLst/>
                        </a:rPr>
                        <a:t>2% </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5%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3% </a:t>
                      </a:r>
                      <a:endParaRPr lang="en-IN" sz="900" b="0" i="0" u="none" strike="noStrike" dirty="0">
                        <a:solidFill>
                          <a:schemeClr val="tx1"/>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900" u="none" strike="noStrike">
                          <a:solidFill>
                            <a:schemeClr val="tx1"/>
                          </a:solidFill>
                          <a:effectLst/>
                        </a:rPr>
                        <a:t>5%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4%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10%</a:t>
                      </a:r>
                      <a:endParaRPr lang="en-IN" sz="9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IN" sz="900" u="none" strike="noStrike">
                          <a:solidFill>
                            <a:schemeClr val="tx1"/>
                          </a:solidFill>
                          <a:effectLst/>
                        </a:rPr>
                        <a:t>6%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11%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6% </a:t>
                      </a:r>
                      <a:endParaRPr lang="en-IN" sz="900" b="0"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51886367"/>
                  </a:ext>
                </a:extLst>
              </a:tr>
              <a:tr h="96337">
                <a:tc>
                  <a:txBody>
                    <a:bodyPr/>
                    <a:lstStyle/>
                    <a:p>
                      <a:pPr algn="l" rtl="0" fontAlgn="ctr"/>
                      <a:r>
                        <a:rPr lang="en-IN" sz="900" u="none" strike="noStrike">
                          <a:solidFill>
                            <a:schemeClr val="tx1"/>
                          </a:solidFill>
                          <a:effectLst/>
                        </a:rPr>
                        <a:t>Halifax, Nova Scotia</a:t>
                      </a:r>
                      <a:endParaRPr lang="en-IN" sz="900" b="0" i="0" u="none" strike="noStrike">
                        <a:solidFill>
                          <a:schemeClr val="tx1"/>
                        </a:solidFill>
                        <a:effectLst/>
                        <a:latin typeface="Calibri" panose="020F0502020204030204" pitchFamily="34" charset="0"/>
                      </a:endParaRPr>
                    </a:p>
                  </a:txBody>
                  <a:tcPr marR="9525" marT="9525" marB="0" anchor="ctr"/>
                </a:tc>
                <a:tc>
                  <a:txBody>
                    <a:bodyPr/>
                    <a:lstStyle/>
                    <a:p>
                      <a:pPr algn="ctr" fontAlgn="ctr"/>
                      <a:r>
                        <a:rPr lang="en-IN" sz="900" u="none" strike="noStrike">
                          <a:solidFill>
                            <a:schemeClr val="tx1"/>
                          </a:solidFill>
                          <a:effectLst/>
                        </a:rPr>
                        <a:t>3%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6% </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5%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2%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4%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6%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5%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7% </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10%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4% </a:t>
                      </a:r>
                      <a:endParaRPr lang="en-IN" sz="900" b="0"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69334979"/>
                  </a:ext>
                </a:extLst>
              </a:tr>
              <a:tr h="96337">
                <a:tc>
                  <a:txBody>
                    <a:bodyPr/>
                    <a:lstStyle/>
                    <a:p>
                      <a:pPr algn="l" rtl="0" fontAlgn="ctr"/>
                      <a:r>
                        <a:rPr lang="en-IN" sz="900" u="none" strike="noStrike">
                          <a:solidFill>
                            <a:schemeClr val="tx1"/>
                          </a:solidFill>
                          <a:effectLst/>
                        </a:rPr>
                        <a:t>Charlottetown, PEI</a:t>
                      </a:r>
                      <a:endParaRPr lang="en-IN" sz="900" b="0" i="0" u="none" strike="noStrike">
                        <a:solidFill>
                          <a:schemeClr val="tx1"/>
                        </a:solidFill>
                        <a:effectLst/>
                        <a:latin typeface="Calibri" panose="020F0502020204030204" pitchFamily="34" charset="0"/>
                      </a:endParaRPr>
                    </a:p>
                  </a:txBody>
                  <a:tcPr marR="9525" marT="9525" marB="0" anchor="ctr"/>
                </a:tc>
                <a:tc>
                  <a:txBody>
                    <a:bodyPr/>
                    <a:lstStyle/>
                    <a:p>
                      <a:pPr algn="ctr" fontAlgn="ctr"/>
                      <a:r>
                        <a:rPr lang="en-IN" sz="900" u="none" strike="noStrike">
                          <a:solidFill>
                            <a:schemeClr val="tx1"/>
                          </a:solidFill>
                          <a:effectLst/>
                        </a:rPr>
                        <a:t>6%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4% </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4%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1% </a:t>
                      </a:r>
                      <a:endParaRPr lang="en-IN" sz="900" b="0" i="0" u="none" strike="noStrike" dirty="0">
                        <a:solidFill>
                          <a:schemeClr val="tx1"/>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900" u="none" strike="noStrike" dirty="0">
                          <a:solidFill>
                            <a:schemeClr val="tx1"/>
                          </a:solidFill>
                          <a:effectLst/>
                        </a:rPr>
                        <a:t>1% </a:t>
                      </a:r>
                      <a:endParaRPr lang="en-IN" sz="900" b="0" i="0" u="none" strike="noStrike" dirty="0">
                        <a:solidFill>
                          <a:schemeClr val="tx1"/>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900" u="none" strike="noStrike" dirty="0">
                          <a:solidFill>
                            <a:schemeClr val="tx1"/>
                          </a:solidFill>
                          <a:effectLst/>
                        </a:rPr>
                        <a:t>4% </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1% </a:t>
                      </a:r>
                      <a:endParaRPr lang="en-IN" sz="900" b="0" i="0" u="none" strike="noStrike" dirty="0">
                        <a:solidFill>
                          <a:schemeClr val="tx1"/>
                        </a:solidFill>
                        <a:effectLst/>
                        <a:latin typeface="Calibri" panose="020F0502020204030204" pitchFamily="34" charset="0"/>
                      </a:endParaRPr>
                    </a:p>
                  </a:txBody>
                  <a:tcPr marL="9525" marR="9525" marT="9525" marB="0" anchor="ctr">
                    <a:solidFill>
                      <a:srgbClr val="FF9999"/>
                    </a:solidFill>
                  </a:tcPr>
                </a:tc>
                <a:tc>
                  <a:txBody>
                    <a:bodyPr/>
                    <a:lstStyle/>
                    <a:p>
                      <a:pPr algn="ctr" fontAlgn="ctr"/>
                      <a:r>
                        <a:rPr lang="en-IN" sz="900" u="none" strike="noStrike">
                          <a:solidFill>
                            <a:schemeClr val="tx1"/>
                          </a:solidFill>
                          <a:effectLst/>
                        </a:rPr>
                        <a:t>-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11%</a:t>
                      </a:r>
                      <a:endParaRPr lang="en-IN" sz="900" b="0" i="0" u="none" strike="noStrike" baseline="-25000" dirty="0">
                        <a:solidFill>
                          <a:schemeClr val="tx1"/>
                        </a:solidFill>
                        <a:effectLst/>
                        <a:latin typeface="Calibri" panose="020F0502020204030204" pitchFamily="34" charset="0"/>
                      </a:endParaRPr>
                    </a:p>
                  </a:txBody>
                  <a:tcPr marL="9525" marR="9525" marT="9525" marB="0" anchor="ctr">
                    <a:solidFill>
                      <a:srgbClr val="92D050"/>
                    </a:solidFill>
                  </a:tcPr>
                </a:tc>
                <a:extLst>
                  <a:ext uri="{0D108BD9-81ED-4DB2-BD59-A6C34878D82A}">
                    <a16:rowId xmlns:a16="http://schemas.microsoft.com/office/drawing/2014/main" val="1434819140"/>
                  </a:ext>
                </a:extLst>
              </a:tr>
              <a:tr h="96337">
                <a:tc>
                  <a:txBody>
                    <a:bodyPr/>
                    <a:lstStyle/>
                    <a:p>
                      <a:pPr algn="l" rtl="0" fontAlgn="ctr"/>
                      <a:r>
                        <a:rPr lang="en-IN" sz="900" u="none" strike="noStrike">
                          <a:solidFill>
                            <a:schemeClr val="tx1"/>
                          </a:solidFill>
                          <a:effectLst/>
                        </a:rPr>
                        <a:t>Kitchener-Waterloo, Ontario</a:t>
                      </a:r>
                      <a:endParaRPr lang="en-IN" sz="900" b="0" i="0" u="none" strike="noStrike">
                        <a:solidFill>
                          <a:schemeClr val="tx1"/>
                        </a:solidFill>
                        <a:effectLst/>
                        <a:latin typeface="Calibri" panose="020F0502020204030204" pitchFamily="34" charset="0"/>
                      </a:endParaRPr>
                    </a:p>
                  </a:txBody>
                  <a:tcPr marR="9525" marT="9525" marB="0" anchor="ctr"/>
                </a:tc>
                <a:tc>
                  <a:txBody>
                    <a:bodyPr/>
                    <a:lstStyle/>
                    <a:p>
                      <a:pPr algn="ctr" fontAlgn="ctr"/>
                      <a:r>
                        <a:rPr lang="en-IN" sz="900" u="none" strike="noStrike">
                          <a:solidFill>
                            <a:schemeClr val="tx1"/>
                          </a:solidFill>
                          <a:effectLst/>
                        </a:rPr>
                        <a:t>3%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5% </a:t>
                      </a:r>
                      <a:endParaRPr lang="en-IN" sz="900" b="0" i="0" u="none" strike="noStrike" baseline="-25000" dirty="0">
                        <a:solidFill>
                          <a:schemeClr val="tx1"/>
                        </a:solidFill>
                        <a:effectLst/>
                        <a:latin typeface="Calibri" panose="020F0502020204030204" pitchFamily="34" charset="0"/>
                      </a:endParaRPr>
                    </a:p>
                  </a:txBody>
                  <a:tcPr marL="9525" marR="9525" marT="9525" marB="0" anchor="ctr">
                    <a:solidFill>
                      <a:srgbClr val="EBEBEB"/>
                    </a:solidFill>
                  </a:tcPr>
                </a:tc>
                <a:tc>
                  <a:txBody>
                    <a:bodyPr/>
                    <a:lstStyle/>
                    <a:p>
                      <a:pPr algn="ctr" fontAlgn="ctr"/>
                      <a:r>
                        <a:rPr lang="en-IN" sz="900" u="none" strike="noStrike">
                          <a:solidFill>
                            <a:schemeClr val="tx1"/>
                          </a:solidFill>
                          <a:effectLst/>
                        </a:rPr>
                        <a:t>2%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3%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4%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4%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2%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2%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 </a:t>
                      </a:r>
                      <a:endParaRPr lang="en-IN" sz="900" b="0"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64819384"/>
                  </a:ext>
                </a:extLst>
              </a:tr>
              <a:tr h="96337">
                <a:tc>
                  <a:txBody>
                    <a:bodyPr/>
                    <a:lstStyle/>
                    <a:p>
                      <a:pPr algn="l" rtl="0" fontAlgn="ctr"/>
                      <a:r>
                        <a:rPr lang="en-IN" sz="900" u="none" strike="noStrike">
                          <a:solidFill>
                            <a:schemeClr val="tx1"/>
                          </a:solidFill>
                          <a:effectLst/>
                        </a:rPr>
                        <a:t>St. John's, Newfoundland</a:t>
                      </a:r>
                      <a:endParaRPr lang="en-IN" sz="900" b="0" i="0" u="none" strike="noStrike">
                        <a:solidFill>
                          <a:schemeClr val="tx1"/>
                        </a:solidFill>
                        <a:effectLst/>
                        <a:latin typeface="Calibri" panose="020F0502020204030204" pitchFamily="34" charset="0"/>
                      </a:endParaRPr>
                    </a:p>
                  </a:txBody>
                  <a:tcPr marR="9525" marT="9525" marB="0" anchor="ctr"/>
                </a:tc>
                <a:tc>
                  <a:txBody>
                    <a:bodyPr/>
                    <a:lstStyle/>
                    <a:p>
                      <a:pPr algn="ctr" fontAlgn="ctr"/>
                      <a:r>
                        <a:rPr lang="en-IN" sz="900" u="none" strike="noStrike">
                          <a:solidFill>
                            <a:schemeClr val="tx1"/>
                          </a:solidFill>
                          <a:effectLst/>
                        </a:rPr>
                        <a:t>4%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4%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2%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3%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3% </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3%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3% </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2% </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1% </a:t>
                      </a:r>
                      <a:endParaRPr lang="en-IN" sz="900" b="0"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17434135"/>
                  </a:ext>
                </a:extLst>
              </a:tr>
              <a:tr h="96337">
                <a:tc>
                  <a:txBody>
                    <a:bodyPr/>
                    <a:lstStyle/>
                    <a:p>
                      <a:pPr algn="l" rtl="0" fontAlgn="ctr"/>
                      <a:r>
                        <a:rPr lang="en-IN" sz="900" u="none" strike="noStrike">
                          <a:solidFill>
                            <a:schemeClr val="tx1"/>
                          </a:solidFill>
                          <a:effectLst/>
                        </a:rPr>
                        <a:t>Moncton, New Brunswick</a:t>
                      </a:r>
                      <a:endParaRPr lang="en-IN" sz="900" b="0" i="0" u="none" strike="noStrike">
                        <a:solidFill>
                          <a:schemeClr val="tx1"/>
                        </a:solidFill>
                        <a:effectLst/>
                        <a:latin typeface="Calibri" panose="020F0502020204030204" pitchFamily="34" charset="0"/>
                      </a:endParaRPr>
                    </a:p>
                  </a:txBody>
                  <a:tcPr marR="9525" marT="9525" marB="0" anchor="ctr"/>
                </a:tc>
                <a:tc>
                  <a:txBody>
                    <a:bodyPr/>
                    <a:lstStyle/>
                    <a:p>
                      <a:pPr algn="ctr" fontAlgn="ctr"/>
                      <a:r>
                        <a:rPr lang="en-IN" sz="900" u="none" strike="noStrike">
                          <a:solidFill>
                            <a:schemeClr val="tx1"/>
                          </a:solidFill>
                          <a:effectLst/>
                        </a:rPr>
                        <a:t>5%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2%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3%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1%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1%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3%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2%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9%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12%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3% </a:t>
                      </a:r>
                      <a:endParaRPr lang="en-IN" sz="900" b="0"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55758183"/>
                  </a:ext>
                </a:extLst>
              </a:tr>
              <a:tr h="96337">
                <a:tc>
                  <a:txBody>
                    <a:bodyPr/>
                    <a:lstStyle/>
                    <a:p>
                      <a:pPr algn="l" rtl="0" fontAlgn="ctr"/>
                      <a:r>
                        <a:rPr lang="en-IN" sz="900" u="none" strike="noStrike">
                          <a:solidFill>
                            <a:schemeClr val="tx1"/>
                          </a:solidFill>
                          <a:effectLst/>
                        </a:rPr>
                        <a:t>Saskatoon, Saskatchewan</a:t>
                      </a:r>
                      <a:endParaRPr lang="en-IN" sz="900" b="0" i="0" u="none" strike="noStrike">
                        <a:solidFill>
                          <a:schemeClr val="tx1"/>
                        </a:solidFill>
                        <a:effectLst/>
                        <a:latin typeface="Calibri" panose="020F0502020204030204" pitchFamily="34" charset="0"/>
                      </a:endParaRPr>
                    </a:p>
                  </a:txBody>
                  <a:tcPr marR="9525" marT="9525" marB="0" anchor="ctr"/>
                </a:tc>
                <a:tc>
                  <a:txBody>
                    <a:bodyPr/>
                    <a:lstStyle/>
                    <a:p>
                      <a:pPr algn="ctr" fontAlgn="ctr"/>
                      <a:r>
                        <a:rPr lang="en-IN" sz="900" u="none" strike="noStrike">
                          <a:solidFill>
                            <a:schemeClr val="tx1"/>
                          </a:solidFill>
                          <a:effectLst/>
                        </a:rPr>
                        <a:t>2%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1%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2%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3%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4%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4%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7%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2% </a:t>
                      </a:r>
                      <a:endParaRPr lang="en-IN" sz="9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708457"/>
                  </a:ext>
                </a:extLst>
              </a:tr>
              <a:tr h="96337">
                <a:tc>
                  <a:txBody>
                    <a:bodyPr/>
                    <a:lstStyle/>
                    <a:p>
                      <a:pPr algn="l" rtl="0" fontAlgn="ctr"/>
                      <a:r>
                        <a:rPr lang="en-IN" sz="900" u="none" strike="noStrike" dirty="0">
                          <a:solidFill>
                            <a:schemeClr val="tx1"/>
                          </a:solidFill>
                          <a:effectLst/>
                        </a:rPr>
                        <a:t>Winnipeg, Manitoba</a:t>
                      </a:r>
                      <a:endParaRPr lang="en-IN" sz="900" b="0" i="0" u="none" strike="noStrike" dirty="0">
                        <a:solidFill>
                          <a:schemeClr val="tx1"/>
                        </a:solidFill>
                        <a:effectLst/>
                        <a:latin typeface="Calibri" panose="020F0502020204030204" pitchFamily="34" charset="0"/>
                      </a:endParaRPr>
                    </a:p>
                  </a:txBody>
                  <a:tcPr marR="9525" marT="9525" marB="0" anchor="ctr"/>
                </a:tc>
                <a:tc>
                  <a:txBody>
                    <a:bodyPr/>
                    <a:lstStyle/>
                    <a:p>
                      <a:pPr algn="ctr" fontAlgn="ctr"/>
                      <a:r>
                        <a:rPr lang="en-IN" sz="900" u="none" strike="noStrike">
                          <a:solidFill>
                            <a:schemeClr val="tx1"/>
                          </a:solidFill>
                          <a:effectLst/>
                        </a:rPr>
                        <a:t>1%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2%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1%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4%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a:solidFill>
                            <a:schemeClr val="tx1"/>
                          </a:solidFill>
                          <a:effectLst/>
                        </a:rPr>
                        <a:t>5% </a:t>
                      </a:r>
                      <a:endParaRPr lang="en-IN" sz="9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 </a:t>
                      </a:r>
                      <a:endParaRPr lang="en-IN" sz="9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IN" sz="900" u="none" strike="noStrike" dirty="0">
                          <a:solidFill>
                            <a:schemeClr val="tx1"/>
                          </a:solidFill>
                          <a:effectLst/>
                        </a:rPr>
                        <a:t>1% </a:t>
                      </a:r>
                      <a:endParaRPr lang="en-IN" sz="9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34898349"/>
                  </a:ext>
                </a:extLst>
              </a:tr>
            </a:tbl>
          </a:graphicData>
        </a:graphic>
      </p:graphicFrame>
    </p:spTree>
    <p:extLst>
      <p:ext uri="{BB962C8B-B14F-4D97-AF65-F5344CB8AC3E}">
        <p14:creationId xmlns:p14="http://schemas.microsoft.com/office/powerpoint/2010/main" val="17751416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BA95D-F12A-4006-BBE3-C70C7B860523}"/>
              </a:ext>
            </a:extLst>
          </p:cNvPr>
          <p:cNvSpPr>
            <a:spLocks noGrp="1"/>
          </p:cNvSpPr>
          <p:nvPr>
            <p:ph type="title"/>
          </p:nvPr>
        </p:nvSpPr>
        <p:spPr>
          <a:xfrm>
            <a:off x="172833" y="1973445"/>
            <a:ext cx="7093160" cy="1196610"/>
          </a:xfrm>
        </p:spPr>
        <p:txBody>
          <a:bodyPr/>
          <a:lstStyle/>
          <a:p>
            <a:r>
              <a:rPr lang="en-US" sz="4800" dirty="0"/>
              <a:t>Demographics &amp; profile of Canadian workforce</a:t>
            </a:r>
          </a:p>
        </p:txBody>
      </p:sp>
      <p:pic>
        <p:nvPicPr>
          <p:cNvPr id="4" name="Picture 3" descr="A picture containing clipart&#10;&#10;Description automatically generated">
            <a:extLst>
              <a:ext uri="{FF2B5EF4-FFF2-40B4-BE49-F238E27FC236}">
                <a16:creationId xmlns:a16="http://schemas.microsoft.com/office/drawing/2014/main" id="{FA1FD977-1C7E-4F1C-8954-AC63D2A972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3542" y="4743450"/>
            <a:ext cx="503208" cy="177800"/>
          </a:xfrm>
          <a:prstGeom prst="rect">
            <a:avLst/>
          </a:prstGeom>
        </p:spPr>
      </p:pic>
    </p:spTree>
    <p:extLst>
      <p:ext uri="{BB962C8B-B14F-4D97-AF65-F5344CB8AC3E}">
        <p14:creationId xmlns:p14="http://schemas.microsoft.com/office/powerpoint/2010/main" val="6962059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3C4B8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55BE7A-4E1F-48D8-A663-7E32F207E91A}"/>
              </a:ext>
            </a:extLst>
          </p:cNvPr>
          <p:cNvSpPr>
            <a:spLocks noGrp="1"/>
          </p:cNvSpPr>
          <p:nvPr>
            <p:ph type="title"/>
          </p:nvPr>
        </p:nvSpPr>
        <p:spPr>
          <a:xfrm>
            <a:off x="232376" y="171113"/>
            <a:ext cx="8010771" cy="387798"/>
          </a:xfrm>
        </p:spPr>
        <p:txBody>
          <a:bodyPr/>
          <a:lstStyle/>
          <a:p>
            <a:r>
              <a:rPr lang="en-US" dirty="0">
                <a:solidFill>
                  <a:schemeClr val="bg1"/>
                </a:solidFill>
              </a:rPr>
              <a:t>Demographics</a:t>
            </a:r>
          </a:p>
        </p:txBody>
      </p:sp>
      <p:sp>
        <p:nvSpPr>
          <p:cNvPr id="4" name="Rectangle 3">
            <a:extLst>
              <a:ext uri="{FF2B5EF4-FFF2-40B4-BE49-F238E27FC236}">
                <a16:creationId xmlns:a16="http://schemas.microsoft.com/office/drawing/2014/main" id="{544D9844-E25F-498D-979C-DF32B7860DC4}"/>
              </a:ext>
            </a:extLst>
          </p:cNvPr>
          <p:cNvSpPr/>
          <p:nvPr/>
        </p:nvSpPr>
        <p:spPr>
          <a:xfrm>
            <a:off x="239996" y="1234440"/>
            <a:ext cx="2503204" cy="4267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Personally lost/know someone who has lost their job in the last year</a:t>
            </a:r>
          </a:p>
        </p:txBody>
      </p:sp>
      <p:graphicFrame>
        <p:nvGraphicFramePr>
          <p:cNvPr id="7" name="Chart 6">
            <a:extLst>
              <a:ext uri="{FF2B5EF4-FFF2-40B4-BE49-F238E27FC236}">
                <a16:creationId xmlns:a16="http://schemas.microsoft.com/office/drawing/2014/main" id="{D6DD0765-C4C2-4539-82FB-5B844D2DBC93}"/>
              </a:ext>
            </a:extLst>
          </p:cNvPr>
          <p:cNvGraphicFramePr/>
          <p:nvPr>
            <p:extLst>
              <p:ext uri="{D42A27DB-BD31-4B8C-83A1-F6EECF244321}">
                <p14:modId xmlns:p14="http://schemas.microsoft.com/office/powerpoint/2010/main" val="327490455"/>
              </p:ext>
            </p:extLst>
          </p:nvPr>
        </p:nvGraphicFramePr>
        <p:xfrm>
          <a:off x="334893" y="1661160"/>
          <a:ext cx="2353361" cy="906780"/>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a:extLst>
              <a:ext uri="{FF2B5EF4-FFF2-40B4-BE49-F238E27FC236}">
                <a16:creationId xmlns:a16="http://schemas.microsoft.com/office/drawing/2014/main" id="{A1C6ADB2-5EF7-4300-85F8-6DE253B536F4}"/>
              </a:ext>
            </a:extLst>
          </p:cNvPr>
          <p:cNvSpPr/>
          <p:nvPr/>
        </p:nvSpPr>
        <p:spPr>
          <a:xfrm>
            <a:off x="3314701" y="1234440"/>
            <a:ext cx="2517616" cy="4267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Living with dependents</a:t>
            </a:r>
          </a:p>
        </p:txBody>
      </p:sp>
      <p:graphicFrame>
        <p:nvGraphicFramePr>
          <p:cNvPr id="15" name="Chart 14">
            <a:extLst>
              <a:ext uri="{FF2B5EF4-FFF2-40B4-BE49-F238E27FC236}">
                <a16:creationId xmlns:a16="http://schemas.microsoft.com/office/drawing/2014/main" id="{E530F7C8-B8F2-44E1-9B46-ECA587841F62}"/>
              </a:ext>
            </a:extLst>
          </p:cNvPr>
          <p:cNvGraphicFramePr/>
          <p:nvPr>
            <p:extLst>
              <p:ext uri="{D42A27DB-BD31-4B8C-83A1-F6EECF244321}">
                <p14:modId xmlns:p14="http://schemas.microsoft.com/office/powerpoint/2010/main" val="1155026411"/>
              </p:ext>
            </p:extLst>
          </p:nvPr>
        </p:nvGraphicFramePr>
        <p:xfrm>
          <a:off x="3440396" y="1661160"/>
          <a:ext cx="2353361" cy="906780"/>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a:extLst>
              <a:ext uri="{FF2B5EF4-FFF2-40B4-BE49-F238E27FC236}">
                <a16:creationId xmlns:a16="http://schemas.microsoft.com/office/drawing/2014/main" id="{92BC0476-D13D-4038-952D-C7C45A8E96C6}"/>
              </a:ext>
            </a:extLst>
          </p:cNvPr>
          <p:cNvSpPr/>
          <p:nvPr/>
        </p:nvSpPr>
        <p:spPr>
          <a:xfrm>
            <a:off x="239996" y="2987040"/>
            <a:ext cx="2503204" cy="4267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Homeowners/renters</a:t>
            </a:r>
          </a:p>
        </p:txBody>
      </p:sp>
      <p:graphicFrame>
        <p:nvGraphicFramePr>
          <p:cNvPr id="18" name="Chart 17">
            <a:extLst>
              <a:ext uri="{FF2B5EF4-FFF2-40B4-BE49-F238E27FC236}">
                <a16:creationId xmlns:a16="http://schemas.microsoft.com/office/drawing/2014/main" id="{D87A3BA5-DA69-40C5-9845-85B3AF0BFEEF}"/>
              </a:ext>
            </a:extLst>
          </p:cNvPr>
          <p:cNvGraphicFramePr/>
          <p:nvPr>
            <p:extLst>
              <p:ext uri="{D42A27DB-BD31-4B8C-83A1-F6EECF244321}">
                <p14:modId xmlns:p14="http://schemas.microsoft.com/office/powerpoint/2010/main" val="2292136393"/>
              </p:ext>
            </p:extLst>
          </p:nvPr>
        </p:nvGraphicFramePr>
        <p:xfrm>
          <a:off x="334893" y="3413760"/>
          <a:ext cx="2353361" cy="906780"/>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18">
            <a:extLst>
              <a:ext uri="{FF2B5EF4-FFF2-40B4-BE49-F238E27FC236}">
                <a16:creationId xmlns:a16="http://schemas.microsoft.com/office/drawing/2014/main" id="{685F022C-9A67-48F8-9229-7FEB15F3E818}"/>
              </a:ext>
            </a:extLst>
          </p:cNvPr>
          <p:cNvSpPr/>
          <p:nvPr/>
        </p:nvSpPr>
        <p:spPr>
          <a:xfrm>
            <a:off x="3314701" y="2987040"/>
            <a:ext cx="2517616" cy="4267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Born in Canada</a:t>
            </a:r>
          </a:p>
        </p:txBody>
      </p:sp>
      <p:graphicFrame>
        <p:nvGraphicFramePr>
          <p:cNvPr id="20" name="Chart 19">
            <a:extLst>
              <a:ext uri="{FF2B5EF4-FFF2-40B4-BE49-F238E27FC236}">
                <a16:creationId xmlns:a16="http://schemas.microsoft.com/office/drawing/2014/main" id="{26034F85-1C94-4680-AB70-A6715CD9052F}"/>
              </a:ext>
            </a:extLst>
          </p:cNvPr>
          <p:cNvGraphicFramePr/>
          <p:nvPr>
            <p:extLst>
              <p:ext uri="{D42A27DB-BD31-4B8C-83A1-F6EECF244321}">
                <p14:modId xmlns:p14="http://schemas.microsoft.com/office/powerpoint/2010/main" val="1210642920"/>
              </p:ext>
            </p:extLst>
          </p:nvPr>
        </p:nvGraphicFramePr>
        <p:xfrm>
          <a:off x="3440396" y="3413760"/>
          <a:ext cx="2353361" cy="906780"/>
        </p:xfrm>
        <a:graphic>
          <a:graphicData uri="http://schemas.openxmlformats.org/drawingml/2006/chart">
            <c:chart xmlns:c="http://schemas.openxmlformats.org/drawingml/2006/chart" xmlns:r="http://schemas.openxmlformats.org/officeDocument/2006/relationships" r:id="rId5"/>
          </a:graphicData>
        </a:graphic>
      </p:graphicFrame>
      <p:sp>
        <p:nvSpPr>
          <p:cNvPr id="21" name="Rectangle 20">
            <a:extLst>
              <a:ext uri="{FF2B5EF4-FFF2-40B4-BE49-F238E27FC236}">
                <a16:creationId xmlns:a16="http://schemas.microsoft.com/office/drawing/2014/main" id="{96782F3C-C909-4ADC-9DC9-EF55AE544027}"/>
              </a:ext>
            </a:extLst>
          </p:cNvPr>
          <p:cNvSpPr/>
          <p:nvPr/>
        </p:nvSpPr>
        <p:spPr>
          <a:xfrm>
            <a:off x="6410149" y="1234440"/>
            <a:ext cx="2517616" cy="4267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Gender</a:t>
            </a:r>
          </a:p>
        </p:txBody>
      </p:sp>
      <p:graphicFrame>
        <p:nvGraphicFramePr>
          <p:cNvPr id="22" name="Chart 21">
            <a:extLst>
              <a:ext uri="{FF2B5EF4-FFF2-40B4-BE49-F238E27FC236}">
                <a16:creationId xmlns:a16="http://schemas.microsoft.com/office/drawing/2014/main" id="{52B3BE35-D0D5-451A-B116-37338FE8DB5D}"/>
              </a:ext>
            </a:extLst>
          </p:cNvPr>
          <p:cNvGraphicFramePr/>
          <p:nvPr>
            <p:extLst>
              <p:ext uri="{D42A27DB-BD31-4B8C-83A1-F6EECF244321}">
                <p14:modId xmlns:p14="http://schemas.microsoft.com/office/powerpoint/2010/main" val="3490061202"/>
              </p:ext>
            </p:extLst>
          </p:nvPr>
        </p:nvGraphicFramePr>
        <p:xfrm>
          <a:off x="6342858" y="1661160"/>
          <a:ext cx="2523947" cy="906780"/>
        </p:xfrm>
        <a:graphic>
          <a:graphicData uri="http://schemas.openxmlformats.org/drawingml/2006/chart">
            <c:chart xmlns:c="http://schemas.openxmlformats.org/drawingml/2006/chart" xmlns:r="http://schemas.openxmlformats.org/officeDocument/2006/relationships" r:id="rId6"/>
          </a:graphicData>
        </a:graphic>
      </p:graphicFrame>
      <p:sp>
        <p:nvSpPr>
          <p:cNvPr id="23" name="Rectangle 22">
            <a:extLst>
              <a:ext uri="{FF2B5EF4-FFF2-40B4-BE49-F238E27FC236}">
                <a16:creationId xmlns:a16="http://schemas.microsoft.com/office/drawing/2014/main" id="{90B3C034-BCAB-4B4C-AF47-0CE3177FB656}"/>
              </a:ext>
            </a:extLst>
          </p:cNvPr>
          <p:cNvSpPr/>
          <p:nvPr/>
        </p:nvSpPr>
        <p:spPr>
          <a:xfrm>
            <a:off x="6410149" y="2987040"/>
            <a:ext cx="2517616" cy="4267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Age</a:t>
            </a:r>
          </a:p>
        </p:txBody>
      </p:sp>
      <p:graphicFrame>
        <p:nvGraphicFramePr>
          <p:cNvPr id="24" name="Chart 23">
            <a:extLst>
              <a:ext uri="{FF2B5EF4-FFF2-40B4-BE49-F238E27FC236}">
                <a16:creationId xmlns:a16="http://schemas.microsoft.com/office/drawing/2014/main" id="{2AE3B2EB-BF1D-4108-96AB-C50E0903BC52}"/>
              </a:ext>
            </a:extLst>
          </p:cNvPr>
          <p:cNvGraphicFramePr/>
          <p:nvPr>
            <p:extLst>
              <p:ext uri="{D42A27DB-BD31-4B8C-83A1-F6EECF244321}">
                <p14:modId xmlns:p14="http://schemas.microsoft.com/office/powerpoint/2010/main" val="1133707502"/>
              </p:ext>
            </p:extLst>
          </p:nvPr>
        </p:nvGraphicFramePr>
        <p:xfrm>
          <a:off x="6428150" y="3413760"/>
          <a:ext cx="2353361" cy="124206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5401308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72FCA34-987B-4AA1-B3F3-096B9EE6BEAD}"/>
              </a:ext>
            </a:extLst>
          </p:cNvPr>
          <p:cNvSpPr>
            <a:spLocks noGrp="1"/>
          </p:cNvSpPr>
          <p:nvPr>
            <p:ph type="body" sz="quarter" idx="17"/>
          </p:nvPr>
        </p:nvSpPr>
        <p:spPr>
          <a:xfrm>
            <a:off x="922725" y="4795112"/>
            <a:ext cx="7462662" cy="215444"/>
          </a:xfrm>
        </p:spPr>
        <p:txBody>
          <a:bodyPr/>
          <a:lstStyle/>
          <a:p>
            <a:r>
              <a:rPr lang="en-US" sz="700" dirty="0"/>
              <a:t>ZASS1. Which category do you fall into?</a:t>
            </a:r>
          </a:p>
          <a:p>
            <a:r>
              <a:rPr lang="en-US" sz="700" dirty="0"/>
              <a:t>Base: Employed (n=1,185)</a:t>
            </a:r>
          </a:p>
        </p:txBody>
      </p:sp>
      <p:sp>
        <p:nvSpPr>
          <p:cNvPr id="10" name="Title 9">
            <a:extLst>
              <a:ext uri="{FF2B5EF4-FFF2-40B4-BE49-F238E27FC236}">
                <a16:creationId xmlns:a16="http://schemas.microsoft.com/office/drawing/2014/main" id="{8367C8D9-9C01-40CB-97B3-DDAE1AA4EF53}"/>
              </a:ext>
            </a:extLst>
          </p:cNvPr>
          <p:cNvSpPr>
            <a:spLocks noGrp="1"/>
          </p:cNvSpPr>
          <p:nvPr>
            <p:ph type="title"/>
          </p:nvPr>
        </p:nvSpPr>
        <p:spPr/>
        <p:txBody>
          <a:bodyPr/>
          <a:lstStyle/>
          <a:p>
            <a:r>
              <a:rPr lang="en-US" dirty="0"/>
              <a:t>Employment Status</a:t>
            </a:r>
          </a:p>
        </p:txBody>
      </p:sp>
      <p:sp>
        <p:nvSpPr>
          <p:cNvPr id="11" name="Text Placeholder 10">
            <a:extLst>
              <a:ext uri="{FF2B5EF4-FFF2-40B4-BE49-F238E27FC236}">
                <a16:creationId xmlns:a16="http://schemas.microsoft.com/office/drawing/2014/main" id="{1DCCCBF8-5F33-4F2D-834C-7DFEB7BE8B0C}"/>
              </a:ext>
            </a:extLst>
          </p:cNvPr>
          <p:cNvSpPr>
            <a:spLocks noGrp="1"/>
          </p:cNvSpPr>
          <p:nvPr>
            <p:ph type="body" sz="quarter" idx="19"/>
          </p:nvPr>
        </p:nvSpPr>
        <p:spPr/>
        <p:txBody>
          <a:bodyPr/>
          <a:lstStyle/>
          <a:p>
            <a:pPr marL="171450" indent="-171450" algn="just">
              <a:buFont typeface="Arial" panose="020B0604020202020204" pitchFamily="34" charset="0"/>
              <a:buChar char="•"/>
            </a:pPr>
            <a:r>
              <a:rPr lang="en-US" sz="1100" dirty="0"/>
              <a:t>Around three in four of working Canadians indicate that they are employed on a full-time basis.</a:t>
            </a:r>
          </a:p>
        </p:txBody>
      </p:sp>
      <p:graphicFrame>
        <p:nvGraphicFramePr>
          <p:cNvPr id="8" name="Chart 7">
            <a:extLst>
              <a:ext uri="{FF2B5EF4-FFF2-40B4-BE49-F238E27FC236}">
                <a16:creationId xmlns:a16="http://schemas.microsoft.com/office/drawing/2014/main" id="{DFA32C6B-A1DC-4301-8169-8A8A9F3F4124}"/>
              </a:ext>
            </a:extLst>
          </p:cNvPr>
          <p:cNvGraphicFramePr/>
          <p:nvPr>
            <p:extLst/>
          </p:nvPr>
        </p:nvGraphicFramePr>
        <p:xfrm>
          <a:off x="1244126" y="1253068"/>
          <a:ext cx="6655749" cy="33506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894446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78A6A3-61D5-4D2F-A593-3E71CEB65FF4}"/>
              </a:ext>
            </a:extLst>
          </p:cNvPr>
          <p:cNvSpPr>
            <a:spLocks noGrp="1"/>
          </p:cNvSpPr>
          <p:nvPr>
            <p:ph type="body" sz="quarter" idx="17"/>
          </p:nvPr>
        </p:nvSpPr>
        <p:spPr>
          <a:xfrm>
            <a:off x="922725" y="4902834"/>
            <a:ext cx="7462662" cy="107722"/>
          </a:xfrm>
        </p:spPr>
        <p:txBody>
          <a:bodyPr/>
          <a:lstStyle/>
          <a:p>
            <a:r>
              <a:rPr lang="en-GB" sz="700" dirty="0"/>
              <a:t>ZA8. What industry do you work in? </a:t>
            </a:r>
            <a:r>
              <a:rPr lang="en-US" sz="700" dirty="0"/>
              <a:t>Base: Employed 2018 (n=1,185); 2014 (n=1,132)</a:t>
            </a:r>
          </a:p>
        </p:txBody>
      </p:sp>
      <p:sp>
        <p:nvSpPr>
          <p:cNvPr id="3" name="Title 2">
            <a:extLst>
              <a:ext uri="{FF2B5EF4-FFF2-40B4-BE49-F238E27FC236}">
                <a16:creationId xmlns:a16="http://schemas.microsoft.com/office/drawing/2014/main" id="{ADE6570F-29CF-424C-B40A-A0206D203A4A}"/>
              </a:ext>
            </a:extLst>
          </p:cNvPr>
          <p:cNvSpPr>
            <a:spLocks noGrp="1"/>
          </p:cNvSpPr>
          <p:nvPr>
            <p:ph type="title"/>
          </p:nvPr>
        </p:nvSpPr>
        <p:spPr/>
        <p:txBody>
          <a:bodyPr/>
          <a:lstStyle/>
          <a:p>
            <a:r>
              <a:rPr lang="en-US" dirty="0"/>
              <a:t>Profile of Canadian Workforce By Sector</a:t>
            </a:r>
          </a:p>
        </p:txBody>
      </p:sp>
      <p:graphicFrame>
        <p:nvGraphicFramePr>
          <p:cNvPr id="5" name="Chart 4">
            <a:extLst>
              <a:ext uri="{FF2B5EF4-FFF2-40B4-BE49-F238E27FC236}">
                <a16:creationId xmlns:a16="http://schemas.microsoft.com/office/drawing/2014/main" id="{1D84635B-49B2-44A7-9290-982C287D5472}"/>
              </a:ext>
            </a:extLst>
          </p:cNvPr>
          <p:cNvGraphicFramePr/>
          <p:nvPr>
            <p:extLst/>
          </p:nvPr>
        </p:nvGraphicFramePr>
        <p:xfrm>
          <a:off x="577862" y="1251751"/>
          <a:ext cx="7988277" cy="35599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98917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69011" y="1545264"/>
            <a:ext cx="5292588" cy="300082"/>
          </a:xfrm>
          <a:prstGeom prst="rect">
            <a:avLst/>
          </a:prstGeom>
          <a:noFill/>
        </p:spPr>
        <p:txBody>
          <a:bodyPr wrap="square" rtlCol="0">
            <a:spAutoFit/>
          </a:bodyPr>
          <a:lstStyle/>
          <a:p>
            <a:r>
              <a:rPr lang="en-US" sz="1350" b="1" dirty="0"/>
              <a:t>Costs are on the rise…</a:t>
            </a:r>
            <a:endParaRPr lang="en-US" sz="1350" dirty="0"/>
          </a:p>
        </p:txBody>
      </p:sp>
      <p:sp>
        <p:nvSpPr>
          <p:cNvPr id="3" name="TextBox 2"/>
          <p:cNvSpPr txBox="1"/>
          <p:nvPr/>
        </p:nvSpPr>
        <p:spPr>
          <a:xfrm>
            <a:off x="2195736" y="357504"/>
            <a:ext cx="5022558" cy="369332"/>
          </a:xfrm>
          <a:prstGeom prst="rect">
            <a:avLst/>
          </a:prstGeom>
          <a:noFill/>
        </p:spPr>
        <p:txBody>
          <a:bodyPr wrap="square" rtlCol="0">
            <a:spAutoFit/>
          </a:bodyPr>
          <a:lstStyle/>
          <a:p>
            <a:pPr algn="ctr"/>
            <a:r>
              <a:rPr lang="en-US" b="1" dirty="0"/>
              <a:t>Domestic Mobility</a:t>
            </a:r>
          </a:p>
        </p:txBody>
      </p:sp>
      <p:graphicFrame>
        <p:nvGraphicFramePr>
          <p:cNvPr id="5" name="Table 4"/>
          <p:cNvGraphicFramePr>
            <a:graphicFrameLocks noGrp="1"/>
          </p:cNvGraphicFramePr>
          <p:nvPr>
            <p:extLst>
              <p:ext uri="{D42A27DB-BD31-4B8C-83A1-F6EECF244321}">
                <p14:modId xmlns:p14="http://schemas.microsoft.com/office/powerpoint/2010/main" val="2056085032"/>
              </p:ext>
            </p:extLst>
          </p:nvPr>
        </p:nvGraphicFramePr>
        <p:xfrm>
          <a:off x="3269011" y="2209846"/>
          <a:ext cx="3672407" cy="845820"/>
        </p:xfrm>
        <a:graphic>
          <a:graphicData uri="http://schemas.openxmlformats.org/drawingml/2006/table">
            <a:tbl>
              <a:tblPr firstRow="1" bandRow="1">
                <a:tableStyleId>{073A0DAA-6AF3-43AB-8588-CEC1D06C72B9}</a:tableStyleId>
              </a:tblPr>
              <a:tblGrid>
                <a:gridCol w="1620180">
                  <a:extLst>
                    <a:ext uri="{9D8B030D-6E8A-4147-A177-3AD203B41FA5}">
                      <a16:colId xmlns:a16="http://schemas.microsoft.com/office/drawing/2014/main" val="20000"/>
                    </a:ext>
                  </a:extLst>
                </a:gridCol>
                <a:gridCol w="1026114">
                  <a:extLst>
                    <a:ext uri="{9D8B030D-6E8A-4147-A177-3AD203B41FA5}">
                      <a16:colId xmlns:a16="http://schemas.microsoft.com/office/drawing/2014/main" val="20001"/>
                    </a:ext>
                  </a:extLst>
                </a:gridCol>
                <a:gridCol w="1026113">
                  <a:extLst>
                    <a:ext uri="{9D8B030D-6E8A-4147-A177-3AD203B41FA5}">
                      <a16:colId xmlns:a16="http://schemas.microsoft.com/office/drawing/2014/main" val="20002"/>
                    </a:ext>
                  </a:extLst>
                </a:gridCol>
              </a:tblGrid>
              <a:tr h="0">
                <a:tc>
                  <a:txBody>
                    <a:bodyPr/>
                    <a:lstStyle/>
                    <a:p>
                      <a:pPr algn="ctr"/>
                      <a:r>
                        <a:rPr lang="en-US" sz="1400" b="1" dirty="0">
                          <a:solidFill>
                            <a:schemeClr val="bg1"/>
                          </a:solidFill>
                        </a:rPr>
                        <a:t>Relocation Type</a:t>
                      </a:r>
                    </a:p>
                  </a:txBody>
                  <a:tcPr marL="68580" marR="68580" marT="34290" marB="34290">
                    <a:solidFill>
                      <a:schemeClr val="tx1"/>
                    </a:solidFill>
                  </a:tcPr>
                </a:tc>
                <a:tc>
                  <a:txBody>
                    <a:bodyPr/>
                    <a:lstStyle/>
                    <a:p>
                      <a:pPr algn="ctr"/>
                      <a:r>
                        <a:rPr lang="en-US" sz="1400" b="1" dirty="0">
                          <a:solidFill>
                            <a:schemeClr val="bg1"/>
                          </a:solidFill>
                        </a:rPr>
                        <a:t>2015</a:t>
                      </a:r>
                    </a:p>
                  </a:txBody>
                  <a:tcPr marL="68580" marR="68580" marT="34290" marB="34290">
                    <a:solidFill>
                      <a:schemeClr val="tx1"/>
                    </a:solidFill>
                  </a:tcPr>
                </a:tc>
                <a:tc>
                  <a:txBody>
                    <a:bodyPr/>
                    <a:lstStyle/>
                    <a:p>
                      <a:pPr algn="ctr"/>
                      <a:r>
                        <a:rPr lang="en-US" sz="1400" b="1" dirty="0">
                          <a:solidFill>
                            <a:schemeClr val="bg1"/>
                          </a:solidFill>
                        </a:rPr>
                        <a:t>2017</a:t>
                      </a:r>
                    </a:p>
                  </a:txBody>
                  <a:tcPr marL="68580" marR="68580" marT="34290" marB="34290">
                    <a:solidFill>
                      <a:schemeClr val="tx1"/>
                    </a:solidFill>
                  </a:tcPr>
                </a:tc>
                <a:extLst>
                  <a:ext uri="{0D108BD9-81ED-4DB2-BD59-A6C34878D82A}">
                    <a16:rowId xmlns:a16="http://schemas.microsoft.com/office/drawing/2014/main" val="10000"/>
                  </a:ext>
                </a:extLst>
              </a:tr>
              <a:tr h="278130">
                <a:tc>
                  <a:txBody>
                    <a:bodyPr/>
                    <a:lstStyle/>
                    <a:p>
                      <a:r>
                        <a:rPr lang="en-US" sz="1400" dirty="0"/>
                        <a:t>Renter</a:t>
                      </a:r>
                    </a:p>
                  </a:txBody>
                  <a:tcPr marL="68580" marR="68580" marT="34290" marB="34290">
                    <a:solidFill>
                      <a:schemeClr val="bg1">
                        <a:lumMod val="85000"/>
                      </a:schemeClr>
                    </a:solidFill>
                  </a:tcPr>
                </a:tc>
                <a:tc>
                  <a:txBody>
                    <a:bodyPr/>
                    <a:lstStyle/>
                    <a:p>
                      <a:pPr algn="ctr"/>
                      <a:r>
                        <a:rPr lang="en-US" sz="1400" dirty="0"/>
                        <a:t>$30,900</a:t>
                      </a:r>
                    </a:p>
                  </a:txBody>
                  <a:tcPr marL="68580" marR="68580" marT="34290" marB="34290">
                    <a:solidFill>
                      <a:schemeClr val="bg1">
                        <a:lumMod val="85000"/>
                      </a:schemeClr>
                    </a:solidFill>
                  </a:tcPr>
                </a:tc>
                <a:tc>
                  <a:txBody>
                    <a:bodyPr/>
                    <a:lstStyle/>
                    <a:p>
                      <a:pPr algn="ctr"/>
                      <a:r>
                        <a:rPr lang="en-US" sz="1400" dirty="0"/>
                        <a:t>$36,000</a:t>
                      </a:r>
                    </a:p>
                  </a:txBody>
                  <a:tcPr marL="68580" marR="68580" marT="34290" marB="34290">
                    <a:solidFill>
                      <a:schemeClr val="bg1">
                        <a:lumMod val="85000"/>
                      </a:schemeClr>
                    </a:solidFill>
                  </a:tcPr>
                </a:tc>
                <a:extLst>
                  <a:ext uri="{0D108BD9-81ED-4DB2-BD59-A6C34878D82A}">
                    <a16:rowId xmlns:a16="http://schemas.microsoft.com/office/drawing/2014/main" val="10001"/>
                  </a:ext>
                </a:extLst>
              </a:tr>
              <a:tr h="278130">
                <a:tc>
                  <a:txBody>
                    <a:bodyPr/>
                    <a:lstStyle/>
                    <a:p>
                      <a:r>
                        <a:rPr lang="en-US" sz="1400" dirty="0"/>
                        <a:t>Homeowner</a:t>
                      </a:r>
                    </a:p>
                  </a:txBody>
                  <a:tcPr marL="68580" marR="68580" marT="34290" marB="34290">
                    <a:solidFill>
                      <a:schemeClr val="bg1">
                        <a:lumMod val="85000"/>
                      </a:schemeClr>
                    </a:solidFill>
                  </a:tcPr>
                </a:tc>
                <a:tc>
                  <a:txBody>
                    <a:bodyPr/>
                    <a:lstStyle/>
                    <a:p>
                      <a:pPr algn="ctr"/>
                      <a:r>
                        <a:rPr lang="en-US" sz="1400" dirty="0"/>
                        <a:t>$57,000</a:t>
                      </a:r>
                    </a:p>
                  </a:txBody>
                  <a:tcPr marL="68580" marR="68580" marT="34290" marB="34290">
                    <a:solidFill>
                      <a:schemeClr val="bg1">
                        <a:lumMod val="85000"/>
                      </a:schemeClr>
                    </a:solidFill>
                  </a:tcPr>
                </a:tc>
                <a:tc>
                  <a:txBody>
                    <a:bodyPr/>
                    <a:lstStyle/>
                    <a:p>
                      <a:pPr algn="ctr"/>
                      <a:r>
                        <a:rPr lang="en-US" sz="1400" dirty="0"/>
                        <a:t>$73,500</a:t>
                      </a:r>
                    </a:p>
                  </a:txBody>
                  <a:tcPr marL="68580" marR="68580" marT="34290" marB="34290">
                    <a:solidFill>
                      <a:schemeClr val="bg1">
                        <a:lumMod val="85000"/>
                      </a:schemeClr>
                    </a:solidFill>
                  </a:tcPr>
                </a:tc>
                <a:extLst>
                  <a:ext uri="{0D108BD9-81ED-4DB2-BD59-A6C34878D82A}">
                    <a16:rowId xmlns:a16="http://schemas.microsoft.com/office/drawing/2014/main" val="10002"/>
                  </a:ext>
                </a:extLst>
              </a:tr>
            </a:tbl>
          </a:graphicData>
        </a:graphic>
      </p:graphicFrame>
      <p:sp>
        <p:nvSpPr>
          <p:cNvPr id="7" name="Up Arrow 6"/>
          <p:cNvSpPr/>
          <p:nvPr/>
        </p:nvSpPr>
        <p:spPr>
          <a:xfrm>
            <a:off x="7163854" y="2165915"/>
            <a:ext cx="432048" cy="810090"/>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a:extLst>
              <a:ext uri="{FF2B5EF4-FFF2-40B4-BE49-F238E27FC236}">
                <a16:creationId xmlns:a16="http://schemas.microsoft.com/office/drawing/2014/main" id="{38A58FE7-503E-4478-B2A1-19FD1156B579}"/>
              </a:ext>
            </a:extLst>
          </p:cNvPr>
          <p:cNvPicPr>
            <a:picLocks noChangeAspect="1"/>
          </p:cNvPicPr>
          <p:nvPr/>
        </p:nvPicPr>
        <p:blipFill>
          <a:blip r:embed="rId2"/>
          <a:stretch>
            <a:fillRect/>
          </a:stretch>
        </p:blipFill>
        <p:spPr>
          <a:xfrm>
            <a:off x="582401" y="1149350"/>
            <a:ext cx="2324454" cy="2538421"/>
          </a:xfrm>
          <a:prstGeom prst="rect">
            <a:avLst/>
          </a:prstGeom>
        </p:spPr>
      </p:pic>
    </p:spTree>
    <p:extLst>
      <p:ext uri="{BB962C8B-B14F-4D97-AF65-F5344CB8AC3E}">
        <p14:creationId xmlns:p14="http://schemas.microsoft.com/office/powerpoint/2010/main" val="33472864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78A6A3-61D5-4D2F-A593-3E71CEB65FF4}"/>
              </a:ext>
            </a:extLst>
          </p:cNvPr>
          <p:cNvSpPr>
            <a:spLocks noGrp="1"/>
          </p:cNvSpPr>
          <p:nvPr>
            <p:ph type="body" sz="quarter" idx="17"/>
          </p:nvPr>
        </p:nvSpPr>
        <p:spPr>
          <a:xfrm>
            <a:off x="922725" y="4795112"/>
            <a:ext cx="7462662" cy="215444"/>
          </a:xfrm>
        </p:spPr>
        <p:txBody>
          <a:bodyPr/>
          <a:lstStyle/>
          <a:p>
            <a:r>
              <a:rPr lang="en-GB" sz="700" dirty="0"/>
              <a:t>ZA7. For how long, approximately, have you held your current occupation? If unemployed, retired, a homemaker or a student, please state for how long you have been so.</a:t>
            </a:r>
            <a:r>
              <a:rPr lang="en-US" sz="700" dirty="0"/>
              <a:t> Base: Employed 2018 (n=1,185); 2014 (n=1,132)</a:t>
            </a:r>
          </a:p>
        </p:txBody>
      </p:sp>
      <p:sp>
        <p:nvSpPr>
          <p:cNvPr id="3" name="Title 2">
            <a:extLst>
              <a:ext uri="{FF2B5EF4-FFF2-40B4-BE49-F238E27FC236}">
                <a16:creationId xmlns:a16="http://schemas.microsoft.com/office/drawing/2014/main" id="{ADE6570F-29CF-424C-B40A-A0206D203A4A}"/>
              </a:ext>
            </a:extLst>
          </p:cNvPr>
          <p:cNvSpPr>
            <a:spLocks noGrp="1"/>
          </p:cNvSpPr>
          <p:nvPr>
            <p:ph type="title"/>
          </p:nvPr>
        </p:nvSpPr>
        <p:spPr/>
        <p:txBody>
          <a:bodyPr/>
          <a:lstStyle/>
          <a:p>
            <a:r>
              <a:rPr lang="en-US" dirty="0"/>
              <a:t>Duration of Current Employment</a:t>
            </a:r>
          </a:p>
        </p:txBody>
      </p:sp>
      <p:graphicFrame>
        <p:nvGraphicFramePr>
          <p:cNvPr id="5" name="Chart 4">
            <a:extLst>
              <a:ext uri="{FF2B5EF4-FFF2-40B4-BE49-F238E27FC236}">
                <a16:creationId xmlns:a16="http://schemas.microsoft.com/office/drawing/2014/main" id="{1D84635B-49B2-44A7-9290-982C287D5472}"/>
              </a:ext>
            </a:extLst>
          </p:cNvPr>
          <p:cNvGraphicFramePr/>
          <p:nvPr>
            <p:extLst/>
          </p:nvPr>
        </p:nvGraphicFramePr>
        <p:xfrm>
          <a:off x="1510880" y="1251751"/>
          <a:ext cx="6122241" cy="3559946"/>
        </p:xfrm>
        <a:graphic>
          <a:graphicData uri="http://schemas.openxmlformats.org/drawingml/2006/chart">
            <c:chart xmlns:c="http://schemas.openxmlformats.org/drawingml/2006/chart" xmlns:r="http://schemas.openxmlformats.org/officeDocument/2006/relationships" r:id="rId2"/>
          </a:graphicData>
        </a:graphic>
      </p:graphicFrame>
      <p:sp>
        <p:nvSpPr>
          <p:cNvPr id="6" name="Right Brace 5">
            <a:extLst>
              <a:ext uri="{FF2B5EF4-FFF2-40B4-BE49-F238E27FC236}">
                <a16:creationId xmlns:a16="http://schemas.microsoft.com/office/drawing/2014/main" id="{B0C6DA5A-7E27-4654-97AB-5AACB4213AB9}"/>
              </a:ext>
            </a:extLst>
          </p:cNvPr>
          <p:cNvSpPr/>
          <p:nvPr/>
        </p:nvSpPr>
        <p:spPr>
          <a:xfrm>
            <a:off x="4982392" y="1443730"/>
            <a:ext cx="155448" cy="981756"/>
          </a:xfrm>
          <a:prstGeom prst="rightBrace">
            <a:avLst/>
          </a:prstGeom>
          <a:noFill/>
          <a:ln w="12700">
            <a:solidFill>
              <a:srgbClr val="E87722"/>
            </a:solidFill>
            <a:round/>
            <a:headEnd/>
            <a:tailEnd/>
          </a:ln>
          <a:effectLst/>
          <a:extLst>
            <a:ext uri="{909E8E84-426E-40DD-AFC4-6F175D3DCCD1}">
              <a14:hiddenFill xmlns:a14="http://schemas.microsoft.com/office/drawing/2010/main">
                <a:noFill/>
              </a14:hiddenFill>
            </a:ext>
          </a:extLst>
        </p:spPr>
        <p:txBody>
          <a:bodyPr rtlCol="0" anchor="ctr"/>
          <a:lstStyle/>
          <a:p>
            <a:pPr algn="ctr"/>
            <a:endParaRPr lang="en-US"/>
          </a:p>
        </p:txBody>
      </p:sp>
      <p:sp>
        <p:nvSpPr>
          <p:cNvPr id="7" name="Right Brace 6">
            <a:extLst>
              <a:ext uri="{FF2B5EF4-FFF2-40B4-BE49-F238E27FC236}">
                <a16:creationId xmlns:a16="http://schemas.microsoft.com/office/drawing/2014/main" id="{A713E318-B11C-46C9-B33D-1E40F2DE276C}"/>
              </a:ext>
            </a:extLst>
          </p:cNvPr>
          <p:cNvSpPr/>
          <p:nvPr/>
        </p:nvSpPr>
        <p:spPr>
          <a:xfrm>
            <a:off x="4987557" y="2487280"/>
            <a:ext cx="150283" cy="1921988"/>
          </a:xfrm>
          <a:prstGeom prst="rightBrace">
            <a:avLst/>
          </a:prstGeom>
          <a:noFill/>
          <a:ln w="12700">
            <a:solidFill>
              <a:srgbClr val="E87722"/>
            </a:solidFill>
            <a:round/>
            <a:headEnd/>
            <a:tailEnd/>
          </a:ln>
          <a:effectLst/>
          <a:extLst>
            <a:ext uri="{909E8E84-426E-40DD-AFC4-6F175D3DCCD1}">
              <a14:hiddenFill xmlns:a14="http://schemas.microsoft.com/office/drawing/2010/main">
                <a:noFill/>
              </a14:hiddenFill>
            </a:ext>
          </a:extLst>
        </p:spPr>
        <p:txBody>
          <a:bodyPr rtlCol="0" anchor="ctr"/>
          <a:lstStyle/>
          <a:p>
            <a:pPr algn="ctr"/>
            <a:endParaRPr lang="en-US"/>
          </a:p>
        </p:txBody>
      </p:sp>
      <p:graphicFrame>
        <p:nvGraphicFramePr>
          <p:cNvPr id="8" name="Table 7">
            <a:extLst>
              <a:ext uri="{FF2B5EF4-FFF2-40B4-BE49-F238E27FC236}">
                <a16:creationId xmlns:a16="http://schemas.microsoft.com/office/drawing/2014/main" id="{AF701B4F-70AF-4675-B9DC-B347EC07F419}"/>
              </a:ext>
            </a:extLst>
          </p:cNvPr>
          <p:cNvGraphicFramePr>
            <a:graphicFrameLocks noGrp="1"/>
          </p:cNvGraphicFramePr>
          <p:nvPr>
            <p:extLst/>
          </p:nvPr>
        </p:nvGraphicFramePr>
        <p:xfrm>
          <a:off x="5177961" y="1661766"/>
          <a:ext cx="1159158" cy="548640"/>
        </p:xfrm>
        <a:graphic>
          <a:graphicData uri="http://schemas.openxmlformats.org/drawingml/2006/table">
            <a:tbl>
              <a:tblPr firstRow="1" bandRow="1">
                <a:tableStyleId>{5C22544A-7EE6-4342-B048-85BDC9FD1C3A}</a:tableStyleId>
              </a:tblPr>
              <a:tblGrid>
                <a:gridCol w="579579">
                  <a:extLst>
                    <a:ext uri="{9D8B030D-6E8A-4147-A177-3AD203B41FA5}">
                      <a16:colId xmlns:a16="http://schemas.microsoft.com/office/drawing/2014/main" val="4165141702"/>
                    </a:ext>
                  </a:extLst>
                </a:gridCol>
                <a:gridCol w="579579">
                  <a:extLst>
                    <a:ext uri="{9D8B030D-6E8A-4147-A177-3AD203B41FA5}">
                      <a16:colId xmlns:a16="http://schemas.microsoft.com/office/drawing/2014/main" val="1326474327"/>
                    </a:ext>
                  </a:extLst>
                </a:gridCol>
              </a:tblGrid>
              <a:tr h="101250">
                <a:tc gridSpan="2">
                  <a:txBody>
                    <a:bodyPr/>
                    <a:lstStyle/>
                    <a:p>
                      <a:pPr algn="ctr"/>
                      <a:r>
                        <a:rPr lang="en-US" sz="1200" b="0" dirty="0">
                          <a:solidFill>
                            <a:srgbClr val="3C4B82"/>
                          </a:solidFill>
                        </a:rPr>
                        <a:t>3 years or less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US" sz="1200" b="0" dirty="0">
                        <a:solidFill>
                          <a:srgbClr val="3C4B82"/>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6543806"/>
                  </a:ext>
                </a:extLst>
              </a:tr>
              <a:tr h="86786">
                <a:tc>
                  <a:txBody>
                    <a:bodyPr/>
                    <a:lstStyle/>
                    <a:p>
                      <a:pPr algn="ctr"/>
                      <a:r>
                        <a:rPr lang="en-US" sz="1200" dirty="0">
                          <a:solidFill>
                            <a:srgbClr val="3C4B82"/>
                          </a:solidFill>
                        </a:rPr>
                        <a:t>2018</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rgbClr val="3C4B82"/>
                          </a:solidFill>
                        </a:rPr>
                        <a:t>2014</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834910"/>
                  </a:ext>
                </a:extLst>
              </a:tr>
              <a:tr h="175982">
                <a:tc>
                  <a:txBody>
                    <a:bodyPr/>
                    <a:lstStyle/>
                    <a:p>
                      <a:pPr algn="ctr"/>
                      <a:r>
                        <a:rPr lang="en-US" sz="1200" b="1" dirty="0">
                          <a:solidFill>
                            <a:srgbClr val="3C4B82"/>
                          </a:solidFill>
                        </a:rPr>
                        <a:t>31%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1" dirty="0">
                          <a:solidFill>
                            <a:srgbClr val="3C4B82"/>
                          </a:solidFill>
                        </a:rPr>
                        <a:t>33%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75110907"/>
                  </a:ext>
                </a:extLst>
              </a:tr>
            </a:tbl>
          </a:graphicData>
        </a:graphic>
      </p:graphicFrame>
      <p:graphicFrame>
        <p:nvGraphicFramePr>
          <p:cNvPr id="9" name="Table 8">
            <a:extLst>
              <a:ext uri="{FF2B5EF4-FFF2-40B4-BE49-F238E27FC236}">
                <a16:creationId xmlns:a16="http://schemas.microsoft.com/office/drawing/2014/main" id="{54FDAEE1-D8D5-4F3E-A70A-3E830A7C6924}"/>
              </a:ext>
            </a:extLst>
          </p:cNvPr>
          <p:cNvGraphicFramePr>
            <a:graphicFrameLocks noGrp="1"/>
          </p:cNvGraphicFramePr>
          <p:nvPr>
            <p:extLst/>
          </p:nvPr>
        </p:nvGraphicFramePr>
        <p:xfrm>
          <a:off x="5176267" y="3143617"/>
          <a:ext cx="1160852" cy="548640"/>
        </p:xfrm>
        <a:graphic>
          <a:graphicData uri="http://schemas.openxmlformats.org/drawingml/2006/table">
            <a:tbl>
              <a:tblPr firstRow="1" bandRow="1">
                <a:tableStyleId>{5C22544A-7EE6-4342-B048-85BDC9FD1C3A}</a:tableStyleId>
              </a:tblPr>
              <a:tblGrid>
                <a:gridCol w="580426">
                  <a:extLst>
                    <a:ext uri="{9D8B030D-6E8A-4147-A177-3AD203B41FA5}">
                      <a16:colId xmlns:a16="http://schemas.microsoft.com/office/drawing/2014/main" val="4165141702"/>
                    </a:ext>
                  </a:extLst>
                </a:gridCol>
                <a:gridCol w="580426">
                  <a:extLst>
                    <a:ext uri="{9D8B030D-6E8A-4147-A177-3AD203B41FA5}">
                      <a16:colId xmlns:a16="http://schemas.microsoft.com/office/drawing/2014/main" val="3483949857"/>
                    </a:ext>
                  </a:extLst>
                </a:gridCol>
              </a:tblGrid>
              <a:tr h="126815">
                <a:tc gridSpan="2">
                  <a:txBody>
                    <a:bodyPr/>
                    <a:lstStyle/>
                    <a:p>
                      <a:pPr algn="ctr"/>
                      <a:r>
                        <a:rPr lang="en-US" sz="1200" b="0" dirty="0">
                          <a:solidFill>
                            <a:srgbClr val="3C4B82"/>
                          </a:solidFill>
                        </a:rPr>
                        <a:t>4-10 years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US" sz="1200" b="0" dirty="0">
                        <a:solidFill>
                          <a:srgbClr val="3C4B82"/>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6543806"/>
                  </a:ext>
                </a:extLst>
              </a:tr>
              <a:tr h="70495">
                <a:tc>
                  <a:txBody>
                    <a:bodyPr/>
                    <a:lstStyle/>
                    <a:p>
                      <a:pPr algn="ctr"/>
                      <a:r>
                        <a:rPr lang="en-US" sz="1200" dirty="0">
                          <a:solidFill>
                            <a:srgbClr val="3C4B82"/>
                          </a:solidFill>
                        </a:rPr>
                        <a:t>2018</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rgbClr val="3C4B82"/>
                          </a:solidFill>
                        </a:rPr>
                        <a:t>2014</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834910"/>
                  </a:ext>
                </a:extLst>
              </a:tr>
              <a:tr h="142948">
                <a:tc>
                  <a:txBody>
                    <a:bodyPr/>
                    <a:lstStyle/>
                    <a:p>
                      <a:pPr algn="ctr"/>
                      <a:r>
                        <a:rPr lang="en-US" sz="1200" b="1" dirty="0">
                          <a:solidFill>
                            <a:srgbClr val="3C4B82"/>
                          </a:solidFill>
                        </a:rPr>
                        <a:t>32%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1" dirty="0">
                          <a:solidFill>
                            <a:srgbClr val="3C4B82"/>
                          </a:solidFill>
                        </a:rPr>
                        <a:t>31%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75110907"/>
                  </a:ext>
                </a:extLst>
              </a:tr>
            </a:tbl>
          </a:graphicData>
        </a:graphic>
      </p:graphicFrame>
      <p:graphicFrame>
        <p:nvGraphicFramePr>
          <p:cNvPr id="10" name="Table 9">
            <a:extLst>
              <a:ext uri="{FF2B5EF4-FFF2-40B4-BE49-F238E27FC236}">
                <a16:creationId xmlns:a16="http://schemas.microsoft.com/office/drawing/2014/main" id="{83B2659A-DBB4-4E41-9285-AC92508AB310}"/>
              </a:ext>
            </a:extLst>
          </p:cNvPr>
          <p:cNvGraphicFramePr>
            <a:graphicFrameLocks noGrp="1"/>
          </p:cNvGraphicFramePr>
          <p:nvPr>
            <p:extLst/>
          </p:nvPr>
        </p:nvGraphicFramePr>
        <p:xfrm>
          <a:off x="5805901" y="4102272"/>
          <a:ext cx="1159158" cy="548640"/>
        </p:xfrm>
        <a:graphic>
          <a:graphicData uri="http://schemas.openxmlformats.org/drawingml/2006/table">
            <a:tbl>
              <a:tblPr firstRow="1" bandRow="1">
                <a:tableStyleId>{5C22544A-7EE6-4342-B048-85BDC9FD1C3A}</a:tableStyleId>
              </a:tblPr>
              <a:tblGrid>
                <a:gridCol w="579579">
                  <a:extLst>
                    <a:ext uri="{9D8B030D-6E8A-4147-A177-3AD203B41FA5}">
                      <a16:colId xmlns:a16="http://schemas.microsoft.com/office/drawing/2014/main" val="4165141702"/>
                    </a:ext>
                  </a:extLst>
                </a:gridCol>
                <a:gridCol w="579579">
                  <a:extLst>
                    <a:ext uri="{9D8B030D-6E8A-4147-A177-3AD203B41FA5}">
                      <a16:colId xmlns:a16="http://schemas.microsoft.com/office/drawing/2014/main" val="2989709085"/>
                    </a:ext>
                  </a:extLst>
                </a:gridCol>
              </a:tblGrid>
              <a:tr h="124691">
                <a:tc gridSpan="2">
                  <a:txBody>
                    <a:bodyPr/>
                    <a:lstStyle/>
                    <a:p>
                      <a:pPr algn="ctr"/>
                      <a:r>
                        <a:rPr lang="en-US" sz="1200" b="0" dirty="0">
                          <a:solidFill>
                            <a:srgbClr val="3C4B82"/>
                          </a:solidFill>
                        </a:rPr>
                        <a:t>10+ years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US" sz="1200" b="0" dirty="0">
                        <a:solidFill>
                          <a:srgbClr val="3C4B82"/>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6543806"/>
                  </a:ext>
                </a:extLst>
              </a:tr>
              <a:tr h="106878">
                <a:tc>
                  <a:txBody>
                    <a:bodyPr/>
                    <a:lstStyle/>
                    <a:p>
                      <a:pPr algn="ctr"/>
                      <a:r>
                        <a:rPr lang="en-US" sz="1200" dirty="0">
                          <a:solidFill>
                            <a:srgbClr val="3C4B82"/>
                          </a:solidFill>
                        </a:rPr>
                        <a:t>2018</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rgbClr val="3C4B82"/>
                          </a:solidFill>
                        </a:rPr>
                        <a:t>2014</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834910"/>
                  </a:ext>
                </a:extLst>
              </a:tr>
              <a:tr h="124691">
                <a:tc>
                  <a:txBody>
                    <a:bodyPr/>
                    <a:lstStyle/>
                    <a:p>
                      <a:pPr algn="ctr"/>
                      <a:r>
                        <a:rPr lang="en-US" sz="1200" b="1" dirty="0">
                          <a:solidFill>
                            <a:srgbClr val="3C4B82"/>
                          </a:solidFill>
                        </a:rPr>
                        <a:t>37%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1" dirty="0">
                          <a:solidFill>
                            <a:srgbClr val="3C4B82"/>
                          </a:solidFill>
                        </a:rPr>
                        <a:t>37%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75110907"/>
                  </a:ext>
                </a:extLst>
              </a:tr>
            </a:tbl>
          </a:graphicData>
        </a:graphic>
      </p:graphicFrame>
      <p:sp>
        <p:nvSpPr>
          <p:cNvPr id="11" name="Right Brace 10">
            <a:extLst>
              <a:ext uri="{FF2B5EF4-FFF2-40B4-BE49-F238E27FC236}">
                <a16:creationId xmlns:a16="http://schemas.microsoft.com/office/drawing/2014/main" id="{6DDC4652-C4E5-4144-A6FF-42D9DA886C47}"/>
              </a:ext>
            </a:extLst>
          </p:cNvPr>
          <p:cNvSpPr/>
          <p:nvPr/>
        </p:nvSpPr>
        <p:spPr>
          <a:xfrm>
            <a:off x="5617003" y="4439976"/>
            <a:ext cx="150283" cy="196188"/>
          </a:xfrm>
          <a:prstGeom prst="rightBrace">
            <a:avLst/>
          </a:prstGeom>
          <a:noFill/>
          <a:ln w="12700">
            <a:solidFill>
              <a:srgbClr val="E87722"/>
            </a:solidFill>
            <a:round/>
            <a:headEnd/>
            <a:tailEnd/>
          </a:ln>
          <a:effectLst/>
          <a:extLst>
            <a:ext uri="{909E8E84-426E-40DD-AFC4-6F175D3DCCD1}">
              <a14:hiddenFill xmlns:a14="http://schemas.microsoft.com/office/drawing/2010/main">
                <a:noFill/>
              </a14:hiddenFill>
            </a:ext>
          </a:extLst>
        </p:spPr>
        <p:txBody>
          <a:bodyPr rtlCol="0" anchor="ctr"/>
          <a:lstStyle/>
          <a:p>
            <a:pPr algn="ctr"/>
            <a:endParaRPr lang="en-US"/>
          </a:p>
        </p:txBody>
      </p:sp>
    </p:spTree>
    <p:extLst>
      <p:ext uri="{BB962C8B-B14F-4D97-AF65-F5344CB8AC3E}">
        <p14:creationId xmlns:p14="http://schemas.microsoft.com/office/powerpoint/2010/main" val="30990229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http://images.slideplayer.com/15/4675953/slides/slide_79.jpg"/>
          <p:cNvPicPr>
            <a:picLocks noChangeAspect="1" noChangeArrowheads="1"/>
          </p:cNvPicPr>
          <p:nvPr/>
        </p:nvPicPr>
        <p:blipFill rotWithShape="1">
          <a:blip r:embed="rId3">
            <a:extLst>
              <a:ext uri="{28A0092B-C50C-407E-A947-70E740481C1C}">
                <a14:useLocalDpi xmlns:a14="http://schemas.microsoft.com/office/drawing/2010/main" val="0"/>
              </a:ext>
            </a:extLst>
          </a:blip>
          <a:srcRect b="19765"/>
          <a:stretch/>
        </p:blipFill>
        <p:spPr bwMode="auto">
          <a:xfrm>
            <a:off x="1350170" y="114300"/>
            <a:ext cx="6479381" cy="389763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314450" y="4286251"/>
            <a:ext cx="4914900" cy="748665"/>
          </a:xfrm>
          <a:prstGeom prst="rect">
            <a:avLst/>
          </a:prstGeom>
        </p:spPr>
        <p:txBody>
          <a:bodyPr vert="horz" lIns="68580" tIns="34290" rIns="68580" bIns="34290"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4F81BD"/>
              </a:buClr>
              <a:buNone/>
            </a:pPr>
            <a:r>
              <a:rPr lang="en-US" sz="1875" b="1" dirty="0">
                <a:solidFill>
                  <a:prstClr val="black"/>
                </a:solidFill>
                <a:latin typeface="Calibri"/>
              </a:rPr>
              <a:t>Stephen </a:t>
            </a:r>
            <a:r>
              <a:rPr lang="en-US" sz="1875" b="1" dirty="0" err="1">
                <a:solidFill>
                  <a:prstClr val="black"/>
                </a:solidFill>
                <a:latin typeface="Calibri"/>
              </a:rPr>
              <a:t>Cryne</a:t>
            </a:r>
            <a:endParaRPr lang="en-US" sz="1875" b="1" dirty="0">
              <a:solidFill>
                <a:prstClr val="black"/>
              </a:solidFill>
              <a:latin typeface="Calibri"/>
            </a:endParaRPr>
          </a:p>
          <a:p>
            <a:pPr marL="0" indent="0">
              <a:buClr>
                <a:srgbClr val="4F81BD"/>
              </a:buClr>
              <a:buNone/>
            </a:pPr>
            <a:r>
              <a:rPr lang="en-US" sz="1875" b="1" dirty="0">
                <a:solidFill>
                  <a:prstClr val="black"/>
                </a:solidFill>
                <a:hlinkClick r:id="rId4"/>
              </a:rPr>
              <a:t>scryne@cerc.ca</a:t>
            </a:r>
            <a:r>
              <a:rPr lang="en-US" sz="1875" b="1" dirty="0">
                <a:solidFill>
                  <a:prstClr val="black"/>
                </a:solidFill>
              </a:rPr>
              <a:t> </a:t>
            </a:r>
          </a:p>
        </p:txBody>
      </p:sp>
    </p:spTree>
    <p:extLst>
      <p:ext uri="{BB962C8B-B14F-4D97-AF65-F5344CB8AC3E}">
        <p14:creationId xmlns:p14="http://schemas.microsoft.com/office/powerpoint/2010/main" val="961254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ABEB6-90B5-43DB-8EF3-EC40EC6B27A2}"/>
              </a:ext>
            </a:extLst>
          </p:cNvPr>
          <p:cNvSpPr>
            <a:spLocks noGrp="1"/>
          </p:cNvSpPr>
          <p:nvPr>
            <p:ph type="title"/>
          </p:nvPr>
        </p:nvSpPr>
        <p:spPr/>
        <p:txBody>
          <a:bodyPr/>
          <a:lstStyle/>
          <a:p>
            <a:r>
              <a:rPr lang="en-CA" dirty="0"/>
              <a:t>Movement of Household Goods </a:t>
            </a:r>
          </a:p>
        </p:txBody>
      </p:sp>
      <p:pic>
        <p:nvPicPr>
          <p:cNvPr id="4" name="Content Placeholder 3">
            <a:extLst>
              <a:ext uri="{FF2B5EF4-FFF2-40B4-BE49-F238E27FC236}">
                <a16:creationId xmlns:a16="http://schemas.microsoft.com/office/drawing/2014/main" id="{27A5B7F4-683F-4BD4-90F0-12D47B9937D0}"/>
              </a:ext>
            </a:extLst>
          </p:cNvPr>
          <p:cNvPicPr>
            <a:picLocks noGrp="1" noChangeAspect="1"/>
          </p:cNvPicPr>
          <p:nvPr>
            <p:ph idx="1"/>
          </p:nvPr>
        </p:nvPicPr>
        <p:blipFill>
          <a:blip r:embed="rId2"/>
          <a:stretch>
            <a:fillRect/>
          </a:stretch>
        </p:blipFill>
        <p:spPr>
          <a:xfrm>
            <a:off x="-158292" y="1157714"/>
            <a:ext cx="7481375" cy="1141426"/>
          </a:xfrm>
          <a:prstGeom prst="rect">
            <a:avLst/>
          </a:prstGeom>
        </p:spPr>
      </p:pic>
      <p:pic>
        <p:nvPicPr>
          <p:cNvPr id="5" name="Picture 4">
            <a:extLst>
              <a:ext uri="{FF2B5EF4-FFF2-40B4-BE49-F238E27FC236}">
                <a16:creationId xmlns:a16="http://schemas.microsoft.com/office/drawing/2014/main" id="{D26DAEBB-29C8-4964-846A-1B5EEC4F4BED}"/>
              </a:ext>
            </a:extLst>
          </p:cNvPr>
          <p:cNvPicPr>
            <a:picLocks noChangeAspect="1"/>
          </p:cNvPicPr>
          <p:nvPr/>
        </p:nvPicPr>
        <p:blipFill>
          <a:blip r:embed="rId3"/>
          <a:stretch>
            <a:fillRect/>
          </a:stretch>
        </p:blipFill>
        <p:spPr>
          <a:xfrm>
            <a:off x="-158292" y="2721522"/>
            <a:ext cx="7410430" cy="2112976"/>
          </a:xfrm>
          <a:prstGeom prst="rect">
            <a:avLst/>
          </a:prstGeom>
        </p:spPr>
      </p:pic>
      <p:sp>
        <p:nvSpPr>
          <p:cNvPr id="6" name="Rectangle 5">
            <a:extLst>
              <a:ext uri="{FF2B5EF4-FFF2-40B4-BE49-F238E27FC236}">
                <a16:creationId xmlns:a16="http://schemas.microsoft.com/office/drawing/2014/main" id="{43F055B8-CCDD-4AD1-A9A7-DDA5BB7F2BB1}"/>
              </a:ext>
            </a:extLst>
          </p:cNvPr>
          <p:cNvSpPr/>
          <p:nvPr/>
        </p:nvSpPr>
        <p:spPr>
          <a:xfrm>
            <a:off x="1749104" y="722695"/>
            <a:ext cx="3765967" cy="369332"/>
          </a:xfrm>
          <a:prstGeom prst="rect">
            <a:avLst/>
          </a:prstGeom>
        </p:spPr>
        <p:txBody>
          <a:bodyPr wrap="none">
            <a:spAutoFit/>
          </a:bodyPr>
          <a:lstStyle/>
          <a:p>
            <a:r>
              <a:rPr lang="en-CA" dirty="0"/>
              <a:t>Household Goods Service Agreements</a:t>
            </a:r>
          </a:p>
        </p:txBody>
      </p:sp>
      <p:sp>
        <p:nvSpPr>
          <p:cNvPr id="7" name="Rectangle 6">
            <a:extLst>
              <a:ext uri="{FF2B5EF4-FFF2-40B4-BE49-F238E27FC236}">
                <a16:creationId xmlns:a16="http://schemas.microsoft.com/office/drawing/2014/main" id="{71E097B8-9286-4FB2-BD28-1A2BD8D2A0E8}"/>
              </a:ext>
            </a:extLst>
          </p:cNvPr>
          <p:cNvSpPr/>
          <p:nvPr/>
        </p:nvSpPr>
        <p:spPr>
          <a:xfrm>
            <a:off x="2146646" y="2188547"/>
            <a:ext cx="1948034" cy="369332"/>
          </a:xfrm>
          <a:prstGeom prst="rect">
            <a:avLst/>
          </a:prstGeom>
        </p:spPr>
        <p:txBody>
          <a:bodyPr wrap="none">
            <a:spAutoFit/>
          </a:bodyPr>
          <a:lstStyle/>
          <a:p>
            <a:r>
              <a:rPr lang="en-CA" dirty="0">
                <a:latin typeface="Times New Roman" panose="02020603050405020304" pitchFamily="18" charset="0"/>
                <a:ea typeface="Times New Roman" panose="02020603050405020304" pitchFamily="18" charset="0"/>
              </a:rPr>
              <a:t>Moving Assistance</a:t>
            </a:r>
            <a:endParaRPr lang="en-CA" dirty="0"/>
          </a:p>
        </p:txBody>
      </p:sp>
    </p:spTree>
    <p:extLst>
      <p:ext uri="{BB962C8B-B14F-4D97-AF65-F5344CB8AC3E}">
        <p14:creationId xmlns:p14="http://schemas.microsoft.com/office/powerpoint/2010/main" val="1368295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Government Relations </a:t>
            </a:r>
          </a:p>
        </p:txBody>
      </p:sp>
      <p:pic>
        <p:nvPicPr>
          <p:cNvPr id="9" name="Picture 8"/>
          <p:cNvPicPr>
            <a:picLocks noChangeAspect="1"/>
          </p:cNvPicPr>
          <p:nvPr/>
        </p:nvPicPr>
        <p:blipFill>
          <a:blip r:embed="rId2"/>
          <a:stretch>
            <a:fillRect/>
          </a:stretch>
        </p:blipFill>
        <p:spPr>
          <a:xfrm>
            <a:off x="457200" y="1217274"/>
            <a:ext cx="2291412" cy="3492802"/>
          </a:xfrm>
          <a:prstGeom prst="rect">
            <a:avLst/>
          </a:prstGeom>
        </p:spPr>
      </p:pic>
      <p:pic>
        <p:nvPicPr>
          <p:cNvPr id="3" name="Picture 2">
            <a:extLst>
              <a:ext uri="{FF2B5EF4-FFF2-40B4-BE49-F238E27FC236}">
                <a16:creationId xmlns:a16="http://schemas.microsoft.com/office/drawing/2014/main" id="{971EE8DF-67C4-404B-AC4E-A6207FBEBC06}"/>
              </a:ext>
            </a:extLst>
          </p:cNvPr>
          <p:cNvPicPr>
            <a:picLocks noChangeAspect="1"/>
          </p:cNvPicPr>
          <p:nvPr/>
        </p:nvPicPr>
        <p:blipFill>
          <a:blip r:embed="rId3"/>
          <a:stretch>
            <a:fillRect/>
          </a:stretch>
        </p:blipFill>
        <p:spPr>
          <a:xfrm>
            <a:off x="2882899" y="1613057"/>
            <a:ext cx="3241675" cy="1244732"/>
          </a:xfrm>
          <a:prstGeom prst="rect">
            <a:avLst/>
          </a:prstGeom>
        </p:spPr>
      </p:pic>
      <p:sp>
        <p:nvSpPr>
          <p:cNvPr id="7" name="TextBox 6">
            <a:extLst>
              <a:ext uri="{FF2B5EF4-FFF2-40B4-BE49-F238E27FC236}">
                <a16:creationId xmlns:a16="http://schemas.microsoft.com/office/drawing/2014/main" id="{635051DF-721F-4F09-8B13-F433586E2528}"/>
              </a:ext>
            </a:extLst>
          </p:cNvPr>
          <p:cNvSpPr txBox="1"/>
          <p:nvPr/>
        </p:nvSpPr>
        <p:spPr>
          <a:xfrm>
            <a:off x="2882899" y="1217274"/>
            <a:ext cx="2324226" cy="492443"/>
          </a:xfrm>
          <a:prstGeom prst="rect">
            <a:avLst/>
          </a:prstGeom>
        </p:spPr>
        <p:txBody>
          <a:bodyPr vert="horz" wrap="none" lIns="0" tIns="0" rIns="0" bIns="0" rtlCol="0">
            <a:spAutoFit/>
          </a:bodyPr>
          <a:lstStyle/>
          <a:p>
            <a:pPr marL="4763"/>
            <a:r>
              <a:rPr lang="en-CA" sz="1600" dirty="0"/>
              <a:t>Global Forum for Migration </a:t>
            </a:r>
          </a:p>
          <a:p>
            <a:pPr marL="4763"/>
            <a:r>
              <a:rPr lang="en-CA" sz="1600" dirty="0"/>
              <a:t>and Development </a:t>
            </a:r>
          </a:p>
        </p:txBody>
      </p:sp>
      <p:pic>
        <p:nvPicPr>
          <p:cNvPr id="10" name="Picture 9">
            <a:extLst>
              <a:ext uri="{FF2B5EF4-FFF2-40B4-BE49-F238E27FC236}">
                <a16:creationId xmlns:a16="http://schemas.microsoft.com/office/drawing/2014/main" id="{95CD8A5B-A5FB-46C3-B309-163ACB8B6DCF}"/>
              </a:ext>
            </a:extLst>
          </p:cNvPr>
          <p:cNvPicPr>
            <a:picLocks noChangeAspect="1"/>
          </p:cNvPicPr>
          <p:nvPr/>
        </p:nvPicPr>
        <p:blipFill>
          <a:blip r:embed="rId4"/>
          <a:stretch>
            <a:fillRect/>
          </a:stretch>
        </p:blipFill>
        <p:spPr>
          <a:xfrm>
            <a:off x="6395390" y="3170039"/>
            <a:ext cx="1713950" cy="1244732"/>
          </a:xfrm>
          <a:prstGeom prst="rect">
            <a:avLst/>
          </a:prstGeom>
        </p:spPr>
      </p:pic>
      <p:sp>
        <p:nvSpPr>
          <p:cNvPr id="11" name="Rectangle 10">
            <a:extLst>
              <a:ext uri="{FF2B5EF4-FFF2-40B4-BE49-F238E27FC236}">
                <a16:creationId xmlns:a16="http://schemas.microsoft.com/office/drawing/2014/main" id="{05563293-4EFC-498D-B1C8-8BF9021AD9C3}"/>
              </a:ext>
            </a:extLst>
          </p:cNvPr>
          <p:cNvSpPr/>
          <p:nvPr/>
        </p:nvSpPr>
        <p:spPr>
          <a:xfrm>
            <a:off x="6124574" y="2595347"/>
            <a:ext cx="2309799" cy="369332"/>
          </a:xfrm>
          <a:prstGeom prst="rect">
            <a:avLst/>
          </a:prstGeom>
        </p:spPr>
        <p:txBody>
          <a:bodyPr wrap="none">
            <a:spAutoFit/>
          </a:bodyPr>
          <a:lstStyle/>
          <a:p>
            <a:r>
              <a:rPr lang="en-CA" dirty="0"/>
              <a:t> Canadian Immigration</a:t>
            </a:r>
          </a:p>
        </p:txBody>
      </p:sp>
      <p:pic>
        <p:nvPicPr>
          <p:cNvPr id="12" name="Picture 11">
            <a:extLst>
              <a:ext uri="{FF2B5EF4-FFF2-40B4-BE49-F238E27FC236}">
                <a16:creationId xmlns:a16="http://schemas.microsoft.com/office/drawing/2014/main" id="{5A158890-5C85-472D-8EC3-0ED3B0C8D60F}"/>
              </a:ext>
            </a:extLst>
          </p:cNvPr>
          <p:cNvPicPr>
            <a:picLocks noChangeAspect="1"/>
          </p:cNvPicPr>
          <p:nvPr/>
        </p:nvPicPr>
        <p:blipFill>
          <a:blip r:embed="rId5"/>
          <a:stretch>
            <a:fillRect/>
          </a:stretch>
        </p:blipFill>
        <p:spPr>
          <a:xfrm>
            <a:off x="3228975" y="2970176"/>
            <a:ext cx="1811078" cy="1739900"/>
          </a:xfrm>
          <a:prstGeom prst="rect">
            <a:avLst/>
          </a:prstGeom>
        </p:spPr>
      </p:pic>
    </p:spTree>
    <p:extLst>
      <p:ext uri="{BB962C8B-B14F-4D97-AF65-F5344CB8AC3E}">
        <p14:creationId xmlns:p14="http://schemas.microsoft.com/office/powerpoint/2010/main" val="1379932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22C9A-A4EF-42AE-AD06-9C2235DC4B20}"/>
              </a:ext>
            </a:extLst>
          </p:cNvPr>
          <p:cNvSpPr>
            <a:spLocks noGrp="1"/>
          </p:cNvSpPr>
          <p:nvPr>
            <p:ph type="title"/>
          </p:nvPr>
        </p:nvSpPr>
        <p:spPr/>
        <p:txBody>
          <a:bodyPr/>
          <a:lstStyle/>
          <a:p>
            <a:r>
              <a:rPr lang="en-CA" dirty="0"/>
              <a:t>Knowledge Transfer </a:t>
            </a:r>
          </a:p>
        </p:txBody>
      </p:sp>
      <p:pic>
        <p:nvPicPr>
          <p:cNvPr id="4" name="Content Placeholder 3">
            <a:extLst>
              <a:ext uri="{FF2B5EF4-FFF2-40B4-BE49-F238E27FC236}">
                <a16:creationId xmlns:a16="http://schemas.microsoft.com/office/drawing/2014/main" id="{2CD86867-7B6F-4409-B5C9-F8376E5BDE48}"/>
              </a:ext>
            </a:extLst>
          </p:cNvPr>
          <p:cNvPicPr>
            <a:picLocks noGrp="1" noChangeAspect="1"/>
          </p:cNvPicPr>
          <p:nvPr>
            <p:ph idx="1"/>
          </p:nvPr>
        </p:nvPicPr>
        <p:blipFill>
          <a:blip r:embed="rId2"/>
          <a:stretch>
            <a:fillRect/>
          </a:stretch>
        </p:blipFill>
        <p:spPr>
          <a:xfrm>
            <a:off x="457200" y="1631155"/>
            <a:ext cx="1911130" cy="2465388"/>
          </a:xfrm>
          <a:prstGeom prst="rect">
            <a:avLst/>
          </a:prstGeom>
        </p:spPr>
      </p:pic>
      <p:pic>
        <p:nvPicPr>
          <p:cNvPr id="6" name="Picture 5">
            <a:extLst>
              <a:ext uri="{FF2B5EF4-FFF2-40B4-BE49-F238E27FC236}">
                <a16:creationId xmlns:a16="http://schemas.microsoft.com/office/drawing/2014/main" id="{C069E3BE-098C-495A-8AA8-18E892384658}"/>
              </a:ext>
            </a:extLst>
          </p:cNvPr>
          <p:cNvPicPr>
            <a:picLocks noChangeAspect="1"/>
          </p:cNvPicPr>
          <p:nvPr/>
        </p:nvPicPr>
        <p:blipFill>
          <a:blip r:embed="rId3"/>
          <a:stretch>
            <a:fillRect/>
          </a:stretch>
        </p:blipFill>
        <p:spPr>
          <a:xfrm>
            <a:off x="2906129" y="1339055"/>
            <a:ext cx="5929116" cy="1897317"/>
          </a:xfrm>
          <a:prstGeom prst="rect">
            <a:avLst/>
          </a:prstGeom>
        </p:spPr>
      </p:pic>
      <p:pic>
        <p:nvPicPr>
          <p:cNvPr id="7" name="Picture 6">
            <a:extLst>
              <a:ext uri="{FF2B5EF4-FFF2-40B4-BE49-F238E27FC236}">
                <a16:creationId xmlns:a16="http://schemas.microsoft.com/office/drawing/2014/main" id="{4B624EFC-6B93-42DB-8F1F-66ED738512D1}"/>
              </a:ext>
            </a:extLst>
          </p:cNvPr>
          <p:cNvPicPr>
            <a:picLocks noChangeAspect="1"/>
          </p:cNvPicPr>
          <p:nvPr/>
        </p:nvPicPr>
        <p:blipFill>
          <a:blip r:embed="rId4"/>
          <a:stretch>
            <a:fillRect/>
          </a:stretch>
        </p:blipFill>
        <p:spPr>
          <a:xfrm>
            <a:off x="2906129" y="3340100"/>
            <a:ext cx="5818903" cy="1066799"/>
          </a:xfrm>
          <a:prstGeom prst="rect">
            <a:avLst/>
          </a:prstGeom>
        </p:spPr>
      </p:pic>
    </p:spTree>
    <p:extLst>
      <p:ext uri="{BB962C8B-B14F-4D97-AF65-F5344CB8AC3E}">
        <p14:creationId xmlns:p14="http://schemas.microsoft.com/office/powerpoint/2010/main" val="2395103247"/>
      </p:ext>
    </p:extLst>
  </p:cSld>
  <p:clrMapOvr>
    <a:masterClrMapping/>
  </p:clrMapOvr>
</p:sld>
</file>

<file path=ppt/theme/theme1.xml><?xml version="1.0" encoding="utf-8"?>
<a:theme xmlns:a="http://schemas.openxmlformats.org/drawingml/2006/main" name="PPT Template NA 16x9">
  <a:themeElements>
    <a:clrScheme name="Custom 1">
      <a:dk1>
        <a:srgbClr val="222223"/>
      </a:dk1>
      <a:lt1>
        <a:sysClr val="window" lastClr="FFFFFF"/>
      </a:lt1>
      <a:dk2>
        <a:srgbClr val="1B365D"/>
      </a:dk2>
      <a:lt2>
        <a:srgbClr val="888B8D"/>
      </a:lt2>
      <a:accent1>
        <a:srgbClr val="E87722"/>
      </a:accent1>
      <a:accent2>
        <a:srgbClr val="F1BE48"/>
      </a:accent2>
      <a:accent3>
        <a:srgbClr val="92D050"/>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a:solidFill>
            <a:schemeClr val="bg2"/>
          </a:solidFill>
          <a:round/>
          <a:headEnd/>
          <a:tailEnd/>
        </a:ln>
        <a:effectLst/>
        <a:extLst>
          <a:ext uri="{909E8E84-426E-40DD-AFC4-6F175D3DCCD1}">
            <a14:hiddenFill xmlns:a14="http://schemas.microsoft.com/office/drawing/2010/main">
              <a:noFill/>
            </a14:hiddenFill>
          </a:ext>
        </a:extLst>
      </a:spPr>
      <a:bodyPr/>
      <a:lstStyle/>
    </a:lnDef>
    <a:txDef>
      <a:spPr/>
      <a:bodyPr vert="horz" wrap="square" lIns="0" tIns="0" rIns="0" bIns="0" rtlCol="0">
        <a:spAutoFit/>
      </a:bodyPr>
      <a:lstStyle>
        <a:defPPr marL="4763">
          <a:defRPr sz="11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222223"/>
    </a:dk1>
    <a:lt1>
      <a:sysClr val="window" lastClr="FFFFFF"/>
    </a:lt1>
    <a:dk2>
      <a:srgbClr val="1B365D"/>
    </a:dk2>
    <a:lt2>
      <a:srgbClr val="888B8D"/>
    </a:lt2>
    <a:accent1>
      <a:srgbClr val="E87722"/>
    </a:accent1>
    <a:accent2>
      <a:srgbClr val="F1BE48"/>
    </a:accent2>
    <a:accent3>
      <a:srgbClr val="92D050"/>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40CF26B-ACF5-4C4A-ACA1-93F57A2DF034}">
  <we:reference id="wa104178141" version="3.10.0.19" store="en-US" storeType="OMEX"/>
  <we:alternateReferences>
    <we:reference id="WA104178141" version="3.10.0.19"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A66659502E8847A31E8E220BBDBE7A" ma:contentTypeVersion="5" ma:contentTypeDescription="Create a new document." ma:contentTypeScope="" ma:versionID="506f7409401c6b4526d4dd49b76f0403">
  <xsd:schema xmlns:xsd="http://www.w3.org/2001/XMLSchema" xmlns:xs="http://www.w3.org/2001/XMLSchema" xmlns:p="http://schemas.microsoft.com/office/2006/metadata/properties" xmlns:ns2="72460ae2-e70b-434f-bf58-b5dba85d09e5" xmlns:ns3="c800884d-f95b-46df-8162-00dcd17f55d7" targetNamespace="http://schemas.microsoft.com/office/2006/metadata/properties" ma:root="true" ma:fieldsID="584800f9c812a5cec75c714d62bbdcc4" ns2:_="" ns3:_="">
    <xsd:import namespace="72460ae2-e70b-434f-bf58-b5dba85d09e5"/>
    <xsd:import namespace="c800884d-f95b-46df-8162-00dcd17f55d7"/>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460ae2-e70b-434f-bf58-b5dba85d09e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00884d-f95b-46df-8162-00dcd17f55d7"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800884d-f95b-46df-8162-00dcd17f55d7">
      <UserInfo>
        <DisplayName>John Mohler</DisplayName>
        <AccountId>1108</AccountId>
        <AccountType/>
      </UserInfo>
      <UserInfo>
        <DisplayName>Matt Jones</DisplayName>
        <AccountId>3919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CCBB22-183E-454B-A079-892B450D88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460ae2-e70b-434f-bf58-b5dba85d09e5"/>
    <ds:schemaRef ds:uri="c800884d-f95b-46df-8162-00dcd17f55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C6DF4A-5BEE-4FB0-B6B6-49F0A043F828}">
  <ds:schemaRefs>
    <ds:schemaRef ds:uri="http://purl.org/dc/terms/"/>
    <ds:schemaRef ds:uri="72460ae2-e70b-434f-bf58-b5dba85d09e5"/>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c800884d-f95b-46df-8162-00dcd17f55d7"/>
    <ds:schemaRef ds:uri="http://www.w3.org/XML/1998/namespace"/>
    <ds:schemaRef ds:uri="http://purl.org/dc/dcmitype/"/>
  </ds:schemaRefs>
</ds:datastoreItem>
</file>

<file path=customXml/itemProps3.xml><?xml version="1.0" encoding="utf-8"?>
<ds:datastoreItem xmlns:ds="http://schemas.openxmlformats.org/officeDocument/2006/customXml" ds:itemID="{5BC2AB0A-1E60-46C5-AF17-AA5F386CFF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35710</TotalTime>
  <Words>13293</Words>
  <Application>Microsoft Office PowerPoint</Application>
  <PresentationFormat>On-screen Show (16:9)</PresentationFormat>
  <Paragraphs>2949</Paragraphs>
  <Slides>61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Calibri</vt:lpstr>
      <vt:lpstr>Times New Roman</vt:lpstr>
      <vt:lpstr>Wingdings</vt:lpstr>
      <vt:lpstr>Wingdings 3</vt:lpstr>
      <vt:lpstr>PPT Template NA 16x9</vt:lpstr>
      <vt:lpstr>Breaking down the numbers</vt:lpstr>
      <vt:lpstr>About the Canadian Employee Relocation Council</vt:lpstr>
      <vt:lpstr>PowerPoint Presentation</vt:lpstr>
      <vt:lpstr>Research </vt:lpstr>
      <vt:lpstr>Professional Development </vt:lpstr>
      <vt:lpstr>PowerPoint Presentation</vt:lpstr>
      <vt:lpstr>Movement of Household Goods </vt:lpstr>
      <vt:lpstr>Government Relations </vt:lpstr>
      <vt:lpstr>Knowledge Transfer </vt:lpstr>
      <vt:lpstr>PowerPoint Presentation</vt:lpstr>
      <vt:lpstr>Interprovincial Mobility Survey</vt:lpstr>
      <vt:lpstr>Introduction </vt:lpstr>
      <vt:lpstr>Breaking Down the Numbers </vt:lpstr>
      <vt:lpstr>Contents</vt:lpstr>
      <vt:lpstr>OBJECTIVES &amp; methodology</vt:lpstr>
      <vt:lpstr>Objectives and Methodology</vt:lpstr>
      <vt:lpstr>Executive summary</vt:lpstr>
      <vt:lpstr>Reasons for this Survey </vt:lpstr>
      <vt:lpstr>Reasons for this Survey (continued)</vt:lpstr>
      <vt:lpstr>Executive Summary</vt:lpstr>
      <vt:lpstr>Key Findings</vt:lpstr>
      <vt:lpstr>Executive Summary (Continued)</vt:lpstr>
      <vt:lpstr>Incentives &amp; willingness to relocate</vt:lpstr>
      <vt:lpstr>Incentives &amp; Willingness to Relocate</vt:lpstr>
      <vt:lpstr>Incentives &amp; Willingness to Relocate By Demographics</vt:lpstr>
      <vt:lpstr>Incentives &amp; Willingness to Relocate By Demographics</vt:lpstr>
      <vt:lpstr>Incentives &amp; Willingness to Relocate By Key Groups</vt:lpstr>
      <vt:lpstr>Incentives &amp; Willingness to Relocate By Sector</vt:lpstr>
      <vt:lpstr>Full Time Job In-Province: Key Factors</vt:lpstr>
      <vt:lpstr>Full Time Job Out-of-Province: Key Factors</vt:lpstr>
      <vt:lpstr>Incentive Rankings</vt:lpstr>
      <vt:lpstr>Incentive Rankings By Demographics</vt:lpstr>
      <vt:lpstr>Incentive Rankings By Demographics (Continued)</vt:lpstr>
      <vt:lpstr>Incentive Rankings By Key Groups</vt:lpstr>
      <vt:lpstr>Incentive Rankings By Sector</vt:lpstr>
      <vt:lpstr>Full-Time Job Out-of-Province: Top Incentives</vt:lpstr>
      <vt:lpstr>Full-Time Job In-Province: Top Incentives</vt:lpstr>
      <vt:lpstr>Underemployment &amp; attitudes towards relocation</vt:lpstr>
      <vt:lpstr>Underemployment</vt:lpstr>
      <vt:lpstr>Attitudes Towards Employment Relocation</vt:lpstr>
      <vt:lpstr>Attitudes Towards Employment Relocation By Demos</vt:lpstr>
      <vt:lpstr>Attitudes Towards Employment Relocation By Demos</vt:lpstr>
      <vt:lpstr>Attitudes Towards Employment Relocation By Key Groups</vt:lpstr>
      <vt:lpstr>Attitudes Towards Employment Relocation By Sector</vt:lpstr>
      <vt:lpstr>Preferred relocation destinations </vt:lpstr>
      <vt:lpstr>Preferred Province of Relocation</vt:lpstr>
      <vt:lpstr>Preferred Province of Relocation By Demographics</vt:lpstr>
      <vt:lpstr>Preferred Province of Relocation By Demographics (Continued)</vt:lpstr>
      <vt:lpstr>Preferred Province of Relocation By Key Groups</vt:lpstr>
      <vt:lpstr>Preferred Province of Relocation By Sector</vt:lpstr>
      <vt:lpstr>Preferred City of Relocation</vt:lpstr>
      <vt:lpstr>Preferred City of Relocation By Demographics</vt:lpstr>
      <vt:lpstr>Preferred City of Relocation By Demographics (Continued)</vt:lpstr>
      <vt:lpstr>Preferred City of Relocation By Key Groups</vt:lpstr>
      <vt:lpstr>Preferred City of Relocation By Key Groups</vt:lpstr>
      <vt:lpstr>Demographics &amp; profile of Canadian workforce</vt:lpstr>
      <vt:lpstr>Demographics</vt:lpstr>
      <vt:lpstr>Employment Status</vt:lpstr>
      <vt:lpstr>Profile of Canadian Workforce By Sector</vt:lpstr>
      <vt:lpstr>Duration of Current Employment</vt:lpstr>
      <vt:lpstr>PowerPoint Presentation</vt:lpstr>
    </vt:vector>
  </TitlesOfParts>
  <Company>Ipsos Reid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Word(s)</dc:title>
  <dc:creator>Localadm</dc:creator>
  <cp:lastModifiedBy>Stephen</cp:lastModifiedBy>
  <cp:revision>732</cp:revision>
  <cp:lastPrinted>2018-07-05T17:49:26Z</cp:lastPrinted>
  <dcterms:created xsi:type="dcterms:W3CDTF">2016-01-29T23:46:16Z</dcterms:created>
  <dcterms:modified xsi:type="dcterms:W3CDTF">2018-11-09T16:43:40Z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0x010100B6A66659502E8847A31E8E220BBDBE7A</vt:lpwstr>
  </property>
</Properties>
</file>