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5" r:id="rId7"/>
    <p:sldId id="266" r:id="rId8"/>
    <p:sldId id="259" r:id="rId9"/>
    <p:sldId id="260" r:id="rId10"/>
    <p:sldId id="261" r:id="rId11"/>
    <p:sldId id="272" r:id="rId12"/>
    <p:sldId id="262" r:id="rId13"/>
    <p:sldId id="263" r:id="rId14"/>
    <p:sldId id="267" r:id="rId15"/>
    <p:sldId id="268" r:id="rId16"/>
    <p:sldId id="271" r:id="rId17"/>
    <p:sldId id="270" r:id="rId18"/>
    <p:sldId id="269" r:id="rId19"/>
    <p:sldId id="258" r:id="rId20"/>
  </p:sldIdLst>
  <p:sldSz cx="9144000" cy="6858000" type="screen4x3"/>
  <p:notesSz cx="7010400" cy="9296400"/>
  <p:defaultTextStyle>
    <a:defPPr>
      <a:defRPr lang="fr-FR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9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3920">
          <p15:clr>
            <a:srgbClr val="A4A3A4"/>
          </p15:clr>
        </p15:guide>
        <p15:guide id="4" orient="horz" pos="553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orient="horz" pos="1216">
          <p15:clr>
            <a:srgbClr val="A4A3A4"/>
          </p15:clr>
        </p15:guide>
        <p15:guide id="7" pos="91">
          <p15:clr>
            <a:srgbClr val="A4A3A4"/>
          </p15:clr>
        </p15:guide>
        <p15:guide id="8" pos="5670">
          <p15:clr>
            <a:srgbClr val="A4A3A4"/>
          </p15:clr>
        </p15:guide>
        <p15:guide id="9" pos="5071">
          <p15:clr>
            <a:srgbClr val="A4A3A4"/>
          </p15:clr>
        </p15:guide>
        <p15:guide id="10" pos="2515">
          <p15:clr>
            <a:srgbClr val="A4A3A4"/>
          </p15:clr>
        </p15:guide>
        <p15:guide id="11" pos="4843">
          <p15:clr>
            <a:srgbClr val="A4A3A4"/>
          </p15:clr>
        </p15:guide>
        <p15:guide id="12" pos="179">
          <p15:clr>
            <a:srgbClr val="A4A3A4"/>
          </p15:clr>
        </p15:guide>
        <p15:guide id="13" pos="3995">
          <p15:clr>
            <a:srgbClr val="A4A3A4"/>
          </p15:clr>
        </p15:guide>
        <p15:guide id="14" pos="49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D3F"/>
    <a:srgbClr val="53545B"/>
    <a:srgbClr val="000000"/>
    <a:srgbClr val="E1E6F0"/>
    <a:srgbClr val="F47920"/>
    <a:srgbClr val="00B1CC"/>
    <a:srgbClr val="00A651"/>
    <a:srgbClr val="B0C2CE"/>
    <a:srgbClr val="EC5C11"/>
    <a:srgbClr val="C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43" autoAdjust="0"/>
  </p:normalViewPr>
  <p:slideViewPr>
    <p:cSldViewPr snapToGrid="0" snapToObjects="1">
      <p:cViewPr varScale="1">
        <p:scale>
          <a:sx n="88" d="100"/>
          <a:sy n="88" d="100"/>
        </p:scale>
        <p:origin x="559" y="46"/>
      </p:cViewPr>
      <p:guideLst>
        <p:guide orient="horz" pos="4189"/>
        <p:guide orient="horz" pos="3412"/>
        <p:guide orient="horz" pos="3920"/>
        <p:guide orient="horz" pos="553"/>
        <p:guide orient="horz" pos="4032"/>
        <p:guide orient="horz" pos="1216"/>
        <p:guide pos="91"/>
        <p:guide pos="5670"/>
        <p:guide pos="5071"/>
        <p:guide pos="2515"/>
        <p:guide pos="4843"/>
        <p:guide pos="179"/>
        <p:guide pos="3995"/>
        <p:guide pos="49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-346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trohmi\Downloads\data%20(2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trohmi\Downloads\Montr&#233;al%20Movers%20-%20Tue%20Nov%2007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CA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noProof="0" dirty="0"/>
              <a:t>Migration flows and natural increase in the population in Montreal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CA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Annual!$B$3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Annual!$A$18:$A$38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Annual!$B$18:$B$38</c:f>
              <c:numCache>
                <c:formatCode>General</c:formatCode>
                <c:ptCount val="21"/>
                <c:pt idx="0">
                  <c:v>11754</c:v>
                </c:pt>
                <c:pt idx="1">
                  <c:v>12132.000050000001</c:v>
                </c:pt>
                <c:pt idx="2">
                  <c:v>12209.000050000001</c:v>
                </c:pt>
                <c:pt idx="3">
                  <c:v>12355.000050000001</c:v>
                </c:pt>
                <c:pt idx="4">
                  <c:v>13124.000050000001</c:v>
                </c:pt>
                <c:pt idx="5">
                  <c:v>15902.000025000001</c:v>
                </c:pt>
                <c:pt idx="6">
                  <c:v>17185</c:v>
                </c:pt>
                <c:pt idx="7">
                  <c:v>18930.000049999999</c:v>
                </c:pt>
                <c:pt idx="8">
                  <c:v>19576.000024999998</c:v>
                </c:pt>
                <c:pt idx="9">
                  <c:v>18943</c:v>
                </c:pt>
                <c:pt idx="10">
                  <c:v>18376</c:v>
                </c:pt>
                <c:pt idx="11">
                  <c:v>19019</c:v>
                </c:pt>
                <c:pt idx="12">
                  <c:v>18456</c:v>
                </c:pt>
                <c:pt idx="13">
                  <c:v>18747</c:v>
                </c:pt>
                <c:pt idx="14">
                  <c:v>16174</c:v>
                </c:pt>
                <c:pt idx="15">
                  <c:v>17149</c:v>
                </c:pt>
                <c:pt idx="16">
                  <c:v>8873.9362500000007</c:v>
                </c:pt>
                <c:pt idx="17">
                  <c:v>14012.17</c:v>
                </c:pt>
                <c:pt idx="18">
                  <c:v>13411.372500000001</c:v>
                </c:pt>
                <c:pt idx="19">
                  <c:v>12491.337499999998</c:v>
                </c:pt>
                <c:pt idx="20">
                  <c:v>11888.59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E6-43DE-AA92-F475337F9772}"/>
            </c:ext>
          </c:extLst>
        </c:ser>
        <c:ser>
          <c:idx val="1"/>
          <c:order val="1"/>
          <c:tx>
            <c:strRef>
              <c:f>Annual!$C$3</c:f>
              <c:strCache>
                <c:ptCount val="1"/>
                <c:pt idx="0">
                  <c:v>Net intercity migration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Annual!$A$18:$A$38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Annual!$C$18:$C$38</c:f>
              <c:numCache>
                <c:formatCode>General</c:formatCode>
                <c:ptCount val="21"/>
                <c:pt idx="0">
                  <c:v>3031</c:v>
                </c:pt>
                <c:pt idx="1">
                  <c:v>-1077</c:v>
                </c:pt>
                <c:pt idx="2">
                  <c:v>-5780</c:v>
                </c:pt>
                <c:pt idx="3">
                  <c:v>-10859</c:v>
                </c:pt>
                <c:pt idx="4">
                  <c:v>-9250</c:v>
                </c:pt>
                <c:pt idx="5">
                  <c:v>-8526</c:v>
                </c:pt>
                <c:pt idx="6">
                  <c:v>-6465</c:v>
                </c:pt>
                <c:pt idx="7">
                  <c:v>-6572</c:v>
                </c:pt>
                <c:pt idx="8">
                  <c:v>-4704</c:v>
                </c:pt>
                <c:pt idx="9">
                  <c:v>-7781</c:v>
                </c:pt>
                <c:pt idx="10">
                  <c:v>-6151</c:v>
                </c:pt>
                <c:pt idx="11">
                  <c:v>-10497.000037500002</c:v>
                </c:pt>
                <c:pt idx="12">
                  <c:v>-9074</c:v>
                </c:pt>
                <c:pt idx="13">
                  <c:v>-8001</c:v>
                </c:pt>
                <c:pt idx="14">
                  <c:v>-7202</c:v>
                </c:pt>
                <c:pt idx="15">
                  <c:v>-9141</c:v>
                </c:pt>
                <c:pt idx="16">
                  <c:v>-9444.0005000000001</c:v>
                </c:pt>
                <c:pt idx="17">
                  <c:v>-9505</c:v>
                </c:pt>
                <c:pt idx="18">
                  <c:v>-9483</c:v>
                </c:pt>
                <c:pt idx="19">
                  <c:v>-9321</c:v>
                </c:pt>
                <c:pt idx="20">
                  <c:v>-9987.0024999999987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E6-43DE-AA92-F475337F9772}"/>
            </c:ext>
          </c:extLst>
        </c:ser>
        <c:ser>
          <c:idx val="2"/>
          <c:order val="2"/>
          <c:tx>
            <c:strRef>
              <c:f>Annual!$D$3</c:f>
              <c:strCache>
                <c:ptCount val="1"/>
                <c:pt idx="0">
                  <c:v>Net international migration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Annual!$A$18:$A$38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Annual!$D$18:$D$38</c:f>
              <c:numCache>
                <c:formatCode>General</c:formatCode>
                <c:ptCount val="21"/>
                <c:pt idx="0">
                  <c:v>27617.999974999999</c:v>
                </c:pt>
                <c:pt idx="1">
                  <c:v>33122</c:v>
                </c:pt>
                <c:pt idx="2">
                  <c:v>28742.000049999999</c:v>
                </c:pt>
                <c:pt idx="3">
                  <c:v>31767.000049999999</c:v>
                </c:pt>
                <c:pt idx="4">
                  <c:v>30261.000049999999</c:v>
                </c:pt>
                <c:pt idx="5">
                  <c:v>32800.000050000002</c:v>
                </c:pt>
                <c:pt idx="6">
                  <c:v>36700</c:v>
                </c:pt>
                <c:pt idx="7">
                  <c:v>40278.000050000002</c:v>
                </c:pt>
                <c:pt idx="8">
                  <c:v>45651</c:v>
                </c:pt>
                <c:pt idx="9">
                  <c:v>46044.000050000002</c:v>
                </c:pt>
                <c:pt idx="10">
                  <c:v>44514</c:v>
                </c:pt>
                <c:pt idx="11">
                  <c:v>46734.000050000002</c:v>
                </c:pt>
                <c:pt idx="12">
                  <c:v>44085</c:v>
                </c:pt>
                <c:pt idx="13">
                  <c:v>38148</c:v>
                </c:pt>
                <c:pt idx="14">
                  <c:v>32975</c:v>
                </c:pt>
                <c:pt idx="15">
                  <c:v>45484</c:v>
                </c:pt>
                <c:pt idx="16">
                  <c:v>44975</c:v>
                </c:pt>
                <c:pt idx="17">
                  <c:v>40987.000050000002</c:v>
                </c:pt>
                <c:pt idx="18">
                  <c:v>41588.000050000002</c:v>
                </c:pt>
                <c:pt idx="19">
                  <c:v>41564.000050000002</c:v>
                </c:pt>
                <c:pt idx="20">
                  <c:v>41023.000050000002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E6-43DE-AA92-F475337F9772}"/>
            </c:ext>
          </c:extLst>
        </c:ser>
        <c:ser>
          <c:idx val="3"/>
          <c:order val="3"/>
          <c:tx>
            <c:strRef>
              <c:f>Annual!$E$3</c:f>
              <c:strCache>
                <c:ptCount val="1"/>
                <c:pt idx="0">
                  <c:v>Net interprovincial migration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Annual!$A$18:$A$38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Annual!$E$18:$E$38</c:f>
              <c:numCache>
                <c:formatCode>General</c:formatCode>
                <c:ptCount val="21"/>
                <c:pt idx="0">
                  <c:v>-6910</c:v>
                </c:pt>
                <c:pt idx="1">
                  <c:v>-4241</c:v>
                </c:pt>
                <c:pt idx="2">
                  <c:v>-3248</c:v>
                </c:pt>
                <c:pt idx="3">
                  <c:v>-2723</c:v>
                </c:pt>
                <c:pt idx="4">
                  <c:v>-5335</c:v>
                </c:pt>
                <c:pt idx="5">
                  <c:v>-7685</c:v>
                </c:pt>
                <c:pt idx="6">
                  <c:v>-9347</c:v>
                </c:pt>
                <c:pt idx="7">
                  <c:v>-9303</c:v>
                </c:pt>
                <c:pt idx="8">
                  <c:v>-6589</c:v>
                </c:pt>
                <c:pt idx="9">
                  <c:v>-3702</c:v>
                </c:pt>
                <c:pt idx="10">
                  <c:v>-4613</c:v>
                </c:pt>
                <c:pt idx="11">
                  <c:v>-5902</c:v>
                </c:pt>
                <c:pt idx="12">
                  <c:v>-7776</c:v>
                </c:pt>
                <c:pt idx="13">
                  <c:v>-10384.000037500002</c:v>
                </c:pt>
                <c:pt idx="14">
                  <c:v>-11579.000050000001</c:v>
                </c:pt>
                <c:pt idx="15">
                  <c:v>-9357.0000125000006</c:v>
                </c:pt>
                <c:pt idx="16">
                  <c:v>-5206.0005000000001</c:v>
                </c:pt>
                <c:pt idx="17">
                  <c:v>-5289</c:v>
                </c:pt>
                <c:pt idx="18">
                  <c:v>-3769</c:v>
                </c:pt>
                <c:pt idx="19">
                  <c:v>-4444</c:v>
                </c:pt>
                <c:pt idx="20">
                  <c:v>-3364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E6-43DE-AA92-F475337F9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672368"/>
        <c:axId val="398673544"/>
      </c:barChart>
      <c:catAx>
        <c:axId val="398672368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673544"/>
        <c:crosses val="autoZero"/>
        <c:auto val="1"/>
        <c:lblAlgn val="ctr"/>
        <c:lblOffset val="100"/>
        <c:noMultiLvlLbl val="0"/>
      </c:catAx>
      <c:valAx>
        <c:axId val="398673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67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CA" sz="11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100" noProof="0" dirty="0"/>
              <a:t>Montreal: population growth by age cohort </a:t>
            </a:r>
          </a:p>
        </c:rich>
      </c:tx>
      <c:layout>
        <c:manualLayout>
          <c:xMode val="edge"/>
          <c:yMode val="edge"/>
          <c:x val="0.29222081637528896"/>
          <c:y val="3.701418877236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CA" sz="11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Feuil1!$J$7</c:f>
              <c:strCache>
                <c:ptCount val="1"/>
                <c:pt idx="0">
                  <c:v>Population 35-39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Feuil1!$K$6:$AE$6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Feuil1!$K$7:$AE$7</c:f>
              <c:numCache>
                <c:formatCode>#,##0.0</c:formatCode>
                <c:ptCount val="21"/>
                <c:pt idx="0">
                  <c:v>-1.506505</c:v>
                </c:pt>
                <c:pt idx="1">
                  <c:v>-1.127059</c:v>
                </c:pt>
                <c:pt idx="2">
                  <c:v>-0.69835670000000005</c:v>
                </c:pt>
                <c:pt idx="3">
                  <c:v>-0.25633479999999997</c:v>
                </c:pt>
                <c:pt idx="4">
                  <c:v>0.79686210000000002</c:v>
                </c:pt>
                <c:pt idx="5">
                  <c:v>1.159985</c:v>
                </c:pt>
                <c:pt idx="6">
                  <c:v>2.0611169999999999</c:v>
                </c:pt>
                <c:pt idx="7">
                  <c:v>2.440645</c:v>
                </c:pt>
                <c:pt idx="8">
                  <c:v>2.5659149999999999</c:v>
                </c:pt>
                <c:pt idx="9">
                  <c:v>2.1604920000000001</c:v>
                </c:pt>
                <c:pt idx="10">
                  <c:v>2.065115</c:v>
                </c:pt>
                <c:pt idx="11">
                  <c:v>2.524273</c:v>
                </c:pt>
                <c:pt idx="12">
                  <c:v>2.7271749999999999</c:v>
                </c:pt>
                <c:pt idx="13">
                  <c:v>2.5350009999999998</c:v>
                </c:pt>
                <c:pt idx="14">
                  <c:v>2.1718519999999999</c:v>
                </c:pt>
                <c:pt idx="15">
                  <c:v>2.0801630000000002</c:v>
                </c:pt>
                <c:pt idx="16">
                  <c:v>1.5107120000000001</c:v>
                </c:pt>
                <c:pt idx="17">
                  <c:v>1.103866</c:v>
                </c:pt>
                <c:pt idx="18">
                  <c:v>0.82985319999999996</c:v>
                </c:pt>
                <c:pt idx="19">
                  <c:v>0.44906679999999999</c:v>
                </c:pt>
                <c:pt idx="20">
                  <c:v>0.22019159999999999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BC-4B0A-BA9B-8AAFB7AAD0FF}"/>
            </c:ext>
          </c:extLst>
        </c:ser>
        <c:ser>
          <c:idx val="1"/>
          <c:order val="1"/>
          <c:tx>
            <c:strRef>
              <c:f>Feuil1!$J$8</c:f>
              <c:strCache>
                <c:ptCount val="1"/>
                <c:pt idx="0">
                  <c:v>Population 65+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Feuil1!$K$6:$AE$6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Feuil1!$K$8:$AE$8</c:f>
              <c:numCache>
                <c:formatCode>#,##0.0</c:formatCode>
                <c:ptCount val="21"/>
                <c:pt idx="0">
                  <c:v>2.5211869999999998</c:v>
                </c:pt>
                <c:pt idx="1">
                  <c:v>2.7572570000000001</c:v>
                </c:pt>
                <c:pt idx="2">
                  <c:v>2.732726</c:v>
                </c:pt>
                <c:pt idx="3">
                  <c:v>2.4856729999999998</c:v>
                </c:pt>
                <c:pt idx="4">
                  <c:v>2.369907</c:v>
                </c:pt>
                <c:pt idx="5">
                  <c:v>2.613251</c:v>
                </c:pt>
                <c:pt idx="6">
                  <c:v>3.0788259999999998</c:v>
                </c:pt>
                <c:pt idx="7">
                  <c:v>3.1067680000000002</c:v>
                </c:pt>
                <c:pt idx="8">
                  <c:v>3.388525</c:v>
                </c:pt>
                <c:pt idx="9">
                  <c:v>3.340293</c:v>
                </c:pt>
                <c:pt idx="10">
                  <c:v>3.159341</c:v>
                </c:pt>
                <c:pt idx="11">
                  <c:v>3.3134670000000002</c:v>
                </c:pt>
                <c:pt idx="12">
                  <c:v>3.36287</c:v>
                </c:pt>
                <c:pt idx="13">
                  <c:v>3.2473230000000002</c:v>
                </c:pt>
                <c:pt idx="14">
                  <c:v>2.988334</c:v>
                </c:pt>
                <c:pt idx="15">
                  <c:v>3.1260720000000002</c:v>
                </c:pt>
                <c:pt idx="16">
                  <c:v>2.7867120000000001</c:v>
                </c:pt>
                <c:pt idx="17">
                  <c:v>2.6987779999999999</c:v>
                </c:pt>
                <c:pt idx="18">
                  <c:v>2.7173729999999998</c:v>
                </c:pt>
                <c:pt idx="19">
                  <c:v>2.7560389999999999</c:v>
                </c:pt>
                <c:pt idx="20">
                  <c:v>2.7169089999999998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BC-4B0A-BA9B-8AAFB7AAD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673936"/>
        <c:axId val="360578056"/>
      </c:barChart>
      <c:catAx>
        <c:axId val="3986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578056"/>
        <c:crosses val="autoZero"/>
        <c:auto val="1"/>
        <c:lblAlgn val="ctr"/>
        <c:lblOffset val="100"/>
        <c:noMultiLvlLbl val="0"/>
      </c:catAx>
      <c:valAx>
        <c:axId val="36057805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67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3" rIns="93168" bIns="46583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3" rIns="93168" bIns="46583" rtlCol="0"/>
          <a:lstStyle>
            <a:lvl1pPr algn="r">
              <a:defRPr sz="1300"/>
            </a:lvl1pPr>
          </a:lstStyle>
          <a:p>
            <a:fld id="{20B6D07E-B6EE-4C8A-8B55-B8CDA068145B}" type="datetimeFigureOut">
              <a:rPr lang="fr-CA" smtClean="0"/>
              <a:t>2017-11-14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3" rIns="93168" bIns="46583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3" rIns="93168" bIns="46583" rtlCol="0" anchor="b"/>
          <a:lstStyle>
            <a:lvl1pPr algn="r">
              <a:defRPr sz="1300"/>
            </a:lvl1pPr>
          </a:lstStyle>
          <a:p>
            <a:fld id="{F81E5E01-A4E7-4106-B79A-8542C15A80E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910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61" cy="46418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5" y="0"/>
            <a:ext cx="3038161" cy="46418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354E556A-1527-404A-A449-DC5BF1014328}" type="datetimeFigureOut">
              <a:rPr lang="fr-CA" smtClean="0"/>
              <a:t>2017-11-14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111"/>
            <a:ext cx="5607678" cy="4182419"/>
          </a:xfrm>
          <a:prstGeom prst="rect">
            <a:avLst/>
          </a:prstGeom>
        </p:spPr>
        <p:txBody>
          <a:bodyPr vert="horz" lIns="92291" tIns="46145" rIns="92291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21"/>
            <a:ext cx="3038161" cy="46418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5" y="8830621"/>
            <a:ext cx="3038161" cy="46418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8FCC64EA-A740-4595-88EB-F627F164792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982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vanhoecambridge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twitter.com/IC_Comm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inkedin.com/company/ivanho-cambridge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user/IvanhoeCambridge" TargetMode="External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869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464" y="3159185"/>
            <a:ext cx="8855761" cy="1406632"/>
          </a:xfrm>
          <a:effectLst/>
        </p:spPr>
        <p:txBody>
          <a:bodyPr lIns="211194" tIns="211194" rIns="211194" bIns="211194" anchor="ctr" anchorCtr="0">
            <a:normAutofit/>
          </a:bodyPr>
          <a:lstStyle>
            <a:lvl1pPr algn="ctr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74851" y="5413555"/>
            <a:ext cx="5065673" cy="1237013"/>
          </a:xfrm>
          <a:prstGeom prst="rect">
            <a:avLst/>
          </a:prstGeom>
          <a:effectLst/>
        </p:spPr>
        <p:txBody>
          <a:bodyPr lIns="211194" tIns="211194" rIns="211194" bIns="211194" anchor="ctr">
            <a:normAutofit/>
          </a:bodyPr>
          <a:lstStyle>
            <a:lvl1pPr marL="0" indent="0">
              <a:spcAft>
                <a:spcPts val="704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144464" y="194733"/>
            <a:ext cx="88566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9001125" y="194735"/>
            <a:ext cx="0" cy="6455833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144463" y="649189"/>
            <a:ext cx="0" cy="60013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8056374" y="6650447"/>
            <a:ext cx="944752" cy="12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974850" y="5413554"/>
            <a:ext cx="0" cy="123689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 flipH="1">
            <a:off x="2390604" y="5413553"/>
            <a:ext cx="66096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 flipH="1">
            <a:off x="144463" y="6650447"/>
            <a:ext cx="7731910" cy="12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 userDrawn="1"/>
        </p:nvCxnSpPr>
        <p:spPr>
          <a:xfrm flipH="1" flipV="1">
            <a:off x="7040563" y="5413555"/>
            <a:ext cx="2341" cy="49844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 userDrawn="1"/>
        </p:nvCxnSpPr>
        <p:spPr>
          <a:xfrm>
            <a:off x="144000" y="194735"/>
            <a:ext cx="0" cy="21445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 userDrawn="1"/>
        </p:nvCxnSpPr>
        <p:spPr>
          <a:xfrm flipH="1">
            <a:off x="1974850" y="5413553"/>
            <a:ext cx="2357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 userDrawn="1"/>
        </p:nvCxnSpPr>
        <p:spPr>
          <a:xfrm flipV="1">
            <a:off x="7040563" y="6152000"/>
            <a:ext cx="2341" cy="49844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Program Files (x86)\IC Clip Arts\Clips\IC-Caisse_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2905" y="5568680"/>
            <a:ext cx="1957319" cy="92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4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C:\Program Files (x86)\IC Clip Arts\Clips\IC-Seul_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3024" y="6276823"/>
            <a:ext cx="868297" cy="3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ZoneTexte 76"/>
          <p:cNvSpPr txBox="1"/>
          <p:nvPr userDrawn="1"/>
        </p:nvSpPr>
        <p:spPr>
          <a:xfrm>
            <a:off x="8680542" y="6238631"/>
            <a:ext cx="320584" cy="427445"/>
          </a:xfrm>
          <a:prstGeom prst="rect">
            <a:avLst/>
          </a:prstGeom>
          <a:noFill/>
        </p:spPr>
        <p:txBody>
          <a:bodyPr wrap="square" lIns="42239" tIns="42239" rIns="42239" bIns="42239" rtlCol="0" anchor="ctr">
            <a:noAutofit/>
          </a:bodyPr>
          <a:lstStyle/>
          <a:p>
            <a:pPr algn="ctr"/>
            <a:fld id="{31B7BF52-3E99-4A26-9BEC-A08803CF3148}" type="slidenum">
              <a:rPr lang="fr-CA" sz="900" smtClean="0">
                <a:latin typeface="+mn-lt"/>
              </a:rPr>
              <a:pPr algn="ctr"/>
              <a:t>‹#›</a:t>
            </a:fld>
            <a:endParaRPr lang="fr-CA" sz="1000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464" y="1076961"/>
            <a:ext cx="8857286" cy="5146041"/>
          </a:xfrm>
          <a:prstGeom prst="rect">
            <a:avLst/>
          </a:prstGeom>
        </p:spPr>
        <p:txBody>
          <a:bodyPr vert="horz" lIns="211194" tIns="211194" rIns="211194" bIns="211194" rtlCol="0">
            <a:normAutofit/>
          </a:bodyPr>
          <a:lstStyle>
            <a:lvl1pPr>
              <a:lnSpc>
                <a:spcPct val="100000"/>
              </a:lnSpc>
              <a:spcAft>
                <a:spcPts val="704"/>
              </a:spcAft>
              <a:defRPr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0" name="Title Placeholder 1"/>
          <p:cNvSpPr>
            <a:spLocks noGrp="1"/>
          </p:cNvSpPr>
          <p:nvPr>
            <p:ph type="title"/>
          </p:nvPr>
        </p:nvSpPr>
        <p:spPr>
          <a:xfrm>
            <a:off x="144464" y="185593"/>
            <a:ext cx="8856662" cy="864275"/>
          </a:xfrm>
          <a:prstGeom prst="rect">
            <a:avLst/>
          </a:prstGeom>
        </p:spPr>
        <p:txBody>
          <a:bodyPr vert="horz" lIns="211194" tIns="84478" rIns="211194" bIns="84478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A" dirty="0"/>
          </a:p>
        </p:txBody>
      </p:sp>
      <p:cxnSp>
        <p:nvCxnSpPr>
          <p:cNvPr id="74" name="Connecteur droit 73"/>
          <p:cNvCxnSpPr/>
          <p:nvPr userDrawn="1"/>
        </p:nvCxnSpPr>
        <p:spPr>
          <a:xfrm flipH="1">
            <a:off x="144464" y="6223000"/>
            <a:ext cx="885728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>
            <a:off x="8671321" y="6356352"/>
            <a:ext cx="0" cy="192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144463" y="1064132"/>
            <a:ext cx="77257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144464" y="185592"/>
            <a:ext cx="88566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 userDrawn="1"/>
        </p:nvCxnSpPr>
        <p:spPr>
          <a:xfrm flipH="1">
            <a:off x="146382" y="185593"/>
            <a:ext cx="256" cy="223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>
            <a:off x="146637" y="649188"/>
            <a:ext cx="0" cy="4149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 userDrawn="1"/>
        </p:nvCxnSpPr>
        <p:spPr>
          <a:xfrm flipV="1">
            <a:off x="9001125" y="185594"/>
            <a:ext cx="0" cy="87853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 userDrawn="1"/>
        </p:nvCxnSpPr>
        <p:spPr>
          <a:xfrm>
            <a:off x="8056374" y="1064132"/>
            <a:ext cx="9453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5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144464" y="194733"/>
            <a:ext cx="88566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 userDrawn="1"/>
        </p:nvCxnSpPr>
        <p:spPr>
          <a:xfrm>
            <a:off x="9001125" y="194735"/>
            <a:ext cx="0" cy="64558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144463" y="649189"/>
            <a:ext cx="0" cy="60013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8056374" y="6650447"/>
            <a:ext cx="944752" cy="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H="1">
            <a:off x="144463" y="6650447"/>
            <a:ext cx="7731910" cy="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144000" y="194735"/>
            <a:ext cx="0" cy="2144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H="1">
            <a:off x="6851650" y="5977467"/>
            <a:ext cx="2149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6851650" y="5977467"/>
            <a:ext cx="0" cy="673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image.freepik.com/free-icon/twitter-logo_318-40459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790" y="6184532"/>
            <a:ext cx="232756" cy="25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aded.net/wp-content/uploads/2015/07/youtube-2048-black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5696" y="6076374"/>
            <a:ext cx="394874" cy="3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free-icon/linkedin-logo_318-50643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0906" y="6179958"/>
            <a:ext cx="199505" cy="21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kid.com/images/19/10-black-facebook-logo-vector-free-cliparts-that-you-can-download-to-irGQlZ-clipart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599" y="6159674"/>
            <a:ext cx="253550" cy="25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3" y="2182250"/>
            <a:ext cx="5266274" cy="249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7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464" y="185593"/>
            <a:ext cx="8856662" cy="864275"/>
          </a:xfrm>
          <a:prstGeom prst="rect">
            <a:avLst/>
          </a:prstGeom>
        </p:spPr>
        <p:txBody>
          <a:bodyPr vert="horz" lIns="211194" tIns="84478" rIns="211194" bIns="84478" rtlCol="0" anchor="ctr" anchorCtr="0">
            <a:normAutofit/>
          </a:bodyPr>
          <a:lstStyle/>
          <a:p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46637" y="1064134"/>
            <a:ext cx="8854488" cy="5218135"/>
          </a:xfrm>
          <a:prstGeom prst="rect">
            <a:avLst/>
          </a:prstGeom>
        </p:spPr>
        <p:txBody>
          <a:bodyPr vert="horz" lIns="211194" tIns="211194" rIns="211194" bIns="211194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93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1" r:id="rId2"/>
    <p:sldLayoutId id="2147483703" r:id="rId3"/>
  </p:sldLayoutIdLst>
  <p:hf hdr="0" dt="0"/>
  <p:txStyles>
    <p:titleStyle>
      <a:lvl1pPr algn="l" defTabSz="1072866" rtl="0" eaLnBrk="1" latinLnBrk="0" hangingPunct="1">
        <a:spcBef>
          <a:spcPct val="0"/>
        </a:spcBef>
        <a:buNone/>
        <a:defRPr sz="2000" b="1" i="0" kern="1200" cap="all" spc="59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644" indent="-316644" algn="l" defTabSz="1072866" rtl="0" eaLnBrk="1" latinLnBrk="0" hangingPunct="1">
        <a:lnSpc>
          <a:spcPct val="100000"/>
        </a:lnSpc>
        <a:spcBef>
          <a:spcPts val="352"/>
        </a:spcBef>
        <a:spcAft>
          <a:spcPts val="704"/>
        </a:spcAft>
        <a:buClr>
          <a:schemeClr val="tx1"/>
        </a:buClr>
        <a:buSzPct val="95000"/>
        <a:buFont typeface="Wingdings 2" panose="05020102010507070707" pitchFamily="18" charset="2"/>
        <a:buChar char="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27120" indent="-210476" algn="l" defTabSz="1072866" rtl="0" eaLnBrk="1" latinLnBrk="0" hangingPunct="1">
        <a:lnSpc>
          <a:spcPct val="100000"/>
        </a:lnSpc>
        <a:spcBef>
          <a:spcPts val="352"/>
        </a:spcBef>
        <a:buClr>
          <a:schemeClr val="tx1"/>
        </a:buClr>
        <a:buSzPct val="115000"/>
        <a:buFont typeface="Arial" panose="020B0604020202020204" pitchFamily="34" charset="0"/>
        <a:buChar char="-"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33870" indent="-206751" algn="l" defTabSz="1072866" rtl="0" eaLnBrk="1" latinLnBrk="0" hangingPunct="1">
        <a:lnSpc>
          <a:spcPct val="100000"/>
        </a:lnSpc>
        <a:spcBef>
          <a:spcPts val="352"/>
        </a:spcBef>
        <a:buClr>
          <a:schemeClr val="tx1"/>
        </a:buClr>
        <a:buSzPct val="90000"/>
        <a:buFont typeface="Wingdings 2" panose="05020102010507070707" pitchFamily="18" charset="2"/>
        <a:buChar char=""/>
        <a:defRPr lang="en-US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44346" indent="-208613" algn="l" defTabSz="1072866" rtl="0" eaLnBrk="1" latinLnBrk="0" hangingPunct="1">
        <a:lnSpc>
          <a:spcPct val="100000"/>
        </a:lnSpc>
        <a:spcBef>
          <a:spcPts val="352"/>
        </a:spcBef>
        <a:buClr>
          <a:schemeClr val="tx1"/>
        </a:buClr>
        <a:buSzPct val="90000"/>
        <a:buFont typeface="Wingdings 2" panose="05020102010507070707" pitchFamily="18" charset="2"/>
        <a:buChar char=""/>
        <a:defRPr lang="en-US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958" indent="-208613" algn="l" defTabSz="1072866" rtl="0" eaLnBrk="1" latinLnBrk="0" hangingPunct="1">
        <a:lnSpc>
          <a:spcPct val="100000"/>
        </a:lnSpc>
        <a:spcBef>
          <a:spcPts val="352"/>
        </a:spcBef>
        <a:buClr>
          <a:schemeClr val="tx1"/>
        </a:buClr>
        <a:buSzPct val="90000"/>
        <a:buFont typeface="Wingdings 2" panose="05020102010507070707" pitchFamily="18" charset="2"/>
        <a:buChar char=""/>
        <a:defRPr lang="fr-CA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 dirty="0"/>
              <a:t>Change: better embrace it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Mario Lefebvre</a:t>
            </a:r>
            <a:br>
              <a:rPr lang="en-CA" dirty="0"/>
            </a:br>
            <a:r>
              <a:rPr lang="en-CA" sz="2200" dirty="0"/>
              <a:t>vice president, research, global real estate markets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Canadian Association of Movers</a:t>
            </a:r>
          </a:p>
          <a:p>
            <a:r>
              <a:rPr lang="en-CA" dirty="0"/>
              <a:t>Montreal, Quebec</a:t>
            </a:r>
          </a:p>
          <a:p>
            <a:r>
              <a:rPr lang="en-CA" dirty="0"/>
              <a:t>November 20, 2017</a:t>
            </a:r>
          </a:p>
        </p:txBody>
      </p:sp>
    </p:spTree>
    <p:extLst>
      <p:ext uri="{BB962C8B-B14F-4D97-AF65-F5344CB8AC3E}">
        <p14:creationId xmlns:p14="http://schemas.microsoft.com/office/powerpoint/2010/main" val="156677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D0FD4D0F-3347-4CE0-AB9C-21CB6F77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Population growth: thank you immigrants!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24433235-D3FE-4D4F-B0E6-822615113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51906"/>
              </p:ext>
            </p:extLst>
          </p:nvPr>
        </p:nvGraphicFramePr>
        <p:xfrm>
          <a:off x="144463" y="1076325"/>
          <a:ext cx="8856662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9E5EE57-6CE0-4FCE-B5C4-D3519E5A7F8B}"/>
              </a:ext>
            </a:extLst>
          </p:cNvPr>
          <p:cNvSpPr txBox="1"/>
          <p:nvPr/>
        </p:nvSpPr>
        <p:spPr>
          <a:xfrm>
            <a:off x="206477" y="6386052"/>
            <a:ext cx="4955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Source: Conference Board du Canada </a:t>
            </a:r>
          </a:p>
        </p:txBody>
      </p:sp>
    </p:spTree>
    <p:extLst>
      <p:ext uri="{BB962C8B-B14F-4D97-AF65-F5344CB8AC3E}">
        <p14:creationId xmlns:p14="http://schemas.microsoft.com/office/powerpoint/2010/main" val="182702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8B344427-BD7D-4B31-A362-04CD6421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demographic growth: a population turning grey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497DFB5F-56C2-4448-95CF-54602B188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27990"/>
              </p:ext>
            </p:extLst>
          </p:nvPr>
        </p:nvGraphicFramePr>
        <p:xfrm>
          <a:off x="144463" y="1076325"/>
          <a:ext cx="8856662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3449316-4EF9-4249-9EBE-00634E90FF6A}"/>
              </a:ext>
            </a:extLst>
          </p:cNvPr>
          <p:cNvSpPr txBox="1"/>
          <p:nvPr/>
        </p:nvSpPr>
        <p:spPr>
          <a:xfrm>
            <a:off x="206477" y="6386052"/>
            <a:ext cx="4955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Source: Conference Board du Canada </a:t>
            </a:r>
          </a:p>
        </p:txBody>
      </p:sp>
    </p:spTree>
    <p:extLst>
      <p:ext uri="{BB962C8B-B14F-4D97-AF65-F5344CB8AC3E}">
        <p14:creationId xmlns:p14="http://schemas.microsoft.com/office/powerpoint/2010/main" val="135575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1DCE58E-8B36-4DF7-9D30-57F7541E9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38" y="1193904"/>
            <a:ext cx="5176218" cy="488776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68DD42B0-0799-470B-9468-58CA7055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Storage requirements of the elderly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1BDC5E7-5CDC-4198-8335-275753516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" y="1193904"/>
            <a:ext cx="4630993" cy="48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5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4FAC57D-DEC2-4C5A-82AD-870D18E2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MilleNnials</a:t>
            </a:r>
            <a:endParaRPr lang="en-C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B68CBE3-E8BD-4B02-91BA-A2FDC2EB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95" y="1186807"/>
            <a:ext cx="6803591" cy="5015413"/>
          </a:xfrm>
          <a:prstGeom prst="rect">
            <a:avLst/>
          </a:prstGeom>
        </p:spPr>
      </p:pic>
      <p:sp>
        <p:nvSpPr>
          <p:cNvPr id="12" name="AutoShape 2" descr="Millennial moving with boxes">
            <a:extLst>
              <a:ext uri="{FF2B5EF4-FFF2-40B4-BE49-F238E27FC236}">
                <a16:creationId xmlns:a16="http://schemas.microsoft.com/office/drawing/2014/main" xmlns="" id="{F1904A5E-C162-4FCA-B030-BB2F1E783A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552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F7AE744F-D56F-446B-B263-A7539A11D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4" y="1253613"/>
            <a:ext cx="3928551" cy="4349954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04FAC57D-DEC2-4C5A-82AD-870D18E2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Storage requirement of Millennials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48C23C9-72FB-4AA1-B59F-75481AFA5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507" y="2363735"/>
            <a:ext cx="4678598" cy="15150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CDEAE1E-D699-433E-BDF4-7E29C5CA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880" y="1516779"/>
            <a:ext cx="4848225" cy="7715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3DAFFA3-9F6B-49A8-8F04-8EDBC292192B}"/>
              </a:ext>
            </a:extLst>
          </p:cNvPr>
          <p:cNvSpPr txBox="1"/>
          <p:nvPr/>
        </p:nvSpPr>
        <p:spPr>
          <a:xfrm>
            <a:off x="265471" y="6356555"/>
            <a:ext cx="4741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/>
              <a:t>Financial Post, December 2013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7734633-4C6B-427D-A8BF-2971F5A57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248" y="4133183"/>
            <a:ext cx="3549115" cy="19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6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759D6D0F-CB56-4DEF-9754-28962D524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081" y="1730375"/>
            <a:ext cx="5305425" cy="383857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EDBB59F4-DF97-4BF2-9270-61A45A37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9537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50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OBSOLETE FORMAT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FD0481C-D949-4F39-AA2F-438F7AC0B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5" y="1415845"/>
            <a:ext cx="5579773" cy="41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2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314DDEF9-789E-4024-87BD-4817680E7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444" y="1386348"/>
            <a:ext cx="5866085" cy="451939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DCFD378C-98C9-4948-B6F5-3A029E28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BOOKS… WHAT BOOKS?</a:t>
            </a:r>
          </a:p>
        </p:txBody>
      </p:sp>
    </p:spTree>
    <p:extLst>
      <p:ext uri="{BB962C8B-B14F-4D97-AF65-F5344CB8AC3E}">
        <p14:creationId xmlns:p14="http://schemas.microsoft.com/office/powerpoint/2010/main" val="303121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9C63E9B2-A277-4F6B-92EF-76E02EE92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469" y="1982787"/>
            <a:ext cx="5962650" cy="333375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98A14BEF-142A-4486-9EC5-56748128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BUYS A </a:t>
            </a:r>
            <a:r>
              <a:rPr lang="en-CA" dirty="0" err="1"/>
              <a:t>cD</a:t>
            </a:r>
            <a:r>
              <a:rPr lang="en-CA" dirty="0"/>
              <a:t> NOWADAYS?</a:t>
            </a:r>
          </a:p>
        </p:txBody>
      </p:sp>
    </p:spTree>
    <p:extLst>
      <p:ext uri="{BB962C8B-B14F-4D97-AF65-F5344CB8AC3E}">
        <p14:creationId xmlns:p14="http://schemas.microsoft.com/office/powerpoint/2010/main" val="242418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9FFF4BAA-BFB9-49DA-B57D-31DAAAB7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RETAILORS THAT “FORGOT” TO ADAPT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F5D27B0-54F9-489E-B778-68A3DA8D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10" y="1108861"/>
            <a:ext cx="6751434" cy="50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60BF453D-FB1E-4A92-A254-E6136D04D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57" y="1825163"/>
            <a:ext cx="4772025" cy="31623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6FA3557B-D688-4630-9680-522975AB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takes pictures with a camera now?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A4824C8-4CB6-4BB8-AA91-E73A14D85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246" y="1216743"/>
            <a:ext cx="2734206" cy="46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E96DC224-9865-4C29-AEC6-6009B661A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606" y="1292225"/>
            <a:ext cx="7572375" cy="471487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32D22E43-B6FA-49A7-95C5-E9F40265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does</a:t>
            </a:r>
            <a:r>
              <a:rPr lang="fr-CA" dirty="0"/>
              <a:t> the future have in store…</a:t>
            </a:r>
          </a:p>
        </p:txBody>
      </p:sp>
    </p:spTree>
    <p:extLst>
      <p:ext uri="{BB962C8B-B14F-4D97-AF65-F5344CB8AC3E}">
        <p14:creationId xmlns:p14="http://schemas.microsoft.com/office/powerpoint/2010/main" val="127359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A4652BA-D1AE-4B78-99D6-4E4B36E5FA9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360363" indent="-184150" algn="just">
              <a:buFont typeface="Arial" panose="020B0604020202020204" pitchFamily="34" charset="0"/>
              <a:buChar char="•"/>
              <a:tabLst>
                <a:tab pos="538163" algn="r"/>
              </a:tabLst>
            </a:pPr>
            <a:r>
              <a:rPr lang="en-CA" sz="1500" dirty="0"/>
              <a:t>E-commerce;</a:t>
            </a:r>
          </a:p>
          <a:p>
            <a:pPr marL="360363" indent="-184150" algn="just">
              <a:buFont typeface="Arial" panose="020B0604020202020204" pitchFamily="34" charset="0"/>
              <a:buChar char="•"/>
              <a:tabLst>
                <a:tab pos="538163" algn="r"/>
              </a:tabLst>
            </a:pPr>
            <a:r>
              <a:rPr lang="en-CA" sz="1500" dirty="0"/>
              <a:t>Automation; </a:t>
            </a:r>
          </a:p>
          <a:p>
            <a:pPr marL="360363" indent="-184150" algn="just">
              <a:buFont typeface="Arial" panose="020B0604020202020204" pitchFamily="34" charset="0"/>
              <a:buChar char="•"/>
              <a:tabLst>
                <a:tab pos="538163" algn="r"/>
              </a:tabLst>
            </a:pPr>
            <a:r>
              <a:rPr lang="en-CA" sz="1500" dirty="0"/>
              <a:t>Aging of the population;</a:t>
            </a:r>
          </a:p>
          <a:p>
            <a:pPr marL="360363" indent="-184150" algn="just">
              <a:buFont typeface="Arial" panose="020B0604020202020204" pitchFamily="34" charset="0"/>
              <a:buChar char="•"/>
              <a:tabLst>
                <a:tab pos="538163" algn="r"/>
              </a:tabLst>
            </a:pPr>
            <a:r>
              <a:rPr lang="en-CA" sz="1500" dirty="0"/>
              <a:t>Millennials’ behavior;</a:t>
            </a:r>
          </a:p>
          <a:p>
            <a:pPr marL="360363" indent="-184150" algn="just">
              <a:buFont typeface="Arial" panose="020B0604020202020204" pitchFamily="34" charset="0"/>
              <a:buChar char="•"/>
              <a:tabLst>
                <a:tab pos="538163" algn="r"/>
              </a:tabLst>
            </a:pPr>
            <a:r>
              <a:rPr lang="en-CA" sz="1500" dirty="0"/>
              <a:t>Driverless cars;</a:t>
            </a:r>
          </a:p>
          <a:p>
            <a:pPr marL="360363" indent="-184150" algn="just">
              <a:buFont typeface="Arial" panose="020B0604020202020204" pitchFamily="34" charset="0"/>
              <a:buChar char="•"/>
              <a:tabLst>
                <a:tab pos="538163" algn="r"/>
              </a:tabLst>
            </a:pPr>
            <a:r>
              <a:rPr lang="en-CA" sz="1500" dirty="0"/>
              <a:t>Etc.</a:t>
            </a:r>
          </a:p>
          <a:p>
            <a:pPr marL="0" indent="0" algn="just">
              <a:buNone/>
            </a:pP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C483DB-8881-4D62-BBE5-733E71BC478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Some trends monitored in the real estate industry</a:t>
            </a:r>
          </a:p>
        </p:txBody>
      </p:sp>
    </p:spTree>
    <p:extLst>
      <p:ext uri="{BB962C8B-B14F-4D97-AF65-F5344CB8AC3E}">
        <p14:creationId xmlns:p14="http://schemas.microsoft.com/office/powerpoint/2010/main" val="391794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0AA1366-6070-424B-B610-E00508A7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4" y="445552"/>
            <a:ext cx="8856662" cy="864275"/>
          </a:xfrm>
        </p:spPr>
        <p:txBody>
          <a:bodyPr>
            <a:normAutofit fontScale="90000"/>
          </a:bodyPr>
          <a:lstStyle/>
          <a:p>
            <a:r>
              <a:rPr lang="en-US" dirty="0"/>
              <a:t>“Canada to admit nearly 1 million immigrants over next 3 years…Economic class will make up about 60% of newcomers” – CBC NEWS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ABDEDAA-5001-4383-8F90-C77A7B89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4" y="2551317"/>
            <a:ext cx="3190875" cy="30384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4C56658-F522-43B6-BBAD-3D5429DB81FF}"/>
              </a:ext>
            </a:extLst>
          </p:cNvPr>
          <p:cNvSpPr txBox="1"/>
          <p:nvPr/>
        </p:nvSpPr>
        <p:spPr>
          <a:xfrm>
            <a:off x="2794819" y="1309827"/>
            <a:ext cx="275794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“Five million Canadians are set to retire by 2035 and we have fewer people working to support seniors and retirees.”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10000CC-FC82-44E5-889B-C3A6DED7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2339463"/>
            <a:ext cx="2819400" cy="33147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6DA98A8-260B-43CD-A195-6293228CD535}"/>
              </a:ext>
            </a:extLst>
          </p:cNvPr>
          <p:cNvSpPr txBox="1"/>
          <p:nvPr/>
        </p:nvSpPr>
        <p:spPr>
          <a:xfrm>
            <a:off x="206477" y="5654163"/>
            <a:ext cx="3128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Immigration Minister Ahmed </a:t>
            </a:r>
            <a:r>
              <a:rPr lang="en-CA" sz="1100" dirty="0" err="1"/>
              <a:t>Hussen</a:t>
            </a:r>
            <a:endParaRPr lang="en-CA" sz="11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2060866-8B6E-45BF-98BA-9C0C60FAAEF3}"/>
              </a:ext>
            </a:extLst>
          </p:cNvPr>
          <p:cNvSpPr txBox="1"/>
          <p:nvPr/>
        </p:nvSpPr>
        <p:spPr>
          <a:xfrm>
            <a:off x="106926" y="6275439"/>
            <a:ext cx="4122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Source: CBC News </a:t>
            </a:r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xmlns="" id="{CA622896-43AE-45C4-814E-3EE2C1307CC5}"/>
              </a:ext>
            </a:extLst>
          </p:cNvPr>
          <p:cNvSpPr/>
          <p:nvPr/>
        </p:nvSpPr>
        <p:spPr>
          <a:xfrm>
            <a:off x="2794819" y="1231491"/>
            <a:ext cx="2868562" cy="2109662"/>
          </a:xfrm>
          <a:prstGeom prst="wedgeRectCallout">
            <a:avLst>
              <a:gd name="adj1" fmla="val -48082"/>
              <a:gd name="adj2" fmla="val 619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371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resentation-Corporative_Dec-2015_FR">
  <a:themeElements>
    <a:clrScheme name="Personnalisé 10">
      <a:dk1>
        <a:sysClr val="windowText" lastClr="000000"/>
      </a:dk1>
      <a:lt1>
        <a:sysClr val="window" lastClr="FFFFFF"/>
      </a:lt1>
      <a:dk2>
        <a:srgbClr val="53545B"/>
      </a:dk2>
      <a:lt2>
        <a:srgbClr val="FFFFFF"/>
      </a:lt2>
      <a:accent1>
        <a:srgbClr val="EC5C11"/>
      </a:accent1>
      <a:accent2>
        <a:srgbClr val="0092C8"/>
      </a:accent2>
      <a:accent3>
        <a:srgbClr val="F6A100"/>
      </a:accent3>
      <a:accent4>
        <a:srgbClr val="7B99AE"/>
      </a:accent4>
      <a:accent5>
        <a:srgbClr val="3E4147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_Presentation_4x3" id="{23FF8001-A6CB-4C46-AF3D-0ADA67DC0E78}" vid="{BBC280F2-196B-4E39-8E22-B13A3F076F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4E22A7676D638D4DA6545238C189AD100023FFA2F08CA4614788B31BEB6150D56F" ma:contentTypeVersion="1" ma:contentTypeDescription="" ma:contentTypeScope="" ma:versionID="245fa55601cc7aa1be5897ebdc0f4f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0F04DF-0258-4DC6-800C-EB46163E8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A64F6C-2534-4040-A7F6-92F052871C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7BA12-9317-4480-87DA-98AB8EC635E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FR_Presentation_4x3</Template>
  <TotalTime>266</TotalTime>
  <Words>193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2</vt:lpstr>
      <vt:lpstr>Presentation-Corporative_Dec-2015_FR</vt:lpstr>
      <vt:lpstr>Change: better embrace it   Mario Lefebvre vice president, research, global real estate markets   </vt:lpstr>
      <vt:lpstr>OBSOLETE FORMAT</vt:lpstr>
      <vt:lpstr>BOOKS… WHAT BOOKS?</vt:lpstr>
      <vt:lpstr>WHO BUYS A cD NOWADAYS?</vt:lpstr>
      <vt:lpstr>RETAILORS THAT “FORGOT” TO ADAPT</vt:lpstr>
      <vt:lpstr>Who takes pictures with a camera now?</vt:lpstr>
      <vt:lpstr>What does the future have in store…</vt:lpstr>
      <vt:lpstr>Some trends monitored in the real estate industry</vt:lpstr>
      <vt:lpstr>“Canada to admit nearly 1 million immigrants over next 3 years…Economic class will make up about 60% of newcomers” – CBC NEWS  </vt:lpstr>
      <vt:lpstr>Population growth: thank you immigrants!</vt:lpstr>
      <vt:lpstr>demographic growth: a population turning grey</vt:lpstr>
      <vt:lpstr>Storage requirements of the elderly</vt:lpstr>
      <vt:lpstr>MilleNnials</vt:lpstr>
      <vt:lpstr>Storage requirement of Millennials</vt:lpstr>
      <vt:lpstr>Thank you</vt:lpstr>
      <vt:lpstr>PowerPoint Presentation</vt:lpstr>
    </vt:vector>
  </TitlesOfParts>
  <Company>Ivanhoé Cambridge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Strohminger, Mitchell</dc:creator>
  <cp:lastModifiedBy>Patrick Greaney</cp:lastModifiedBy>
  <cp:revision>18</cp:revision>
  <cp:lastPrinted>2016-08-16T18:00:02Z</cp:lastPrinted>
  <dcterms:created xsi:type="dcterms:W3CDTF">2017-11-07T13:03:23Z</dcterms:created>
  <dcterms:modified xsi:type="dcterms:W3CDTF">2017-11-14T20:02:14Z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0x0101004E22A7676D638D4DA6545238C189AD100023FFA2F08CA4614788B31BEB6150D56F</vt:lpwstr>
  </property>
</Properties>
</file>