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Lst>
  <p:notesMasterIdLst>
    <p:notesMasterId r:id="rId42"/>
  </p:notesMasterIdLst>
  <p:sldIdLst>
    <p:sldId id="257" r:id="rId2"/>
    <p:sldId id="369" r:id="rId3"/>
    <p:sldId id="370" r:id="rId4"/>
    <p:sldId id="371" r:id="rId5"/>
    <p:sldId id="372" r:id="rId6"/>
    <p:sldId id="373" r:id="rId7"/>
    <p:sldId id="346" r:id="rId8"/>
    <p:sldId id="347" r:id="rId9"/>
    <p:sldId id="348" r:id="rId10"/>
    <p:sldId id="349" r:id="rId11"/>
    <p:sldId id="351" r:id="rId12"/>
    <p:sldId id="350" r:id="rId13"/>
    <p:sldId id="352" r:id="rId14"/>
    <p:sldId id="357" r:id="rId15"/>
    <p:sldId id="356" r:id="rId16"/>
    <p:sldId id="355" r:id="rId17"/>
    <p:sldId id="354" r:id="rId18"/>
    <p:sldId id="360" r:id="rId19"/>
    <p:sldId id="358" r:id="rId20"/>
    <p:sldId id="361" r:id="rId21"/>
    <p:sldId id="367" r:id="rId22"/>
    <p:sldId id="368" r:id="rId23"/>
    <p:sldId id="365" r:id="rId24"/>
    <p:sldId id="364" r:id="rId25"/>
    <p:sldId id="363"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59" r:id="rId39"/>
    <p:sldId id="386" r:id="rId40"/>
    <p:sldId id="391" r:id="rId41"/>
  </p:sldIdLst>
  <p:sldSz cx="9144000" cy="6858000" type="screen4x3"/>
  <p:notesSz cx="7010400" cy="9296400"/>
  <p:defaultTextStyle>
    <a:defPPr>
      <a:defRPr lang="en-US"/>
    </a:defPPr>
    <a:lvl1pPr algn="l" rtl="0" fontAlgn="base">
      <a:spcBef>
        <a:spcPct val="0"/>
      </a:spcBef>
      <a:spcAft>
        <a:spcPct val="0"/>
      </a:spcAft>
      <a:defRPr u="sng" kern="1200">
        <a:solidFill>
          <a:schemeClr val="tx1"/>
        </a:solidFill>
        <a:latin typeface="Arial" charset="0"/>
        <a:ea typeface="+mn-ea"/>
        <a:cs typeface="Arial" charset="0"/>
      </a:defRPr>
    </a:lvl1pPr>
    <a:lvl2pPr marL="457200" algn="l" rtl="0" fontAlgn="base">
      <a:spcBef>
        <a:spcPct val="0"/>
      </a:spcBef>
      <a:spcAft>
        <a:spcPct val="0"/>
      </a:spcAft>
      <a:defRPr u="sng" kern="1200">
        <a:solidFill>
          <a:schemeClr val="tx1"/>
        </a:solidFill>
        <a:latin typeface="Arial" charset="0"/>
        <a:ea typeface="+mn-ea"/>
        <a:cs typeface="Arial" charset="0"/>
      </a:defRPr>
    </a:lvl2pPr>
    <a:lvl3pPr marL="914400" algn="l" rtl="0" fontAlgn="base">
      <a:spcBef>
        <a:spcPct val="0"/>
      </a:spcBef>
      <a:spcAft>
        <a:spcPct val="0"/>
      </a:spcAft>
      <a:defRPr u="sng" kern="1200">
        <a:solidFill>
          <a:schemeClr val="tx1"/>
        </a:solidFill>
        <a:latin typeface="Arial" charset="0"/>
        <a:ea typeface="+mn-ea"/>
        <a:cs typeface="Arial" charset="0"/>
      </a:defRPr>
    </a:lvl3pPr>
    <a:lvl4pPr marL="1371600" algn="l" rtl="0" fontAlgn="base">
      <a:spcBef>
        <a:spcPct val="0"/>
      </a:spcBef>
      <a:spcAft>
        <a:spcPct val="0"/>
      </a:spcAft>
      <a:defRPr u="sng" kern="1200">
        <a:solidFill>
          <a:schemeClr val="tx1"/>
        </a:solidFill>
        <a:latin typeface="Arial" charset="0"/>
        <a:ea typeface="+mn-ea"/>
        <a:cs typeface="Arial" charset="0"/>
      </a:defRPr>
    </a:lvl4pPr>
    <a:lvl5pPr marL="1828800" algn="l" rtl="0" fontAlgn="base">
      <a:spcBef>
        <a:spcPct val="0"/>
      </a:spcBef>
      <a:spcAft>
        <a:spcPct val="0"/>
      </a:spcAft>
      <a:defRPr u="sng" kern="1200">
        <a:solidFill>
          <a:schemeClr val="tx1"/>
        </a:solidFill>
        <a:latin typeface="Arial" charset="0"/>
        <a:ea typeface="+mn-ea"/>
        <a:cs typeface="Arial" charset="0"/>
      </a:defRPr>
    </a:lvl5pPr>
    <a:lvl6pPr marL="2286000" algn="l" defTabSz="914400" rtl="0" eaLnBrk="1" latinLnBrk="0" hangingPunct="1">
      <a:defRPr u="sng" kern="1200">
        <a:solidFill>
          <a:schemeClr val="tx1"/>
        </a:solidFill>
        <a:latin typeface="Arial" charset="0"/>
        <a:ea typeface="+mn-ea"/>
        <a:cs typeface="Arial" charset="0"/>
      </a:defRPr>
    </a:lvl6pPr>
    <a:lvl7pPr marL="2743200" algn="l" defTabSz="914400" rtl="0" eaLnBrk="1" latinLnBrk="0" hangingPunct="1">
      <a:defRPr u="sng" kern="1200">
        <a:solidFill>
          <a:schemeClr val="tx1"/>
        </a:solidFill>
        <a:latin typeface="Arial" charset="0"/>
        <a:ea typeface="+mn-ea"/>
        <a:cs typeface="Arial" charset="0"/>
      </a:defRPr>
    </a:lvl7pPr>
    <a:lvl8pPr marL="3200400" algn="l" defTabSz="914400" rtl="0" eaLnBrk="1" latinLnBrk="0" hangingPunct="1">
      <a:defRPr u="sng" kern="1200">
        <a:solidFill>
          <a:schemeClr val="tx1"/>
        </a:solidFill>
        <a:latin typeface="Arial" charset="0"/>
        <a:ea typeface="+mn-ea"/>
        <a:cs typeface="Arial" charset="0"/>
      </a:defRPr>
    </a:lvl8pPr>
    <a:lvl9pPr marL="3657600" algn="l" defTabSz="914400" rtl="0" eaLnBrk="1" latinLnBrk="0" hangingPunct="1">
      <a:defRPr u="sng"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DAA600"/>
    <a:srgbClr val="D3BF2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528" autoAdjust="0"/>
  </p:normalViewPr>
  <p:slideViewPr>
    <p:cSldViewPr>
      <p:cViewPr varScale="1">
        <p:scale>
          <a:sx n="48" d="100"/>
          <a:sy n="48" d="100"/>
        </p:scale>
        <p:origin x="245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789981D3-E600-4BA6-9C1C-CE8CF3F4210F}" type="datetimeFigureOut">
              <a:rPr lang="en-CA"/>
              <a:pPr>
                <a:defRPr/>
              </a:pPr>
              <a:t>13/11/2018</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CA"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479D2B0D-C6D2-4E5E-8BB1-15B2AD8B44B9}" type="slidenum">
              <a:rPr lang="en-CA"/>
              <a:pPr>
                <a:defRPr/>
              </a:pPr>
              <a:t>‹#›</a:t>
            </a:fld>
            <a:endParaRPr lang="en-CA" dirty="0"/>
          </a:p>
        </p:txBody>
      </p:sp>
    </p:spTree>
    <p:extLst>
      <p:ext uri="{BB962C8B-B14F-4D97-AF65-F5344CB8AC3E}">
        <p14:creationId xmlns:p14="http://schemas.microsoft.com/office/powerpoint/2010/main" val="81073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Traffic circle on Ottawa Street  in Kitchener Ontario – the new wave of intersections in Ontario</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2</a:t>
            </a:fld>
            <a:endParaRPr lang="en-CA" dirty="0"/>
          </a:p>
        </p:txBody>
      </p:sp>
    </p:spTree>
    <p:extLst>
      <p:ext uri="{BB962C8B-B14F-4D97-AF65-F5344CB8AC3E}">
        <p14:creationId xmlns:p14="http://schemas.microsoft.com/office/powerpoint/2010/main" val="76175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Somewhat surprising but over half of business transfers are expected to be outside the family… wonder if that’s because the current owner thinks that would be easier? (sometimes it might be!)</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12</a:t>
            </a:fld>
            <a:endParaRPr lang="en-CA" dirty="0"/>
          </a:p>
        </p:txBody>
      </p:sp>
    </p:spTree>
    <p:extLst>
      <p:ext uri="{BB962C8B-B14F-4D97-AF65-F5344CB8AC3E}">
        <p14:creationId xmlns:p14="http://schemas.microsoft.com/office/powerpoint/2010/main" val="1433971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it comes to selling a business, good financial reporting is the difference between getting top dollar for a business and get just getting an offer.  Prospective buyers want to see several years of history with full accounting to see trends. </a:t>
            </a:r>
          </a:p>
          <a:p>
            <a:endParaRPr lang="en-CA" dirty="0"/>
          </a:p>
          <a:p>
            <a:r>
              <a:rPr lang="en-CA" dirty="0"/>
              <a:t>Smart buyers of business know that a business typically sees a reduction in profitability in the first year after an ownership  transition and will price this in . </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14</a:t>
            </a:fld>
            <a:endParaRPr lang="en-CA" dirty="0"/>
          </a:p>
        </p:txBody>
      </p:sp>
    </p:spTree>
    <p:extLst>
      <p:ext uri="{BB962C8B-B14F-4D97-AF65-F5344CB8AC3E}">
        <p14:creationId xmlns:p14="http://schemas.microsoft.com/office/powerpoint/2010/main" val="1901486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Only 50% have a formal succession plan…. And I think that number is high! I think business owners have responded that they have an estate plan  (if only in their mind) and plan for who will take the business over. But that is all they have – they truly do not have succession plans in place. </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15</a:t>
            </a:fld>
            <a:endParaRPr lang="en-CA" dirty="0"/>
          </a:p>
        </p:txBody>
      </p:sp>
    </p:spTree>
    <p:extLst>
      <p:ext uri="{BB962C8B-B14F-4D97-AF65-F5344CB8AC3E}">
        <p14:creationId xmlns:p14="http://schemas.microsoft.com/office/powerpoint/2010/main" val="1379189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16</a:t>
            </a:fld>
            <a:endParaRPr lang="en-CA" dirty="0"/>
          </a:p>
        </p:txBody>
      </p:sp>
    </p:spTree>
    <p:extLst>
      <p:ext uri="{BB962C8B-B14F-4D97-AF65-F5344CB8AC3E}">
        <p14:creationId xmlns:p14="http://schemas.microsoft.com/office/powerpoint/2010/main" val="3748511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Business owners think they can wrap up the transition process in under 2 years when in fact, statistically it takes closer to 3-5 years. </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17</a:t>
            </a:fld>
            <a:endParaRPr lang="en-CA" dirty="0"/>
          </a:p>
        </p:txBody>
      </p:sp>
    </p:spTree>
    <p:extLst>
      <p:ext uri="{BB962C8B-B14F-4D97-AF65-F5344CB8AC3E}">
        <p14:creationId xmlns:p14="http://schemas.microsoft.com/office/powerpoint/2010/main" val="1226647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Successsion</a:t>
            </a:r>
            <a:r>
              <a:rPr lang="en-CA" dirty="0"/>
              <a:t> planning is actually one of the more important planning processes in a business as it’s the process by which you extract the value which you’ve worked so hard to build over the years..  And if you are trying to transfer the business to family, you’ll often need to work to ensure its viability as you are taking your value “over time”… so the business needs to succeed!</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18</a:t>
            </a:fld>
            <a:endParaRPr lang="en-CA" dirty="0"/>
          </a:p>
        </p:txBody>
      </p:sp>
    </p:spTree>
    <p:extLst>
      <p:ext uri="{BB962C8B-B14F-4D97-AF65-F5344CB8AC3E}">
        <p14:creationId xmlns:p14="http://schemas.microsoft.com/office/powerpoint/2010/main" val="1685115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would argue that many family run private businesses lack the “standardized processes to operate without the owner” and that many small business owners fail to “train and empower their staff” – they consider themselves “the business” and fail to delegate enough to be able to take time off from the business – and find time to plan on behalf of the business . </a:t>
            </a:r>
          </a:p>
          <a:p>
            <a:endParaRPr lang="en-CA" dirty="0"/>
          </a:p>
          <a:p>
            <a:endParaRPr lang="en-CA" dirty="0"/>
          </a:p>
          <a:p>
            <a:r>
              <a:rPr lang="en-CA" dirty="0"/>
              <a:t>I know the former transportation manager for a major international manufacturing conglomerate out of Chemical Valley (Sarnia)  that said once “ the place should run the same whether you are there or not… if it doesn’t , you have not succeeded in your role!” . </a:t>
            </a:r>
          </a:p>
          <a:p>
            <a:endParaRPr lang="en-CA" dirty="0"/>
          </a:p>
          <a:p>
            <a:endParaRPr lang="en-CA" dirty="0"/>
          </a:p>
          <a:p>
            <a:r>
              <a:rPr lang="en-CA" dirty="0"/>
              <a:t>I feel that this is certainly true!</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19</a:t>
            </a:fld>
            <a:endParaRPr lang="en-CA" dirty="0"/>
          </a:p>
        </p:txBody>
      </p:sp>
    </p:spTree>
    <p:extLst>
      <p:ext uri="{BB962C8B-B14F-4D97-AF65-F5344CB8AC3E}">
        <p14:creationId xmlns:p14="http://schemas.microsoft.com/office/powerpoint/2010/main" val="4186401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baseline="0" dirty="0">
                <a:solidFill>
                  <a:schemeClr val="tx1"/>
                </a:solidFill>
                <a:latin typeface="+mn-lt"/>
                <a:ea typeface="+mn-ea"/>
                <a:cs typeface="+mn-cs"/>
              </a:rPr>
              <a:t>Succession planning — a starting point quiz</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Compare your status quo to the questions below. If one or more “no” answers reveal deficiencies in your approach, know that you aren’t alone — and that it’s not too late.</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1. Have you defined your personal goals and a vision for the transfer of ownership and management of the company?</a:t>
            </a:r>
          </a:p>
          <a:p>
            <a:r>
              <a:rPr lang="en-CA" sz="1200" b="0" i="0" u="none" strike="noStrike" kern="1200" baseline="0" dirty="0">
                <a:solidFill>
                  <a:schemeClr val="tx1"/>
                </a:solidFill>
                <a:latin typeface="+mn-lt"/>
                <a:ea typeface="+mn-ea"/>
                <a:cs typeface="+mn-cs"/>
              </a:rPr>
              <a:t>2. Do you have an identified successor in place?</a:t>
            </a:r>
          </a:p>
          <a:p>
            <a:r>
              <a:rPr lang="en-CA" sz="1200" b="0" i="0" u="none" strike="noStrike" kern="1200" baseline="0" dirty="0">
                <a:solidFill>
                  <a:schemeClr val="tx1"/>
                </a:solidFill>
                <a:latin typeface="+mn-lt"/>
                <a:ea typeface="+mn-ea"/>
                <a:cs typeface="+mn-cs"/>
              </a:rPr>
              <a:t>3. If applicable, have you resolved the family issues that often accompany leadership and ownership decisions?</a:t>
            </a:r>
          </a:p>
          <a:p>
            <a:r>
              <a:rPr lang="en-CA" sz="1200" b="0" i="0" u="none" strike="noStrike" kern="1200" baseline="0" dirty="0">
                <a:solidFill>
                  <a:schemeClr val="tx1"/>
                </a:solidFill>
                <a:latin typeface="+mn-lt"/>
                <a:ea typeface="+mn-ea"/>
                <a:cs typeface="+mn-cs"/>
              </a:rPr>
              <a:t>4. Does your plan include a strategy to reduce estate taxes?</a:t>
            </a:r>
          </a:p>
          <a:p>
            <a:r>
              <a:rPr lang="en-CA" sz="1200" b="0" i="0" u="none" strike="noStrike" kern="1200" baseline="0" dirty="0">
                <a:solidFill>
                  <a:schemeClr val="tx1"/>
                </a:solidFill>
                <a:latin typeface="+mn-lt"/>
                <a:ea typeface="+mn-ea"/>
                <a:cs typeface="+mn-cs"/>
              </a:rPr>
              <a:t>5. Will there be sufficient liquidity to avoid the forced sale of the business?</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25</a:t>
            </a:fld>
            <a:endParaRPr lang="en-CA" dirty="0"/>
          </a:p>
        </p:txBody>
      </p:sp>
    </p:spTree>
    <p:extLst>
      <p:ext uri="{BB962C8B-B14F-4D97-AF65-F5344CB8AC3E}">
        <p14:creationId xmlns:p14="http://schemas.microsoft.com/office/powerpoint/2010/main" val="2241791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6. If succession will one day require the transfer of assets, have you executed a “buy-sell” agreement that details the process ahead of time?</a:t>
            </a:r>
          </a:p>
          <a:p>
            <a:r>
              <a:rPr lang="en-CA" sz="1200" b="0" i="0" u="none" strike="noStrike" kern="1200" baseline="0" dirty="0">
                <a:solidFill>
                  <a:schemeClr val="tx1"/>
                </a:solidFill>
                <a:latin typeface="+mn-lt"/>
                <a:ea typeface="+mn-ea"/>
                <a:cs typeface="+mn-cs"/>
              </a:rPr>
              <a:t>7. Is there a detailed contingency plan in case the business owner dies or becomes unable to continue working sooner than anticipated?</a:t>
            </a:r>
          </a:p>
          <a:p>
            <a:r>
              <a:rPr lang="en-CA" sz="1200" b="0" i="0" u="none" strike="noStrike" kern="1200" baseline="0" dirty="0">
                <a:solidFill>
                  <a:schemeClr val="tx1"/>
                </a:solidFill>
                <a:latin typeface="+mn-lt"/>
                <a:ea typeface="+mn-ea"/>
                <a:cs typeface="+mn-cs"/>
              </a:rPr>
              <a:t>8. Have you identified and considered alternative corporate structures or stock-transfer techniques that might help the company achieve its succession goals?</a:t>
            </a:r>
          </a:p>
          <a:p>
            <a:r>
              <a:rPr lang="en-CA" sz="1200" b="0" i="0" u="none" strike="noStrike" kern="1200" baseline="0" dirty="0">
                <a:solidFill>
                  <a:schemeClr val="tx1"/>
                </a:solidFill>
                <a:latin typeface="+mn-lt"/>
                <a:ea typeface="+mn-ea"/>
                <a:cs typeface="+mn-cs"/>
              </a:rPr>
              <a:t>9. Have you determined whether you or anyone else will depend upon the business to meet retirement cash flow needs?</a:t>
            </a:r>
          </a:p>
          <a:p>
            <a:r>
              <a:rPr lang="en-CA" sz="1200" b="0" i="0" u="none" strike="noStrike" kern="1200" baseline="0" dirty="0">
                <a:solidFill>
                  <a:schemeClr val="tx1"/>
                </a:solidFill>
                <a:latin typeface="+mn-lt"/>
                <a:ea typeface="+mn-ea"/>
                <a:cs typeface="+mn-cs"/>
              </a:rPr>
              <a:t>10. Have you recently had the business valued and analyzed in the same way potential buyers and competitors would?</a:t>
            </a:r>
          </a:p>
          <a:p>
            <a:r>
              <a:rPr lang="en-CA" sz="1200" b="0" i="0" u="none" strike="noStrike" kern="1200" baseline="0" dirty="0">
                <a:solidFill>
                  <a:schemeClr val="tx1"/>
                </a:solidFill>
                <a:latin typeface="+mn-lt"/>
                <a:ea typeface="+mn-ea"/>
                <a:cs typeface="+mn-cs"/>
              </a:rPr>
              <a:t>A good plan takes time to develop and implement. This study is an introduction to the questions you’ll have to ask as you start down that road. In subsequent editions, separate guides will look more closely at several of the important topics.</a:t>
            </a:r>
            <a:endParaRPr lang="en-CA" dirty="0"/>
          </a:p>
          <a:p>
            <a:endParaRPr lang="en-CA" dirty="0"/>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26</a:t>
            </a:fld>
            <a:endParaRPr lang="en-CA" dirty="0"/>
          </a:p>
        </p:txBody>
      </p:sp>
    </p:spTree>
    <p:extLst>
      <p:ext uri="{BB962C8B-B14F-4D97-AF65-F5344CB8AC3E}">
        <p14:creationId xmlns:p14="http://schemas.microsoft.com/office/powerpoint/2010/main" val="3817571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But its not insurmountable!</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27</a:t>
            </a:fld>
            <a:endParaRPr lang="en-CA" dirty="0"/>
          </a:p>
        </p:txBody>
      </p:sp>
    </p:spTree>
    <p:extLst>
      <p:ext uri="{BB962C8B-B14F-4D97-AF65-F5344CB8AC3E}">
        <p14:creationId xmlns:p14="http://schemas.microsoft.com/office/powerpoint/2010/main" val="227649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Traffic circle in Moncton New Brunswick where I lived for 10 years… it’s 400m in diameter – circumference is 1.25Kms!  That’s a mall beside it to give you context (CF Champlain) . Kids use it as a race track at night…</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3</a:t>
            </a:fld>
            <a:endParaRPr lang="en-CA" dirty="0"/>
          </a:p>
        </p:txBody>
      </p:sp>
    </p:spTree>
    <p:extLst>
      <p:ext uri="{BB962C8B-B14F-4D97-AF65-F5344CB8AC3E}">
        <p14:creationId xmlns:p14="http://schemas.microsoft.com/office/powerpoint/2010/main" val="1339539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Translating a need into an imperative</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Even when everyone agrees succession planning is important and necessary, reasons to delay the process have a way of sprouting up.</a:t>
            </a:r>
          </a:p>
          <a:p>
            <a:r>
              <a:rPr lang="en-CA" sz="1200" b="0" i="0" u="none" strike="noStrike" kern="1200" baseline="0" dirty="0">
                <a:solidFill>
                  <a:schemeClr val="tx1"/>
                </a:solidFill>
                <a:latin typeface="+mn-lt"/>
                <a:ea typeface="+mn-ea"/>
                <a:cs typeface="+mn-cs"/>
              </a:rPr>
              <a:t>• No one is sure exactly whom to call for help or how to start.</a:t>
            </a:r>
          </a:p>
          <a:p>
            <a:r>
              <a:rPr lang="en-CA" sz="1200" b="0" i="0" u="none" strike="noStrike" kern="1200" baseline="0" dirty="0">
                <a:solidFill>
                  <a:schemeClr val="tx1"/>
                </a:solidFill>
                <a:latin typeface="+mn-lt"/>
                <a:ea typeface="+mn-ea"/>
                <a:cs typeface="+mn-cs"/>
              </a:rPr>
              <a:t>• Leaders worry about being fair to potential successors.</a:t>
            </a:r>
          </a:p>
          <a:p>
            <a:r>
              <a:rPr lang="en-CA" sz="1200" b="0" i="0" u="none" strike="noStrike" kern="1200" baseline="0" dirty="0">
                <a:solidFill>
                  <a:schemeClr val="tx1"/>
                </a:solidFill>
                <a:latin typeface="+mn-lt"/>
                <a:ea typeface="+mn-ea"/>
                <a:cs typeface="+mn-cs"/>
              </a:rPr>
              <a:t>• Leaders struggle to acknowledge those personnel whom they want to retain on the management team but who aren’t in line for ownership.</a:t>
            </a:r>
          </a:p>
          <a:p>
            <a:r>
              <a:rPr lang="en-CA" sz="1200" b="0" i="0" u="none" strike="noStrike" kern="1200" baseline="0" dirty="0">
                <a:solidFill>
                  <a:schemeClr val="tx1"/>
                </a:solidFill>
                <a:latin typeface="+mn-lt"/>
                <a:ea typeface="+mn-ea"/>
                <a:cs typeface="+mn-cs"/>
              </a:rPr>
              <a:t>• Leaders have difficulty discussing financial matters and personal goals with others.</a:t>
            </a:r>
          </a:p>
          <a:p>
            <a:r>
              <a:rPr lang="en-CA" sz="1200" b="0" i="0" u="none" strike="noStrike" kern="1200" baseline="0" dirty="0">
                <a:solidFill>
                  <a:schemeClr val="tx1"/>
                </a:solidFill>
                <a:latin typeface="+mn-lt"/>
                <a:ea typeface="+mn-ea"/>
                <a:cs typeface="+mn-cs"/>
              </a:rPr>
              <a:t>• The owner may not wish to retire.</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28</a:t>
            </a:fld>
            <a:endParaRPr lang="en-CA" dirty="0"/>
          </a:p>
        </p:txBody>
      </p:sp>
    </p:spTree>
    <p:extLst>
      <p:ext uri="{BB962C8B-B14F-4D97-AF65-F5344CB8AC3E}">
        <p14:creationId xmlns:p14="http://schemas.microsoft.com/office/powerpoint/2010/main" val="837039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Translating a need into an imperative</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 Leaders struggle to disconnect from the day-to-day urgencies to focus on long-term planning.</a:t>
            </a:r>
          </a:p>
          <a:p>
            <a:r>
              <a:rPr lang="en-CA" sz="1200" b="0" i="0" u="none" strike="noStrike" kern="1200" baseline="0" dirty="0">
                <a:solidFill>
                  <a:schemeClr val="tx1"/>
                </a:solidFill>
                <a:latin typeface="+mn-lt"/>
                <a:ea typeface="+mn-ea"/>
                <a:cs typeface="+mn-cs"/>
              </a:rPr>
              <a:t>• Leaders are reluctant to commit to complicated strategies that may save taxes but don’t address their own non-tax goals and concerns.</a:t>
            </a:r>
          </a:p>
          <a:p>
            <a:r>
              <a:rPr lang="en-CA" sz="1200" b="0" i="0" u="none" strike="noStrike" kern="1200" baseline="0" dirty="0">
                <a:solidFill>
                  <a:schemeClr val="tx1"/>
                </a:solidFill>
                <a:latin typeface="+mn-lt"/>
                <a:ea typeface="+mn-ea"/>
                <a:cs typeface="+mn-cs"/>
              </a:rPr>
              <a:t>• They don’t believe successors are ready to assume control, and so they feel nothing can be done.</a:t>
            </a:r>
          </a:p>
          <a:p>
            <a:r>
              <a:rPr lang="en-CA" sz="1200" b="0" i="0" u="none" strike="noStrike" kern="1200" baseline="0" dirty="0">
                <a:solidFill>
                  <a:schemeClr val="tx1"/>
                </a:solidFill>
                <a:latin typeface="+mn-lt"/>
                <a:ea typeface="+mn-ea"/>
                <a:cs typeface="+mn-cs"/>
              </a:rPr>
              <a:t>• The entire process seems too daunting.</a:t>
            </a:r>
          </a:p>
          <a:p>
            <a:r>
              <a:rPr lang="en-CA" sz="1200" b="0" i="0" u="none" strike="noStrike" kern="1200" baseline="0" dirty="0">
                <a:solidFill>
                  <a:schemeClr val="tx1"/>
                </a:solidFill>
                <a:latin typeface="+mn-lt"/>
                <a:ea typeface="+mn-ea"/>
                <a:cs typeface="+mn-cs"/>
              </a:rPr>
              <a:t>• Leaders perceive it is a cost that delivers no immediate benefit.</a:t>
            </a:r>
          </a:p>
          <a:p>
            <a:r>
              <a:rPr lang="en-CA" sz="1200" b="0" i="0" u="none" strike="noStrike" kern="1200" baseline="0" dirty="0">
                <a:solidFill>
                  <a:schemeClr val="tx1"/>
                </a:solidFill>
                <a:latin typeface="+mn-lt"/>
                <a:ea typeface="+mn-ea"/>
                <a:cs typeface="+mn-cs"/>
              </a:rPr>
              <a:t>These anxieties help explain why so few private businesses have an actionable succession plan in place. Few business owners simply ignore the issue, but many may focus too narrowly on individual elements of a succession plan without taking on the full range of important issues. The result can be false security followed by a poor outcome for everyone involved.</a:t>
            </a:r>
          </a:p>
          <a:p>
            <a:r>
              <a:rPr lang="en-CA" sz="1200" b="0" i="0" u="none" strike="noStrike" kern="1200" baseline="0" dirty="0">
                <a:solidFill>
                  <a:schemeClr val="tx1"/>
                </a:solidFill>
                <a:latin typeface="+mn-lt"/>
                <a:ea typeface="+mn-ea"/>
                <a:cs typeface="+mn-cs"/>
              </a:rPr>
              <a:t>These potential blind spots in long-term planning can cost business owners and families through lost future value as well as a hit to their legacy. An inclusive, multidisciplinary approach to succession planning can dramatically increase the chance for desirable results.</a:t>
            </a:r>
            <a:endParaRPr lang="en-CA" dirty="0"/>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29</a:t>
            </a:fld>
            <a:endParaRPr lang="en-CA" dirty="0"/>
          </a:p>
        </p:txBody>
      </p:sp>
    </p:spTree>
    <p:extLst>
      <p:ext uri="{BB962C8B-B14F-4D97-AF65-F5344CB8AC3E}">
        <p14:creationId xmlns:p14="http://schemas.microsoft.com/office/powerpoint/2010/main" val="2893695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It’s common for leaders to think of succession planning in terms of the organizational chart — which people will replace which people. But it’s just as important to think of an organization’s operating structure and how it may change over time. What are the functional activities that must happen today? How will they be different tomorrow as the business grows? Will your customer base, suppliers, or product mix experience significantly change? Only then can you turn to the question of which people will carry out those functions.</a:t>
            </a:r>
            <a:endParaRPr lang="en-CA" dirty="0"/>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30</a:t>
            </a:fld>
            <a:endParaRPr lang="en-CA" dirty="0"/>
          </a:p>
        </p:txBody>
      </p:sp>
    </p:spTree>
    <p:extLst>
      <p:ext uri="{BB962C8B-B14F-4D97-AF65-F5344CB8AC3E}">
        <p14:creationId xmlns:p14="http://schemas.microsoft.com/office/powerpoint/2010/main" val="2453480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baseline="0" dirty="0">
                <a:solidFill>
                  <a:schemeClr val="tx1"/>
                </a:solidFill>
                <a:latin typeface="+mn-lt"/>
                <a:ea typeface="+mn-ea"/>
                <a:cs typeface="+mn-cs"/>
              </a:rPr>
              <a:t>Communication with stakeholders</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Lack of clear communication is one of the biggest threats to a smooth transition of a business from one generation to the next.</a:t>
            </a:r>
          </a:p>
          <a:p>
            <a:r>
              <a:rPr lang="en-CA" sz="1200" b="0" i="0" u="none" strike="noStrike" kern="1200" baseline="0" dirty="0">
                <a:solidFill>
                  <a:schemeClr val="tx1"/>
                </a:solidFill>
                <a:latin typeface="+mn-lt"/>
                <a:ea typeface="+mn-ea"/>
                <a:cs typeface="+mn-cs"/>
              </a:rPr>
              <a:t>Once you have identified critical issues, it’s important for the company to articulate the owner’s personal goals and vision for the future of the business, while also considering the needs and concerns of other stakeholders. That doesn’t mean everyone will get what he or she wants. But by including the stakeholders in the goal-setting process, owners and other relevant decision makers can operate from a wider base of information. They can encourage all parties to feel a sense of ownership in the succession plan and strategic planning. And they can greatly improve the likelihood that it will play out as they intend</a:t>
            </a:r>
            <a:endParaRPr lang="en-CA" dirty="0"/>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31</a:t>
            </a:fld>
            <a:endParaRPr lang="en-CA" dirty="0"/>
          </a:p>
        </p:txBody>
      </p:sp>
    </p:spTree>
    <p:extLst>
      <p:ext uri="{BB962C8B-B14F-4D97-AF65-F5344CB8AC3E}">
        <p14:creationId xmlns:p14="http://schemas.microsoft.com/office/powerpoint/2010/main" val="1643904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Who should lead strategic planning? </a:t>
            </a:r>
          </a:p>
          <a:p>
            <a:r>
              <a:rPr lang="en-CA" sz="1200" b="0" i="0" u="none" strike="noStrike" kern="1200" baseline="0" dirty="0">
                <a:solidFill>
                  <a:schemeClr val="tx1"/>
                </a:solidFill>
                <a:latin typeface="+mn-lt"/>
                <a:ea typeface="+mn-ea"/>
                <a:cs typeface="+mn-cs"/>
              </a:rPr>
              <a:t>Select managers and owners of the business should assume responsibility for developing and executing the strategic plan. These individuals understand the business intimately. They recognize its potential and limitations. They can commit the resources required to implement plans, and they can initiate and monitor the steps that will drive implementation. They should oversee the formal analysis of the strategic planning data, reach the necessary conclusions, and commit the business to future courses of action.</a:t>
            </a:r>
          </a:p>
          <a:p>
            <a:r>
              <a:rPr lang="en-CA" sz="1200" b="0" i="0" u="none" strike="noStrike" kern="1200" baseline="0" dirty="0">
                <a:solidFill>
                  <a:schemeClr val="tx1"/>
                </a:solidFill>
                <a:latin typeface="+mn-lt"/>
                <a:ea typeface="+mn-ea"/>
                <a:cs typeface="+mn-cs"/>
              </a:rPr>
              <a:t>This does not mean other internal resources or external consultants cannot or should not play a role in the strategic planning process. Indeed, both staff members and outsiders can offer invaluable perspectives in the development of a sustainable plan.</a:t>
            </a:r>
            <a:endParaRPr lang="en-CA" dirty="0"/>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32</a:t>
            </a:fld>
            <a:endParaRPr lang="en-CA" dirty="0"/>
          </a:p>
        </p:txBody>
      </p:sp>
    </p:spTree>
    <p:extLst>
      <p:ext uri="{BB962C8B-B14F-4D97-AF65-F5344CB8AC3E}">
        <p14:creationId xmlns:p14="http://schemas.microsoft.com/office/powerpoint/2010/main" val="103667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baseline="0" dirty="0">
                <a:solidFill>
                  <a:schemeClr val="tx1"/>
                </a:solidFill>
                <a:latin typeface="+mn-lt"/>
                <a:ea typeface="+mn-ea"/>
                <a:cs typeface="+mn-cs"/>
              </a:rPr>
              <a:t>Shared purpose? Or cross purposes?</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Succession planning is an important consideration for all companies, but for family businesses, there is an added layer of complexity. Throughout the years, a family business serves two masters whose priorities aren’t always the same. And when it’s time to pass the reins, the interplay between business strategy and family dynamics holds the potential for real conflict. The fortunes of the company and the status of the family are both at stake.</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Like every other aspect of business succession planning, the question of family dynamics and governance is best addressed over the long term. This is a process, not an event. Years before an actual change of leadership, the owners of a family business should consider making clear determinations about its stakeholders, its obligations, and who controls what. For many businesses, these are just decisions. For family businesses, they may prompt the creation of entirely new governance structures.</a:t>
            </a:r>
          </a:p>
          <a:p>
            <a:r>
              <a:rPr lang="en-CA" sz="1200" b="0" i="0" u="none" strike="noStrike" kern="1200" baseline="0" dirty="0">
                <a:solidFill>
                  <a:schemeClr val="tx1"/>
                </a:solidFill>
                <a:latin typeface="+mn-lt"/>
                <a:ea typeface="+mn-ea"/>
                <a:cs typeface="+mn-cs"/>
              </a:rPr>
              <a:t>There’s more to this than avoiding trouble. A thoughtfully governed family business can be a boon for everyone involved — not only in terms of wealth creation, but also in promoting harmony, personal fulfillment, and shared purpose. It’s no accident some families build their professional lives so close to their personal lives. Good governance can help the business and the family prosper together.</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Family business challenges</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Left to themselves, business concerns and family concerns can interfere with one another. Even with a clear boundary in place, family businesses and their owners should consider most succession planning issues from both perspectives. When it isn’t clear which agenda is driving things, the decision-making process can become confused and inconsistent. Family relationships deteriorate, business success suffers, and the succession plan may be derailed.</a:t>
            </a:r>
          </a:p>
          <a:p>
            <a:r>
              <a:rPr lang="en-CA" sz="1200" b="0" i="0" u="none" strike="noStrike" kern="1200" baseline="0" dirty="0">
                <a:solidFill>
                  <a:schemeClr val="tx1"/>
                </a:solidFill>
                <a:latin typeface="+mn-lt"/>
                <a:ea typeface="+mn-ea"/>
                <a:cs typeface="+mn-cs"/>
              </a:rPr>
              <a:t>Communication, or the lack of it, can be a significant issue for families in business. The family business is often the primary source of family income and future wealth, so every family member likely will be affected by the business operations and succession decisions — including the ones who have no formal employment or leadership role in the company. Since all family members may have or want some degree of interest in the direction of the company and expect to have a voice, the succession plan can take this into account.</a:t>
            </a:r>
            <a:endParaRPr lang="en-CA" dirty="0"/>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33</a:t>
            </a:fld>
            <a:endParaRPr lang="en-CA" dirty="0"/>
          </a:p>
        </p:txBody>
      </p:sp>
    </p:spTree>
    <p:extLst>
      <p:ext uri="{BB962C8B-B14F-4D97-AF65-F5344CB8AC3E}">
        <p14:creationId xmlns:p14="http://schemas.microsoft.com/office/powerpoint/2010/main" val="2125224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One of the challenges for family business owners in succession planning is to deal effectively with a myriad of business and financial issues such as ownership transition, management development, retirement planning, tax planning, and strategic direction while managing the emotional condition of all of the stakeholders throughout the process — which may be the most difficult aspect of all.</a:t>
            </a:r>
          </a:p>
          <a:p>
            <a:r>
              <a:rPr lang="en-CA" sz="1200" b="0" i="0" u="none" strike="noStrike" kern="1200" baseline="0" dirty="0">
                <a:solidFill>
                  <a:schemeClr val="tx1"/>
                </a:solidFill>
                <a:latin typeface="+mn-lt"/>
                <a:ea typeface="+mn-ea"/>
                <a:cs typeface="+mn-cs"/>
              </a:rPr>
              <a:t>There are tested strategies and methodologies that may help family business owners through this process. One of the more prominent of these strategies includes the implementation of formal family policies and governance structures. Enhanced understanding promotes empathy and trust, which leads to compromise and resolution. Communication is generally improved and the ability of the business to preserve shareholder value is sustained. At the center of communication and understanding is transparency. Family businesses can keep problems from taking root if everyone is informed and honest about goals and decisions.</a:t>
            </a:r>
            <a:endParaRPr lang="en-CA" dirty="0"/>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34</a:t>
            </a:fld>
            <a:endParaRPr lang="en-CA" dirty="0"/>
          </a:p>
        </p:txBody>
      </p:sp>
    </p:spTree>
    <p:extLst>
      <p:ext uri="{BB962C8B-B14F-4D97-AF65-F5344CB8AC3E}">
        <p14:creationId xmlns:p14="http://schemas.microsoft.com/office/powerpoint/2010/main" val="2290663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Outside board of directors or board of advisors</a:t>
            </a:r>
          </a:p>
          <a:p>
            <a:r>
              <a:rPr lang="en-CA" sz="1200" b="0" i="0" u="none" strike="noStrike" kern="1200" baseline="0" dirty="0">
                <a:solidFill>
                  <a:schemeClr val="tx1"/>
                </a:solidFill>
                <a:latin typeface="+mn-lt"/>
                <a:ea typeface="+mn-ea"/>
                <a:cs typeface="+mn-cs"/>
              </a:rPr>
              <a:t>Many owners of privately held businesses fail to take full advantage of the benefits formalized governance structures can provide. In particular, a business that doesn’t have a functioning board of directors or outside board of advisors may be missing out on a tremendous opportunity to improve management and profitability, especially during a period of transition.</a:t>
            </a:r>
          </a:p>
          <a:p>
            <a:r>
              <a:rPr lang="en-CA" sz="1200" b="0" i="0" u="none" strike="noStrike" kern="1200" baseline="0" dirty="0">
                <a:solidFill>
                  <a:schemeClr val="tx1"/>
                </a:solidFill>
                <a:latin typeface="+mn-lt"/>
                <a:ea typeface="+mn-ea"/>
                <a:cs typeface="+mn-cs"/>
              </a:rPr>
              <a:t>An outside board, composed of individuals with years of business experience, can be a strategic asset by providing the business owner with valuable advice. These board members likely will make recommendations on what they believe represents the best interests of the shareholders and the company. Indeed, their relationship with the company imposes a fiduciary responsibility — a “duty of care” and “duty of loyalty” — to uphold those interests.</a:t>
            </a:r>
          </a:p>
          <a:p>
            <a:r>
              <a:rPr lang="en-CA" sz="1200" b="0" i="0" u="none" strike="noStrike" kern="1200" baseline="0" dirty="0">
                <a:solidFill>
                  <a:schemeClr val="tx1"/>
                </a:solidFill>
                <a:latin typeface="+mn-lt"/>
                <a:ea typeface="+mn-ea"/>
                <a:cs typeface="+mn-cs"/>
              </a:rPr>
              <a:t>Outside directors and advisors can also help play an important, objective role in the implementation of a management succession plan. One area where a board has an impact on succession is in its role of identifying candidates to take over as CEO — and in working with the current CEO to carry out that process. Board members can help assist in identifying possible successors from the pool of candidates and serve as mentors for successor candidates. They may also advise on the broader talent plan and help with the implementation and monitoring of the management talent assessment and the management development plan. The board may provide oversight of the plan, determining that the process remains untainted and consistent.</a:t>
            </a:r>
          </a:p>
          <a:p>
            <a:r>
              <a:rPr lang="en-CA" sz="1200" b="0" i="0" u="none" strike="noStrike" kern="1200" baseline="0" dirty="0">
                <a:solidFill>
                  <a:schemeClr val="tx1"/>
                </a:solidFill>
                <a:latin typeface="+mn-lt"/>
                <a:ea typeface="+mn-ea"/>
                <a:cs typeface="+mn-cs"/>
              </a:rPr>
              <a:t>Approaching succession with reliance on outside directors or advisors can also help defuse family conflicts. If the founder-owner is perceived to be the sole decision maker in succession matters, emotional ties and demands for personal loyalty can cloud determinations of skill, experience, and potential. When a board picks a successor, no one is left wondering which family member the board “loves more.”</a:t>
            </a:r>
            <a:endParaRPr lang="en-CA" dirty="0"/>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35</a:t>
            </a:fld>
            <a:endParaRPr lang="en-CA" dirty="0"/>
          </a:p>
        </p:txBody>
      </p:sp>
    </p:spTree>
    <p:extLst>
      <p:ext uri="{BB962C8B-B14F-4D97-AF65-F5344CB8AC3E}">
        <p14:creationId xmlns:p14="http://schemas.microsoft.com/office/powerpoint/2010/main" val="3388042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a:solidFill>
                <a:schemeClr val="tx1"/>
              </a:solidFill>
              <a:latin typeface="+mn-lt"/>
              <a:ea typeface="+mn-ea"/>
              <a:cs typeface="+mn-cs"/>
            </a:endParaRP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CASE STUDIES</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The following scenarios are based upon experience with actual family businesses. They are intended to illustrate the importance of goal setting, communication, and a holistic approach to succession planning.</a:t>
            </a:r>
          </a:p>
          <a:p>
            <a:r>
              <a:rPr lang="en-CA" sz="1200" b="1" i="0" u="none" strike="noStrike" kern="1200" baseline="0" dirty="0">
                <a:solidFill>
                  <a:schemeClr val="tx1"/>
                </a:solidFill>
                <a:latin typeface="+mn-lt"/>
                <a:ea typeface="+mn-ea"/>
                <a:cs typeface="+mn-cs"/>
              </a:rPr>
              <a:t>Family feud</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Robert is a closely held business owner in his early 60s. Two of his children, Nathan and Emily, are relatively inexperienced at working in the business, and a third child, John, does not work in the business at all. Robert wants to scale back involvement in the business so he and his wife can move away and enjoy their retirement years together.</a:t>
            </a:r>
          </a:p>
          <a:p>
            <a:r>
              <a:rPr lang="en-CA" sz="1200" b="0" i="0" u="none" strike="noStrike" kern="1200" baseline="0" dirty="0">
                <a:solidFill>
                  <a:schemeClr val="tx1"/>
                </a:solidFill>
                <a:latin typeface="+mn-lt"/>
                <a:ea typeface="+mn-ea"/>
                <a:cs typeface="+mn-cs"/>
              </a:rPr>
              <a:t>With outside help, Robert builds an estate plan that includes family partnerships and trusts that hold insurance and company stock. The family’s perception is that the business succession plan is “complete.”</a:t>
            </a:r>
          </a:p>
          <a:p>
            <a:r>
              <a:rPr lang="en-CA" sz="1200" b="0" i="0" u="none" strike="noStrike" kern="1200" baseline="0" dirty="0">
                <a:solidFill>
                  <a:schemeClr val="tx1"/>
                </a:solidFill>
                <a:latin typeface="+mn-lt"/>
                <a:ea typeface="+mn-ea"/>
                <a:cs typeface="+mn-cs"/>
              </a:rPr>
              <a:t>A year later, Robert is ready to retire, but cannot because the siblings are floundering in their executive development. Robert relies more on non-family employees, who are not in line for ownership, to get things done. Nathan and Emily resent this. Meanwhile, John feels the salaries, company cars, and other benefits Nathan and Emily draw from the company are coming at the expense of his inheritance.</a:t>
            </a:r>
          </a:p>
          <a:p>
            <a:r>
              <a:rPr lang="en-CA" sz="1200" b="0" i="0" u="none" strike="noStrike" kern="1200" baseline="0" dirty="0">
                <a:solidFill>
                  <a:schemeClr val="tx1"/>
                </a:solidFill>
                <a:latin typeface="+mn-lt"/>
                <a:ea typeface="+mn-ea"/>
                <a:cs typeface="+mn-cs"/>
              </a:rPr>
              <a:t>When Robert finally does pull away, Nathan and Emily assert their leadership in the resulting vacuum despite their lack of preparedness. Several important executives and customers leave, sales fall off, and the top salespeople go to the competition. John wants Nathan and Emily demoted or fired to protect the value of the inheritance. Robert worries about the value of his stake as a source of retirement funding.</a:t>
            </a:r>
          </a:p>
          <a:p>
            <a:r>
              <a:rPr lang="en-CA" sz="1200" b="0" i="0" u="none" strike="noStrike" kern="1200" baseline="0" dirty="0">
                <a:solidFill>
                  <a:schemeClr val="tx1"/>
                </a:solidFill>
                <a:latin typeface="+mn-lt"/>
                <a:ea typeface="+mn-ea"/>
                <a:cs typeface="+mn-cs"/>
              </a:rPr>
              <a:t>Months later, company operations continue to suffer. The children are no longer speaking with each other and holiday get-togethers are cancelled. John forces a sale of the business for cash, but the family receives only a fraction of the amount that financial advisors and attorneys projected years earlier in the estate plan. Taxes eat half of even that disappointing sum.</a:t>
            </a:r>
          </a:p>
          <a:p>
            <a:r>
              <a:rPr lang="en-CA" sz="1200" b="0" i="0" u="none" strike="noStrike" kern="1200" baseline="0" dirty="0">
                <a:solidFill>
                  <a:schemeClr val="tx1"/>
                </a:solidFill>
                <a:latin typeface="+mn-lt"/>
                <a:ea typeface="+mn-ea"/>
                <a:cs typeface="+mn-cs"/>
              </a:rPr>
              <a:t>Nathan and Emily are not equipped to find similar high-level jobs elsewhere, and they struggle professionally. John blames Nathan and Emily for gutting his inheritance. Robert must revisit his post-retirement dreams. In the aftermath of the sale of the business, all the estate tax planning accomplished years before has been unraveled.</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36</a:t>
            </a:fld>
            <a:endParaRPr lang="en-CA" dirty="0"/>
          </a:p>
        </p:txBody>
      </p:sp>
    </p:spTree>
    <p:extLst>
      <p:ext uri="{BB962C8B-B14F-4D97-AF65-F5344CB8AC3E}">
        <p14:creationId xmlns:p14="http://schemas.microsoft.com/office/powerpoint/2010/main" val="126588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baseline="0" dirty="0">
                <a:solidFill>
                  <a:schemeClr val="tx1"/>
                </a:solidFill>
                <a:latin typeface="+mn-lt"/>
                <a:ea typeface="+mn-ea"/>
                <a:cs typeface="+mn-cs"/>
              </a:rPr>
              <a:t>Analysis</a:t>
            </a:r>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Robert relied on specialists for sophisticated estate planning. Why did everything go wrong? In reality, estate planning is only one facet of succession planning. Robert made a plan for transferring enterprise value, but not one for continuing to generate or maintain that value. His approach to succession planning should have incorporated management talent assessment, compensation planning, stock transfer strategies, formal directorship roles for both family and non-family officers, corporate structuring, communication plans, and estate planning.</a:t>
            </a:r>
            <a:endParaRPr lang="en-CA" dirty="0"/>
          </a:p>
          <a:p>
            <a:endParaRPr lang="en-CA" dirty="0"/>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37</a:t>
            </a:fld>
            <a:endParaRPr lang="en-CA" dirty="0"/>
          </a:p>
        </p:txBody>
      </p:sp>
    </p:spTree>
    <p:extLst>
      <p:ext uri="{BB962C8B-B14F-4D97-AF65-F5344CB8AC3E}">
        <p14:creationId xmlns:p14="http://schemas.microsoft.com/office/powerpoint/2010/main" val="203625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the famous Swindon Traffic circle – in place 60 years! It’s actually 7 traffic circles in one! I would argue that explaining to someone how to drive in the  Swindon traffic circle is a close approximation for trying to navigate the process of working with family and planning  for a family succession – it’s not simple! And always being changed! </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4</a:t>
            </a:fld>
            <a:endParaRPr lang="en-CA" dirty="0"/>
          </a:p>
        </p:txBody>
      </p:sp>
    </p:spTree>
    <p:extLst>
      <p:ext uri="{BB962C8B-B14F-4D97-AF65-F5344CB8AC3E}">
        <p14:creationId xmlns:p14="http://schemas.microsoft.com/office/powerpoint/2010/main" val="1109236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38</a:t>
            </a:fld>
            <a:endParaRPr lang="en-CA" dirty="0"/>
          </a:p>
        </p:txBody>
      </p:sp>
    </p:spTree>
    <p:extLst>
      <p:ext uri="{BB962C8B-B14F-4D97-AF65-F5344CB8AC3E}">
        <p14:creationId xmlns:p14="http://schemas.microsoft.com/office/powerpoint/2010/main" val="1462265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40</a:t>
            </a:fld>
            <a:endParaRPr lang="en-CA" dirty="0"/>
          </a:p>
        </p:txBody>
      </p:sp>
    </p:spTree>
    <p:extLst>
      <p:ext uri="{BB962C8B-B14F-4D97-AF65-F5344CB8AC3E}">
        <p14:creationId xmlns:p14="http://schemas.microsoft.com/office/powerpoint/2010/main" val="376845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The operational demands of running a family business or other closely held enterprise can be all-consuming, but it’s vital that business leaders take the time needed to assess their organization’s business succession planning. The penalty for failing to get ahead of leadership or ownership changes can be significant, as the coming years may bring substantial transfers of wealth as businesses change hands and adopt new ownership structures. The long-term survival of a business, and the preservation of the wealth that has been built, will likely depend on getting ahead of those changes through strategic succession planning.</a:t>
            </a:r>
          </a:p>
          <a:p>
            <a:r>
              <a:rPr lang="en-CA" sz="1200" b="0" i="0" u="none" strike="noStrike" kern="1200" baseline="0" dirty="0">
                <a:solidFill>
                  <a:schemeClr val="tx1"/>
                </a:solidFill>
                <a:latin typeface="+mn-lt"/>
                <a:ea typeface="+mn-ea"/>
                <a:cs typeface="+mn-cs"/>
              </a:rPr>
              <a:t>For private, owner-managed, or family-owned businesses, a solid succession plan can drive the growth of the business, reduce taxes, and set the stage for retirement. Family-run businesses may benefit further by focusing on preserving harmony within the family. Deloitte – Business Succession Planning </a:t>
            </a:r>
            <a:endParaRPr lang="en-CA" dirty="0"/>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5</a:t>
            </a:fld>
            <a:endParaRPr lang="en-CA" dirty="0"/>
          </a:p>
        </p:txBody>
      </p:sp>
    </p:spTree>
    <p:extLst>
      <p:ext uri="{BB962C8B-B14F-4D97-AF65-F5344CB8AC3E}">
        <p14:creationId xmlns:p14="http://schemas.microsoft.com/office/powerpoint/2010/main" val="97571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Former Clemson head football coach Danny Ford talks about working his hemp farm with his son and grandson. </a:t>
            </a:r>
          </a:p>
          <a:p>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Working with family can be tough – I know full well. I grew up in the agricultural industry in rural Ontario – dad’s still farming, 73 years old.  From the point at which I was “useful” (age 12) , I was working driving tractors , working land, cutting and baling hay and tending livestock. It was fun – a great life looking back (wasn’t always at the time). </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Dad is not the easiest man to work with. As I got older and had more opinions (like 16+), I started to suggest different ways to do things. That usually didn’t go over well….. With time, we talked less and less and by the end of things, just before I went to university, we were pretty much not talking – he did things his way , I did things my way…. Neither of us liked it but things got done. </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Looking back, it’s clear we both could have done things differently – and life in those days could have been a lot more enjoyable and smoother. </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joys of working with family!</a:t>
            </a:r>
            <a:endParaRPr lang="en-CA" dirty="0"/>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6</a:t>
            </a:fld>
            <a:endParaRPr lang="en-CA" dirty="0"/>
          </a:p>
        </p:txBody>
      </p:sp>
    </p:spTree>
    <p:extLst>
      <p:ext uri="{BB962C8B-B14F-4D97-AF65-F5344CB8AC3E}">
        <p14:creationId xmlns:p14="http://schemas.microsoft.com/office/powerpoint/2010/main" val="216087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BDC did a study and 59% of small business owners are north of 50 . Not really shocking. </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7</a:t>
            </a:fld>
            <a:endParaRPr lang="en-CA" dirty="0"/>
          </a:p>
        </p:txBody>
      </p:sp>
    </p:spTree>
    <p:extLst>
      <p:ext uri="{BB962C8B-B14F-4D97-AF65-F5344CB8AC3E}">
        <p14:creationId xmlns:p14="http://schemas.microsoft.com/office/powerpoint/2010/main" val="2362787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41 percent of business owners want to “exit” their business. </a:t>
            </a:r>
          </a:p>
          <a:p>
            <a:endParaRPr lang="en-CA" dirty="0"/>
          </a:p>
          <a:p>
            <a:r>
              <a:rPr lang="en-CA" dirty="0"/>
              <a:t>Somewhat shocking is the 51% that don’t???? Are they planning on just working until death?  Did they answer the survey this way because they don’t know how to get out of their business? </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9</a:t>
            </a:fld>
            <a:endParaRPr lang="en-CA" dirty="0"/>
          </a:p>
        </p:txBody>
      </p:sp>
    </p:spTree>
    <p:extLst>
      <p:ext uri="{BB962C8B-B14F-4D97-AF65-F5344CB8AC3E}">
        <p14:creationId xmlns:p14="http://schemas.microsoft.com/office/powerpoint/2010/main" val="343589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Of those owners that want to exist the business, 83% said they wanted to retire. </a:t>
            </a:r>
          </a:p>
          <a:p>
            <a:endParaRPr lang="en-CA" dirty="0"/>
          </a:p>
          <a:p>
            <a:endParaRPr lang="en-CA" dirty="0"/>
          </a:p>
          <a:p>
            <a:r>
              <a:rPr lang="en-CA" dirty="0"/>
              <a:t>So if they want to retire, they need someone (or group) to either take over their business and buy them out or they need to pass the reins to someone internal to the company – either employees or family. </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10</a:t>
            </a:fld>
            <a:endParaRPr lang="en-CA" dirty="0"/>
          </a:p>
        </p:txBody>
      </p:sp>
    </p:spTree>
    <p:extLst>
      <p:ext uri="{BB962C8B-B14F-4D97-AF65-F5344CB8AC3E}">
        <p14:creationId xmlns:p14="http://schemas.microsoft.com/office/powerpoint/2010/main" val="15757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how many owners here today like to leave your business in the next 4-5 years? </a:t>
            </a:r>
          </a:p>
        </p:txBody>
      </p:sp>
      <p:sp>
        <p:nvSpPr>
          <p:cNvPr id="4" name="Slide Number Placeholder 3"/>
          <p:cNvSpPr>
            <a:spLocks noGrp="1"/>
          </p:cNvSpPr>
          <p:nvPr>
            <p:ph type="sldNum" sz="quarter" idx="5"/>
          </p:nvPr>
        </p:nvSpPr>
        <p:spPr/>
        <p:txBody>
          <a:bodyPr/>
          <a:lstStyle/>
          <a:p>
            <a:pPr>
              <a:defRPr/>
            </a:pPr>
            <a:fld id="{479D2B0D-C6D2-4E5E-8BB1-15B2AD8B44B9}" type="slidenum">
              <a:rPr lang="en-CA" smtClean="0"/>
              <a:pPr>
                <a:defRPr/>
              </a:pPr>
              <a:t>11</a:t>
            </a:fld>
            <a:endParaRPr lang="en-CA" dirty="0"/>
          </a:p>
        </p:txBody>
      </p:sp>
    </p:spTree>
    <p:extLst>
      <p:ext uri="{BB962C8B-B14F-4D97-AF65-F5344CB8AC3E}">
        <p14:creationId xmlns:p14="http://schemas.microsoft.com/office/powerpoint/2010/main" val="53124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B8982B15-773A-4FD6-8CED-8390D119112E}"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2D534A51-3A63-4324-A155-62BC07238B2A}" type="datetimeFigureOut">
              <a:rPr lang="en-US"/>
              <a:pPr>
                <a:defRPr/>
              </a:pPr>
              <a:t>11/13/2018</a:t>
            </a:fld>
            <a:endParaRPr lang="en-US" dirty="0"/>
          </a:p>
        </p:txBody>
      </p:sp>
      <p:pic>
        <p:nvPicPr>
          <p:cNvPr id="9"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5520" y="5537200"/>
            <a:ext cx="45926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13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FAB1807B-63C5-4391-882B-1200845A5C78}"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F8969AF1-9502-460D-9F98-5E4BD12E5CDA}" type="datetimeFigureOut">
              <a:rPr lang="en-US"/>
              <a:pPr>
                <a:defRPr/>
              </a:pPr>
              <a:t>11/13/2018</a:t>
            </a:fld>
            <a:endParaRPr lang="en-US" dirty="0"/>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5520" y="5537200"/>
            <a:ext cx="45926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91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BCF18DC3-FC7D-48CE-97BC-1E6F609CB2E1}"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BFB8E0F9-29C1-4929-9FCE-8BE15D070948}" type="datetimeFigureOut">
              <a:rPr lang="en-US"/>
              <a:pPr>
                <a:defRPr/>
              </a:pPr>
              <a:t>11/13/2018</a:t>
            </a:fld>
            <a:endParaRPr lang="en-US" dirty="0"/>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5520" y="5537200"/>
            <a:ext cx="45926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382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E8FDB872-C84B-4C89-97FF-2795050DD468}"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42F320A8-8D0A-4E54-BFBA-23D4764E5923}" type="datetimeFigureOut">
              <a:rPr lang="en-US"/>
              <a:pPr>
                <a:defRPr/>
              </a:pPr>
              <a:t>11/13/2018</a:t>
            </a:fld>
            <a:endParaRPr lang="en-US" dirty="0"/>
          </a:p>
        </p:txBody>
      </p:sp>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5520" y="5537200"/>
            <a:ext cx="45926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70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B5A9CC89-E246-4EBD-8A8C-A1A804CB7B79}"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4DE6EFF7-F377-401B-BEC1-CE0F0A53CD5B}" type="datetimeFigureOut">
              <a:rPr lang="en-US"/>
              <a:pPr>
                <a:defRPr/>
              </a:pPr>
              <a:t>11/13/2018</a:t>
            </a:fld>
            <a:endParaRPr lang="en-US" dirty="0"/>
          </a:p>
        </p:txBody>
      </p:sp>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5520" y="5537200"/>
            <a:ext cx="45926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13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5D554E24-7F93-4451-A19F-C0C60ACAB576}"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fld id="{067F1891-E47F-4E56-8A76-52A4BB957AC0}" type="datetimeFigureOut">
              <a:rPr lang="en-US"/>
              <a:pPr>
                <a:defRPr/>
              </a:pPr>
              <a:t>11/13/2018</a:t>
            </a:fld>
            <a:endParaRPr lang="en-US" dirty="0"/>
          </a:p>
        </p:txBody>
      </p:sp>
      <p:pic>
        <p:nvPicPr>
          <p:cNvPr id="9"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5520" y="5537200"/>
            <a:ext cx="45926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53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60333FF4-9F1B-4E59-87EA-C209892D4275}"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Date Placeholder 3"/>
          <p:cNvSpPr>
            <a:spLocks noGrp="1"/>
          </p:cNvSpPr>
          <p:nvPr>
            <p:ph type="dt" sz="half" idx="12"/>
          </p:nvPr>
        </p:nvSpPr>
        <p:spPr/>
        <p:txBody>
          <a:bodyPr/>
          <a:lstStyle>
            <a:lvl1pPr>
              <a:defRPr/>
            </a:lvl1pPr>
          </a:lstStyle>
          <a:p>
            <a:pPr>
              <a:defRPr/>
            </a:pPr>
            <a:fld id="{844D45EA-0758-4EB9-BA71-72CF5F5C3333}" type="datetimeFigureOut">
              <a:rPr lang="en-US"/>
              <a:pPr>
                <a:defRPr/>
              </a:pPr>
              <a:t>11/13/2018</a:t>
            </a:fld>
            <a:endParaRPr lang="en-US" dirty="0"/>
          </a:p>
        </p:txBody>
      </p:sp>
      <p:pic>
        <p:nvPicPr>
          <p:cNvPr id="11"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5520" y="5537200"/>
            <a:ext cx="45926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2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51916413-0FCE-4DF3-9FBF-40DB98EA9FD5}"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Date Placeholder 3"/>
          <p:cNvSpPr>
            <a:spLocks noGrp="1"/>
          </p:cNvSpPr>
          <p:nvPr>
            <p:ph type="dt" sz="half" idx="12"/>
          </p:nvPr>
        </p:nvSpPr>
        <p:spPr/>
        <p:txBody>
          <a:bodyPr/>
          <a:lstStyle>
            <a:lvl1pPr>
              <a:defRPr/>
            </a:lvl1pPr>
          </a:lstStyle>
          <a:p>
            <a:pPr>
              <a:defRPr/>
            </a:pPr>
            <a:fld id="{5824C69A-53AC-4B6A-9321-36A26085C513}" type="datetimeFigureOut">
              <a:rPr lang="en-US"/>
              <a:pPr>
                <a:defRPr/>
              </a:pPr>
              <a:t>11/13/2018</a:t>
            </a:fld>
            <a:endParaRPr lang="en-US" dirty="0"/>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5520" y="5537200"/>
            <a:ext cx="45926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9893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D8403F05-A469-4A76-9146-201CFF35C736}" type="slidenum">
              <a:rPr lang="en-US"/>
              <a:pPr>
                <a:defRPr/>
              </a:pPr>
              <a:t>‹#›</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Date Placeholder 3"/>
          <p:cNvSpPr>
            <a:spLocks noGrp="1"/>
          </p:cNvSpPr>
          <p:nvPr>
            <p:ph type="dt" sz="half" idx="12"/>
          </p:nvPr>
        </p:nvSpPr>
        <p:spPr/>
        <p:txBody>
          <a:bodyPr/>
          <a:lstStyle>
            <a:lvl1pPr>
              <a:defRPr/>
            </a:lvl1pPr>
          </a:lstStyle>
          <a:p>
            <a:pPr>
              <a:defRPr/>
            </a:pPr>
            <a:fld id="{7AD2DCDE-1459-4C00-AD65-BCC462A5704B}" type="datetimeFigureOut">
              <a:rPr lang="en-US"/>
              <a:pPr>
                <a:defRPr/>
              </a:pPr>
              <a:t>11/13/2018</a:t>
            </a:fld>
            <a:endParaRPr lang="en-US" dirty="0"/>
          </a:p>
        </p:txBody>
      </p:sp>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5520" y="5537200"/>
            <a:ext cx="45926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19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C4A445AE-20DB-4CF3-B99C-D7F6716930CD}"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Date Placeholder 3"/>
          <p:cNvSpPr>
            <a:spLocks noGrp="1"/>
          </p:cNvSpPr>
          <p:nvPr>
            <p:ph type="dt" sz="half" idx="16"/>
          </p:nvPr>
        </p:nvSpPr>
        <p:spPr/>
        <p:txBody>
          <a:bodyPr/>
          <a:lstStyle>
            <a:lvl1pPr>
              <a:defRPr/>
            </a:lvl1pPr>
          </a:lstStyle>
          <a:p>
            <a:pPr>
              <a:defRPr/>
            </a:pPr>
            <a:fld id="{3234D529-EB17-4800-8CCC-A94CABACB767}" type="datetimeFigureOut">
              <a:rPr lang="en-US"/>
              <a:pPr>
                <a:defRPr/>
              </a:pPr>
              <a:t>11/13/2018</a:t>
            </a:fld>
            <a:endParaRPr lang="en-US" dirty="0"/>
          </a:p>
        </p:txBody>
      </p:sp>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5520" y="5537200"/>
            <a:ext cx="45926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43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53C86EAA-517A-4776-881F-EEC87A2D7550}"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Date Placeholder 3"/>
          <p:cNvSpPr>
            <a:spLocks noGrp="1"/>
          </p:cNvSpPr>
          <p:nvPr>
            <p:ph type="dt" sz="half" idx="12"/>
          </p:nvPr>
        </p:nvSpPr>
        <p:spPr/>
        <p:txBody>
          <a:bodyPr/>
          <a:lstStyle>
            <a:lvl1pPr>
              <a:defRPr/>
            </a:lvl1pPr>
          </a:lstStyle>
          <a:p>
            <a:pPr>
              <a:defRPr/>
            </a:pPr>
            <a:fld id="{D141B9C2-06A1-41E6-8367-4983480201A9}" type="datetimeFigureOut">
              <a:rPr lang="en-US"/>
              <a:pPr>
                <a:defRPr/>
              </a:pPr>
              <a:t>11/13/2018</a:t>
            </a:fld>
            <a:endParaRPr lang="en-US" dirty="0"/>
          </a:p>
        </p:txBody>
      </p:sp>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5520" y="5537200"/>
            <a:ext cx="45926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060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19E6298F-0CDB-4459-A983-F40FDEB3A6B5}" type="slidenum">
              <a:rPr lang="en-US"/>
              <a:pPr>
                <a:defRPr/>
              </a:pPr>
              <a:t>‹#›</a:t>
            </a:fld>
            <a:endParaRPr 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dirty="0"/>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defRPr>
            </a:lvl1pPr>
          </a:lstStyle>
          <a:p>
            <a:pPr>
              <a:defRPr/>
            </a:pPr>
            <a:fld id="{F76F7DB9-2197-464F-97DC-FE62F29B3A09}" type="datetimeFigureOut">
              <a:rPr lang="en-US"/>
              <a:pPr>
                <a:defRPr/>
              </a:pPr>
              <a:t>11/13/2018</a:t>
            </a:fld>
            <a:endParaRPr lang="en-US" dirty="0"/>
          </a:p>
        </p:txBody>
      </p:sp>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BEAE98"/>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2A9B9"/>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9C8265"/>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6OGvj7GZSIo" TargetMode="Externa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www.youtube.com/embed/8hLDlDrQIQE"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U2yRNTG12yY"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304800" y="685800"/>
            <a:ext cx="7772400" cy="1752600"/>
          </a:xfrm>
        </p:spPr>
        <p:txBody>
          <a:bodyPr>
            <a:normAutofit/>
          </a:bodyPr>
          <a:lstStyle/>
          <a:p>
            <a:pPr eaLnBrk="1" fontAlgn="auto" hangingPunct="1">
              <a:spcAft>
                <a:spcPts val="0"/>
              </a:spcAft>
              <a:defRPr/>
            </a:pPr>
            <a:br>
              <a:rPr lang="en-US" sz="3100" dirty="0"/>
            </a:br>
            <a:endParaRPr lang="en-US" sz="3100" dirty="0"/>
          </a:p>
        </p:txBody>
      </p:sp>
      <p:sp>
        <p:nvSpPr>
          <p:cNvPr id="17411" name="Rectangle 3"/>
          <p:cNvSpPr>
            <a:spLocks noGrp="1" noChangeArrowheads="1"/>
          </p:cNvSpPr>
          <p:nvPr>
            <p:ph type="subTitle" idx="1"/>
          </p:nvPr>
        </p:nvSpPr>
        <p:spPr>
          <a:xfrm>
            <a:off x="228600" y="533400"/>
            <a:ext cx="7867650" cy="3154363"/>
          </a:xfrm>
        </p:spPr>
        <p:txBody>
          <a:bodyPr rtlCol="0">
            <a:noAutofit/>
          </a:bodyPr>
          <a:lstStyle/>
          <a:p>
            <a:r>
              <a:rPr lang="en-CA" sz="5400" b="1" dirty="0">
                <a:solidFill>
                  <a:srgbClr val="FFC000"/>
                </a:solidFill>
              </a:rPr>
              <a:t>Difficult Conversations – Planning for Family  Business Successions </a:t>
            </a:r>
            <a:r>
              <a:rPr lang="en-US" sz="5400" i="1" dirty="0">
                <a:solidFill>
                  <a:srgbClr val="FFC000"/>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E3485-F84C-49F7-A48A-703CDBD093F9}"/>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D9494B81-DAAC-458F-AB31-3263E200F204}"/>
              </a:ext>
            </a:extLst>
          </p:cNvPr>
          <p:cNvPicPr>
            <a:picLocks noGrp="1" noChangeAspect="1"/>
          </p:cNvPicPr>
          <p:nvPr>
            <p:ph idx="1"/>
          </p:nvPr>
        </p:nvPicPr>
        <p:blipFill>
          <a:blip r:embed="rId3"/>
          <a:stretch>
            <a:fillRect/>
          </a:stretch>
        </p:blipFill>
        <p:spPr>
          <a:xfrm>
            <a:off x="457200" y="381000"/>
            <a:ext cx="7620000" cy="4782306"/>
          </a:xfrm>
          <a:prstGeom prst="rect">
            <a:avLst/>
          </a:prstGeom>
        </p:spPr>
      </p:pic>
    </p:spTree>
    <p:extLst>
      <p:ext uri="{BB962C8B-B14F-4D97-AF65-F5344CB8AC3E}">
        <p14:creationId xmlns:p14="http://schemas.microsoft.com/office/powerpoint/2010/main" val="270361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F3CD-065C-479E-8685-954181406013}"/>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B21D26A7-5537-4108-AB00-A03BEC114554}"/>
              </a:ext>
            </a:extLst>
          </p:cNvPr>
          <p:cNvPicPr>
            <a:picLocks noGrp="1" noChangeAspect="1"/>
          </p:cNvPicPr>
          <p:nvPr>
            <p:ph idx="1"/>
          </p:nvPr>
        </p:nvPicPr>
        <p:blipFill>
          <a:blip r:embed="rId3"/>
          <a:stretch>
            <a:fillRect/>
          </a:stretch>
        </p:blipFill>
        <p:spPr>
          <a:xfrm>
            <a:off x="457200" y="457200"/>
            <a:ext cx="7620000" cy="4763399"/>
          </a:xfrm>
          <a:prstGeom prst="rect">
            <a:avLst/>
          </a:prstGeom>
        </p:spPr>
      </p:pic>
    </p:spTree>
    <p:extLst>
      <p:ext uri="{BB962C8B-B14F-4D97-AF65-F5344CB8AC3E}">
        <p14:creationId xmlns:p14="http://schemas.microsoft.com/office/powerpoint/2010/main" val="1934804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7966-5141-439D-AC5B-C957CCE1294E}"/>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705082DD-95C8-4168-AE0B-50E45CEDC8CB}"/>
              </a:ext>
            </a:extLst>
          </p:cNvPr>
          <p:cNvPicPr>
            <a:picLocks noGrp="1" noChangeAspect="1"/>
          </p:cNvPicPr>
          <p:nvPr>
            <p:ph idx="1"/>
          </p:nvPr>
        </p:nvPicPr>
        <p:blipFill>
          <a:blip r:embed="rId3"/>
          <a:stretch>
            <a:fillRect/>
          </a:stretch>
        </p:blipFill>
        <p:spPr>
          <a:xfrm>
            <a:off x="457200" y="293688"/>
            <a:ext cx="7620000" cy="4775103"/>
          </a:xfrm>
          <a:prstGeom prst="rect">
            <a:avLst/>
          </a:prstGeom>
        </p:spPr>
      </p:pic>
    </p:spTree>
    <p:extLst>
      <p:ext uri="{BB962C8B-B14F-4D97-AF65-F5344CB8AC3E}">
        <p14:creationId xmlns:p14="http://schemas.microsoft.com/office/powerpoint/2010/main" val="110706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8DD61-499B-47A5-B04D-7FA10AC958E7}"/>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368D8AD8-2EA0-4CAB-9654-72C605A0134D}"/>
              </a:ext>
            </a:extLst>
          </p:cNvPr>
          <p:cNvPicPr>
            <a:picLocks noGrp="1" noChangeAspect="1"/>
          </p:cNvPicPr>
          <p:nvPr>
            <p:ph idx="1"/>
          </p:nvPr>
        </p:nvPicPr>
        <p:blipFill>
          <a:blip r:embed="rId2"/>
          <a:stretch>
            <a:fillRect/>
          </a:stretch>
        </p:blipFill>
        <p:spPr>
          <a:xfrm>
            <a:off x="485775" y="609600"/>
            <a:ext cx="7620000" cy="4061603"/>
          </a:xfrm>
          <a:prstGeom prst="rect">
            <a:avLst/>
          </a:prstGeom>
        </p:spPr>
      </p:pic>
    </p:spTree>
    <p:extLst>
      <p:ext uri="{BB962C8B-B14F-4D97-AF65-F5344CB8AC3E}">
        <p14:creationId xmlns:p14="http://schemas.microsoft.com/office/powerpoint/2010/main" val="180867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EE955-2F86-4F11-8BCC-61BB62A51BA8}"/>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D7FAF39A-CE1D-43E3-980B-52001C165F83}"/>
              </a:ext>
            </a:extLst>
          </p:cNvPr>
          <p:cNvPicPr>
            <a:picLocks noGrp="1" noChangeAspect="1"/>
          </p:cNvPicPr>
          <p:nvPr>
            <p:ph idx="1"/>
          </p:nvPr>
        </p:nvPicPr>
        <p:blipFill>
          <a:blip r:embed="rId3"/>
          <a:stretch>
            <a:fillRect/>
          </a:stretch>
        </p:blipFill>
        <p:spPr>
          <a:xfrm>
            <a:off x="495300" y="457200"/>
            <a:ext cx="7620000" cy="4758905"/>
          </a:xfrm>
          <a:prstGeom prst="rect">
            <a:avLst/>
          </a:prstGeom>
        </p:spPr>
      </p:pic>
    </p:spTree>
    <p:extLst>
      <p:ext uri="{BB962C8B-B14F-4D97-AF65-F5344CB8AC3E}">
        <p14:creationId xmlns:p14="http://schemas.microsoft.com/office/powerpoint/2010/main" val="1480328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9687-8BF9-4272-8391-8053984FA6ED}"/>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3EED7C46-3C91-49A7-8E50-1131ED3E5150}"/>
              </a:ext>
            </a:extLst>
          </p:cNvPr>
          <p:cNvPicPr>
            <a:picLocks noGrp="1" noChangeAspect="1"/>
          </p:cNvPicPr>
          <p:nvPr>
            <p:ph idx="1"/>
          </p:nvPr>
        </p:nvPicPr>
        <p:blipFill>
          <a:blip r:embed="rId3"/>
          <a:stretch>
            <a:fillRect/>
          </a:stretch>
        </p:blipFill>
        <p:spPr>
          <a:xfrm>
            <a:off x="457200" y="381000"/>
            <a:ext cx="7620000" cy="4782306"/>
          </a:xfrm>
          <a:prstGeom prst="rect">
            <a:avLst/>
          </a:prstGeom>
        </p:spPr>
      </p:pic>
      <p:sp>
        <p:nvSpPr>
          <p:cNvPr id="5" name="TextBox 4">
            <a:extLst>
              <a:ext uri="{FF2B5EF4-FFF2-40B4-BE49-F238E27FC236}">
                <a16:creationId xmlns:a16="http://schemas.microsoft.com/office/drawing/2014/main" id="{C8AFD999-D693-4600-A25A-4A48024AD91A}"/>
              </a:ext>
            </a:extLst>
          </p:cNvPr>
          <p:cNvSpPr txBox="1"/>
          <p:nvPr/>
        </p:nvSpPr>
        <p:spPr>
          <a:xfrm>
            <a:off x="4267200" y="1219200"/>
            <a:ext cx="3733800" cy="3801041"/>
          </a:xfrm>
          <a:prstGeom prst="rect">
            <a:avLst/>
          </a:prstGeom>
          <a:solidFill>
            <a:schemeClr val="accent2">
              <a:lumMod val="75000"/>
            </a:schemeClr>
          </a:solidFill>
        </p:spPr>
        <p:txBody>
          <a:bodyPr wrap="square" rtlCol="0">
            <a:spAutoFit/>
          </a:bodyPr>
          <a:lstStyle/>
          <a:p>
            <a:pPr algn="ctr"/>
            <a:r>
              <a:rPr lang="en-CA" sz="3500" u="none" dirty="0">
                <a:solidFill>
                  <a:schemeClr val="accent4">
                    <a:lumMod val="50000"/>
                  </a:schemeClr>
                </a:solidFill>
              </a:rPr>
              <a:t>Only….</a:t>
            </a:r>
          </a:p>
          <a:p>
            <a:pPr algn="ctr"/>
            <a:r>
              <a:rPr lang="en-CA" sz="3500" u="none" dirty="0">
                <a:solidFill>
                  <a:schemeClr val="accent4">
                    <a:lumMod val="50000"/>
                  </a:schemeClr>
                </a:solidFill>
              </a:rPr>
              <a:t> </a:t>
            </a:r>
            <a:r>
              <a:rPr lang="en-CA" sz="6600" b="1" u="none" dirty="0">
                <a:solidFill>
                  <a:schemeClr val="accent4">
                    <a:lumMod val="50000"/>
                  </a:schemeClr>
                </a:solidFill>
              </a:rPr>
              <a:t>50%</a:t>
            </a:r>
            <a:r>
              <a:rPr lang="en-CA" sz="3500" u="none" dirty="0">
                <a:solidFill>
                  <a:schemeClr val="accent4">
                    <a:lumMod val="50000"/>
                  </a:schemeClr>
                </a:solidFill>
              </a:rPr>
              <a:t> </a:t>
            </a:r>
          </a:p>
          <a:p>
            <a:pPr algn="ctr"/>
            <a:r>
              <a:rPr lang="en-CA" sz="3500" u="none" dirty="0">
                <a:solidFill>
                  <a:schemeClr val="bg1"/>
                </a:solidFill>
              </a:rPr>
              <a:t>Of family run businesses have a formal succession plan! </a:t>
            </a:r>
          </a:p>
        </p:txBody>
      </p:sp>
    </p:spTree>
    <p:extLst>
      <p:ext uri="{BB962C8B-B14F-4D97-AF65-F5344CB8AC3E}">
        <p14:creationId xmlns:p14="http://schemas.microsoft.com/office/powerpoint/2010/main" val="3272559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EC0E-F1B9-4CC6-B042-0EE5C31C7927}"/>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3750973F-44CE-4C30-B6B0-CAC4F5F2901C}"/>
              </a:ext>
            </a:extLst>
          </p:cNvPr>
          <p:cNvPicPr>
            <a:picLocks noGrp="1" noChangeAspect="1"/>
          </p:cNvPicPr>
          <p:nvPr>
            <p:ph idx="1"/>
          </p:nvPr>
        </p:nvPicPr>
        <p:blipFill>
          <a:blip r:embed="rId3"/>
          <a:stretch>
            <a:fillRect/>
          </a:stretch>
        </p:blipFill>
        <p:spPr>
          <a:xfrm>
            <a:off x="381000" y="228600"/>
            <a:ext cx="7620000" cy="4760699"/>
          </a:xfrm>
          <a:prstGeom prst="rect">
            <a:avLst/>
          </a:prstGeom>
        </p:spPr>
      </p:pic>
    </p:spTree>
    <p:extLst>
      <p:ext uri="{BB962C8B-B14F-4D97-AF65-F5344CB8AC3E}">
        <p14:creationId xmlns:p14="http://schemas.microsoft.com/office/powerpoint/2010/main" val="1025709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74373-39FE-462E-B146-86A4673CE69E}"/>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0A9476F9-6A57-412B-9BEB-08F43E0528E2}"/>
              </a:ext>
            </a:extLst>
          </p:cNvPr>
          <p:cNvPicPr>
            <a:picLocks noGrp="1" noChangeAspect="1"/>
          </p:cNvPicPr>
          <p:nvPr>
            <p:ph idx="1"/>
          </p:nvPr>
        </p:nvPicPr>
        <p:blipFill>
          <a:blip r:embed="rId3"/>
          <a:stretch>
            <a:fillRect/>
          </a:stretch>
        </p:blipFill>
        <p:spPr>
          <a:xfrm>
            <a:off x="457200" y="274638"/>
            <a:ext cx="7620000" cy="4754420"/>
          </a:xfrm>
          <a:prstGeom prst="rect">
            <a:avLst/>
          </a:prstGeom>
        </p:spPr>
      </p:pic>
    </p:spTree>
    <p:extLst>
      <p:ext uri="{BB962C8B-B14F-4D97-AF65-F5344CB8AC3E}">
        <p14:creationId xmlns:p14="http://schemas.microsoft.com/office/powerpoint/2010/main" val="4115452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95C0-74CF-4F84-8CF4-9D17175C844A}"/>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F5AD8B82-84BD-4963-AF4A-9D10F2709418}"/>
              </a:ext>
            </a:extLst>
          </p:cNvPr>
          <p:cNvPicPr>
            <a:picLocks noGrp="1" noChangeAspect="1"/>
          </p:cNvPicPr>
          <p:nvPr>
            <p:ph idx="1"/>
          </p:nvPr>
        </p:nvPicPr>
        <p:blipFill>
          <a:blip r:embed="rId3"/>
          <a:stretch>
            <a:fillRect/>
          </a:stretch>
        </p:blipFill>
        <p:spPr>
          <a:xfrm>
            <a:off x="457200" y="246063"/>
            <a:ext cx="7620000" cy="4777790"/>
          </a:xfrm>
          <a:prstGeom prst="rect">
            <a:avLst/>
          </a:prstGeom>
        </p:spPr>
      </p:pic>
    </p:spTree>
    <p:extLst>
      <p:ext uri="{BB962C8B-B14F-4D97-AF65-F5344CB8AC3E}">
        <p14:creationId xmlns:p14="http://schemas.microsoft.com/office/powerpoint/2010/main" val="3973780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AD81-9B7D-4D2B-9A45-DC31864D5F59}"/>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D24A92D9-22C7-44F0-8BC2-19EF83553DC9}"/>
              </a:ext>
            </a:extLst>
          </p:cNvPr>
          <p:cNvPicPr>
            <a:picLocks noGrp="1" noChangeAspect="1"/>
          </p:cNvPicPr>
          <p:nvPr>
            <p:ph idx="1"/>
          </p:nvPr>
        </p:nvPicPr>
        <p:blipFill>
          <a:blip r:embed="rId3"/>
          <a:stretch>
            <a:fillRect/>
          </a:stretch>
        </p:blipFill>
        <p:spPr>
          <a:xfrm>
            <a:off x="457200" y="274638"/>
            <a:ext cx="7620000" cy="4758905"/>
          </a:xfrm>
          <a:prstGeom prst="rect">
            <a:avLst/>
          </a:prstGeom>
        </p:spPr>
      </p:pic>
    </p:spTree>
    <p:extLst>
      <p:ext uri="{BB962C8B-B14F-4D97-AF65-F5344CB8AC3E}">
        <p14:creationId xmlns:p14="http://schemas.microsoft.com/office/powerpoint/2010/main" val="224934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A8C51-3CDD-4F09-9074-B8BF227D9BD2}"/>
              </a:ext>
            </a:extLst>
          </p:cNvPr>
          <p:cNvSpPr>
            <a:spLocks noGrp="1"/>
          </p:cNvSpPr>
          <p:nvPr>
            <p:ph type="title"/>
          </p:nvPr>
        </p:nvSpPr>
        <p:spPr>
          <a:xfrm>
            <a:off x="457200" y="274638"/>
            <a:ext cx="7620000" cy="182562"/>
          </a:xfrm>
        </p:spPr>
        <p:txBody>
          <a:bodyPr/>
          <a:lstStyle/>
          <a:p>
            <a:endParaRPr lang="en-CA" dirty="0"/>
          </a:p>
        </p:txBody>
      </p:sp>
      <p:pic>
        <p:nvPicPr>
          <p:cNvPr id="5" name="Content Placeholder 4">
            <a:extLst>
              <a:ext uri="{FF2B5EF4-FFF2-40B4-BE49-F238E27FC236}">
                <a16:creationId xmlns:a16="http://schemas.microsoft.com/office/drawing/2014/main" id="{3FB6C744-9822-4394-93AF-42777FDE51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74639"/>
            <a:ext cx="7620000" cy="5364162"/>
          </a:xfrm>
        </p:spPr>
      </p:pic>
    </p:spTree>
    <p:extLst>
      <p:ext uri="{BB962C8B-B14F-4D97-AF65-F5344CB8AC3E}">
        <p14:creationId xmlns:p14="http://schemas.microsoft.com/office/powerpoint/2010/main" val="3134724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D9F1-0E2B-42DE-8E22-50026F77C20C}"/>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CDFD9F2B-D54F-4F42-8887-C2A45786BBD8}"/>
              </a:ext>
            </a:extLst>
          </p:cNvPr>
          <p:cNvPicPr>
            <a:picLocks noGrp="1" noChangeAspect="1"/>
          </p:cNvPicPr>
          <p:nvPr>
            <p:ph idx="1"/>
          </p:nvPr>
        </p:nvPicPr>
        <p:blipFill>
          <a:blip r:embed="rId2"/>
          <a:stretch>
            <a:fillRect/>
          </a:stretch>
        </p:blipFill>
        <p:spPr>
          <a:xfrm>
            <a:off x="457200" y="265113"/>
            <a:ext cx="7620000" cy="4784147"/>
          </a:xfrm>
          <a:prstGeom prst="rect">
            <a:avLst/>
          </a:prstGeom>
        </p:spPr>
      </p:pic>
    </p:spTree>
    <p:extLst>
      <p:ext uri="{BB962C8B-B14F-4D97-AF65-F5344CB8AC3E}">
        <p14:creationId xmlns:p14="http://schemas.microsoft.com/office/powerpoint/2010/main" val="1137798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BD65-4AFB-437A-9591-1DFA96C93484}"/>
              </a:ext>
            </a:extLst>
          </p:cNvPr>
          <p:cNvSpPr>
            <a:spLocks noGrp="1"/>
          </p:cNvSpPr>
          <p:nvPr>
            <p:ph type="title"/>
          </p:nvPr>
        </p:nvSpPr>
        <p:spPr/>
        <p:txBody>
          <a:bodyPr/>
          <a:lstStyle/>
          <a:p>
            <a:r>
              <a:rPr lang="en-CA" b="1" dirty="0">
                <a:solidFill>
                  <a:srgbClr val="C00000"/>
                </a:solidFill>
              </a:rPr>
              <a:t>Transition Success</a:t>
            </a:r>
          </a:p>
        </p:txBody>
      </p:sp>
      <p:pic>
        <p:nvPicPr>
          <p:cNvPr id="5" name="Content Placeholder 4">
            <a:extLst>
              <a:ext uri="{FF2B5EF4-FFF2-40B4-BE49-F238E27FC236}">
                <a16:creationId xmlns:a16="http://schemas.microsoft.com/office/drawing/2014/main" id="{8552F362-5FE6-40A1-8A4D-AA930FE870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60" y="1600200"/>
            <a:ext cx="3943350" cy="2208276"/>
          </a:xfrm>
        </p:spPr>
      </p:pic>
      <p:sp>
        <p:nvSpPr>
          <p:cNvPr id="6" name="TextBox 5">
            <a:extLst>
              <a:ext uri="{FF2B5EF4-FFF2-40B4-BE49-F238E27FC236}">
                <a16:creationId xmlns:a16="http://schemas.microsoft.com/office/drawing/2014/main" id="{2CD3D5A2-32A4-453E-A160-BD4170B3DF26}"/>
              </a:ext>
            </a:extLst>
          </p:cNvPr>
          <p:cNvSpPr txBox="1"/>
          <p:nvPr/>
        </p:nvSpPr>
        <p:spPr>
          <a:xfrm>
            <a:off x="4267200" y="1600200"/>
            <a:ext cx="3943350" cy="2308324"/>
          </a:xfrm>
          <a:prstGeom prst="rect">
            <a:avLst/>
          </a:prstGeom>
          <a:noFill/>
        </p:spPr>
        <p:txBody>
          <a:bodyPr wrap="square" rtlCol="0">
            <a:spAutoFit/>
          </a:bodyPr>
          <a:lstStyle/>
          <a:p>
            <a:r>
              <a:rPr lang="en-CA" sz="2400" b="1" u="none" dirty="0">
                <a:latin typeface="+mj-lt"/>
              </a:rPr>
              <a:t>Statistics say 1 in 3 businesses will survive to the next generation. </a:t>
            </a:r>
          </a:p>
          <a:p>
            <a:endParaRPr lang="en-CA" sz="2400" b="1" u="none" dirty="0">
              <a:latin typeface="+mj-lt"/>
            </a:endParaRPr>
          </a:p>
          <a:p>
            <a:r>
              <a:rPr lang="en-CA" sz="2400" b="1" u="none" dirty="0">
                <a:latin typeface="+mj-lt"/>
              </a:rPr>
              <a:t>Of those, 1 in 4 will make it to the 3</a:t>
            </a:r>
            <a:r>
              <a:rPr lang="en-CA" sz="2400" b="1" u="none" baseline="30000" dirty="0">
                <a:latin typeface="+mj-lt"/>
              </a:rPr>
              <a:t>rd</a:t>
            </a:r>
            <a:r>
              <a:rPr lang="en-CA" sz="2400" b="1" u="none" dirty="0">
                <a:latin typeface="+mj-lt"/>
              </a:rPr>
              <a:t> generation.</a:t>
            </a:r>
          </a:p>
        </p:txBody>
      </p:sp>
      <p:sp>
        <p:nvSpPr>
          <p:cNvPr id="7" name="TextBox 6">
            <a:extLst>
              <a:ext uri="{FF2B5EF4-FFF2-40B4-BE49-F238E27FC236}">
                <a16:creationId xmlns:a16="http://schemas.microsoft.com/office/drawing/2014/main" id="{B4F4C4D0-9F9A-4FBD-8441-14DB18B48154}"/>
              </a:ext>
            </a:extLst>
          </p:cNvPr>
          <p:cNvSpPr txBox="1"/>
          <p:nvPr/>
        </p:nvSpPr>
        <p:spPr>
          <a:xfrm>
            <a:off x="152400" y="4191000"/>
            <a:ext cx="8153400" cy="1569660"/>
          </a:xfrm>
          <a:prstGeom prst="rect">
            <a:avLst/>
          </a:prstGeom>
          <a:noFill/>
        </p:spPr>
        <p:txBody>
          <a:bodyPr wrap="square" rtlCol="0">
            <a:spAutoFit/>
          </a:bodyPr>
          <a:lstStyle/>
          <a:p>
            <a:r>
              <a:rPr lang="en-CA" sz="2400" b="1" u="none" dirty="0">
                <a:latin typeface="+mj-lt"/>
              </a:rPr>
              <a:t>Succession Plans must address two primary issues: (1) Who should manage the business (2) Who should own it</a:t>
            </a:r>
          </a:p>
          <a:p>
            <a:endParaRPr lang="en-CA" sz="2400" b="1" u="none" dirty="0">
              <a:latin typeface="+mj-lt"/>
            </a:endParaRPr>
          </a:p>
          <a:p>
            <a:r>
              <a:rPr lang="en-CA" sz="2400" b="1" i="1" u="none" dirty="0">
                <a:latin typeface="+mj-lt"/>
              </a:rPr>
              <a:t>They are sometimes NOT the same people</a:t>
            </a:r>
            <a:r>
              <a:rPr lang="en-CA" sz="2400" b="1" u="none" dirty="0">
                <a:latin typeface="+mj-lt"/>
              </a:rPr>
              <a:t>. </a:t>
            </a:r>
          </a:p>
        </p:txBody>
      </p:sp>
    </p:spTree>
    <p:extLst>
      <p:ext uri="{BB962C8B-B14F-4D97-AF65-F5344CB8AC3E}">
        <p14:creationId xmlns:p14="http://schemas.microsoft.com/office/powerpoint/2010/main" val="88146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BD65-4AFB-437A-9591-1DFA96C93484}"/>
              </a:ext>
            </a:extLst>
          </p:cNvPr>
          <p:cNvSpPr>
            <a:spLocks noGrp="1"/>
          </p:cNvSpPr>
          <p:nvPr>
            <p:ph type="title"/>
          </p:nvPr>
        </p:nvSpPr>
        <p:spPr/>
        <p:txBody>
          <a:bodyPr/>
          <a:lstStyle/>
          <a:p>
            <a:r>
              <a:rPr lang="en-CA" b="1" dirty="0">
                <a:solidFill>
                  <a:srgbClr val="C00000"/>
                </a:solidFill>
              </a:rPr>
              <a:t>Transition Options</a:t>
            </a:r>
          </a:p>
        </p:txBody>
      </p:sp>
      <p:sp>
        <p:nvSpPr>
          <p:cNvPr id="6" name="TextBox 5">
            <a:extLst>
              <a:ext uri="{FF2B5EF4-FFF2-40B4-BE49-F238E27FC236}">
                <a16:creationId xmlns:a16="http://schemas.microsoft.com/office/drawing/2014/main" id="{2CD3D5A2-32A4-453E-A160-BD4170B3DF26}"/>
              </a:ext>
            </a:extLst>
          </p:cNvPr>
          <p:cNvSpPr txBox="1"/>
          <p:nvPr/>
        </p:nvSpPr>
        <p:spPr>
          <a:xfrm>
            <a:off x="4267200" y="1600200"/>
            <a:ext cx="3943350" cy="3416320"/>
          </a:xfrm>
          <a:prstGeom prst="rect">
            <a:avLst/>
          </a:prstGeom>
          <a:noFill/>
        </p:spPr>
        <p:txBody>
          <a:bodyPr wrap="square" rtlCol="0">
            <a:spAutoFit/>
          </a:bodyPr>
          <a:lstStyle/>
          <a:p>
            <a:pPr marL="342900" indent="-342900">
              <a:buAutoNum type="arabicParenR"/>
            </a:pPr>
            <a:r>
              <a:rPr lang="en-CA" sz="2400" b="1" u="none" dirty="0">
                <a:latin typeface="+mj-lt"/>
              </a:rPr>
              <a:t>Family continuing to own &amp; manage.</a:t>
            </a:r>
          </a:p>
          <a:p>
            <a:pPr marL="342900" indent="-342900">
              <a:buAutoNum type="arabicParenR"/>
            </a:pPr>
            <a:r>
              <a:rPr lang="en-CA" sz="2400" b="1" u="none" dirty="0">
                <a:latin typeface="+mj-lt"/>
              </a:rPr>
              <a:t>Family own but outside management</a:t>
            </a:r>
          </a:p>
          <a:p>
            <a:pPr marL="342900" indent="-342900">
              <a:buAutoNum type="arabicParenR"/>
            </a:pPr>
            <a:r>
              <a:rPr lang="en-CA" sz="2400" b="1" u="none" dirty="0">
                <a:latin typeface="+mj-lt"/>
              </a:rPr>
              <a:t>Selling business to employees</a:t>
            </a:r>
          </a:p>
          <a:p>
            <a:pPr marL="342900" indent="-342900">
              <a:buAutoNum type="arabicParenR"/>
            </a:pPr>
            <a:r>
              <a:rPr lang="en-CA" sz="2400" b="1" u="none" dirty="0">
                <a:latin typeface="+mj-lt"/>
              </a:rPr>
              <a:t>Selling business to 3</a:t>
            </a:r>
            <a:r>
              <a:rPr lang="en-CA" sz="2400" b="1" u="none" baseline="30000" dirty="0">
                <a:latin typeface="+mj-lt"/>
              </a:rPr>
              <a:t>rd</a:t>
            </a:r>
            <a:r>
              <a:rPr lang="en-CA" sz="2400" b="1" u="none" dirty="0">
                <a:latin typeface="+mj-lt"/>
              </a:rPr>
              <a:t> party</a:t>
            </a:r>
          </a:p>
          <a:p>
            <a:pPr marL="342900" indent="-342900">
              <a:buAutoNum type="arabicParenR"/>
            </a:pPr>
            <a:r>
              <a:rPr lang="en-CA" sz="2400" b="1" u="none" dirty="0">
                <a:latin typeface="+mj-lt"/>
              </a:rPr>
              <a:t>Liquidating. </a:t>
            </a:r>
          </a:p>
        </p:txBody>
      </p:sp>
      <p:pic>
        <p:nvPicPr>
          <p:cNvPr id="10" name="Content Placeholder 9">
            <a:extLst>
              <a:ext uri="{FF2B5EF4-FFF2-40B4-BE49-F238E27FC236}">
                <a16:creationId xmlns:a16="http://schemas.microsoft.com/office/drawing/2014/main" id="{8C3AA2A3-7C77-4466-805B-F8B0C44EE4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1" y="1600200"/>
            <a:ext cx="3810000" cy="3200400"/>
          </a:xfrm>
        </p:spPr>
      </p:pic>
    </p:spTree>
    <p:extLst>
      <p:ext uri="{BB962C8B-B14F-4D97-AF65-F5344CB8AC3E}">
        <p14:creationId xmlns:p14="http://schemas.microsoft.com/office/powerpoint/2010/main" val="1453378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448D-1AA7-4EE6-9DA6-AFCE9A7E57D2}"/>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3716E5E9-5ED1-4588-87AA-2C52E0357511}"/>
              </a:ext>
            </a:extLst>
          </p:cNvPr>
          <p:cNvPicPr>
            <a:picLocks noGrp="1" noChangeAspect="1"/>
          </p:cNvPicPr>
          <p:nvPr>
            <p:ph idx="1"/>
          </p:nvPr>
        </p:nvPicPr>
        <p:blipFill>
          <a:blip r:embed="rId2"/>
          <a:stretch>
            <a:fillRect/>
          </a:stretch>
        </p:blipFill>
        <p:spPr>
          <a:xfrm>
            <a:off x="536145" y="274638"/>
            <a:ext cx="7462109" cy="4800600"/>
          </a:xfrm>
          <a:prstGeom prst="rect">
            <a:avLst/>
          </a:prstGeom>
        </p:spPr>
      </p:pic>
    </p:spTree>
    <p:extLst>
      <p:ext uri="{BB962C8B-B14F-4D97-AF65-F5344CB8AC3E}">
        <p14:creationId xmlns:p14="http://schemas.microsoft.com/office/powerpoint/2010/main" val="2899063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246C-D977-45FF-A210-67D86B114C47}"/>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E9D133F7-147E-4C85-A25C-B64D0242646D}"/>
              </a:ext>
            </a:extLst>
          </p:cNvPr>
          <p:cNvPicPr>
            <a:picLocks noGrp="1" noChangeAspect="1"/>
          </p:cNvPicPr>
          <p:nvPr>
            <p:ph idx="1"/>
          </p:nvPr>
        </p:nvPicPr>
        <p:blipFill>
          <a:blip r:embed="rId2"/>
          <a:stretch>
            <a:fillRect/>
          </a:stretch>
        </p:blipFill>
        <p:spPr>
          <a:xfrm>
            <a:off x="457200" y="303213"/>
            <a:ext cx="7620000" cy="4765203"/>
          </a:xfrm>
          <a:prstGeom prst="rect">
            <a:avLst/>
          </a:prstGeom>
        </p:spPr>
      </p:pic>
    </p:spTree>
    <p:extLst>
      <p:ext uri="{BB962C8B-B14F-4D97-AF65-F5344CB8AC3E}">
        <p14:creationId xmlns:p14="http://schemas.microsoft.com/office/powerpoint/2010/main" val="916524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DC25-8EF5-462B-A1F3-0FE9C6109FA5}"/>
              </a:ext>
            </a:extLst>
          </p:cNvPr>
          <p:cNvSpPr>
            <a:spLocks noGrp="1"/>
          </p:cNvSpPr>
          <p:nvPr>
            <p:ph type="title"/>
          </p:nvPr>
        </p:nvSpPr>
        <p:spPr>
          <a:xfrm>
            <a:off x="457200" y="609600"/>
            <a:ext cx="7620000" cy="1143000"/>
          </a:xfrm>
        </p:spPr>
        <p:txBody>
          <a:bodyPr/>
          <a:lstStyle/>
          <a:p>
            <a:r>
              <a:rPr lang="en-CA" sz="4800" b="1" dirty="0">
                <a:solidFill>
                  <a:schemeClr val="tx1"/>
                </a:solidFill>
              </a:rPr>
              <a:t>Succession planning — a starting point quiz</a:t>
            </a:r>
            <a:br>
              <a:rPr lang="en-CA" sz="4800" dirty="0">
                <a:solidFill>
                  <a:schemeClr val="tx1"/>
                </a:solidFill>
              </a:rPr>
            </a:br>
            <a:endParaRPr lang="en-CA" dirty="0"/>
          </a:p>
        </p:txBody>
      </p:sp>
      <p:sp>
        <p:nvSpPr>
          <p:cNvPr id="3" name="Content Placeholder 2">
            <a:extLst>
              <a:ext uri="{FF2B5EF4-FFF2-40B4-BE49-F238E27FC236}">
                <a16:creationId xmlns:a16="http://schemas.microsoft.com/office/drawing/2014/main" id="{AC37B3AD-AF47-4E8B-935B-4C08300BE8FC}"/>
              </a:ext>
            </a:extLst>
          </p:cNvPr>
          <p:cNvSpPr>
            <a:spLocks noGrp="1"/>
          </p:cNvSpPr>
          <p:nvPr>
            <p:ph idx="1"/>
          </p:nvPr>
        </p:nvSpPr>
        <p:spPr/>
        <p:txBody>
          <a:bodyPr/>
          <a:lstStyle/>
          <a:p>
            <a:r>
              <a:rPr lang="en-CA" sz="2400" dirty="0"/>
              <a:t>1. Have you defined your personal goals and a vision for the transfer of ownership and management of the company?</a:t>
            </a:r>
          </a:p>
          <a:p>
            <a:r>
              <a:rPr lang="en-CA" sz="2400" dirty="0"/>
              <a:t>2. Do you have an identified successor in place?</a:t>
            </a:r>
          </a:p>
          <a:p>
            <a:r>
              <a:rPr lang="en-CA" sz="2400" dirty="0"/>
              <a:t>3. If applicable, have you resolved the family issues that often accompany leadership and ownership decisions?</a:t>
            </a:r>
          </a:p>
          <a:p>
            <a:r>
              <a:rPr lang="en-CA" sz="2400" dirty="0"/>
              <a:t>4. Does your plan include a strategy to reduce estate taxes?</a:t>
            </a:r>
          </a:p>
          <a:p>
            <a:r>
              <a:rPr lang="en-CA" sz="2400" dirty="0"/>
              <a:t>5. Will there be sufficient liquidity to avoid the forced sale of the business?</a:t>
            </a:r>
          </a:p>
          <a:p>
            <a:endParaRPr lang="en-CA" dirty="0"/>
          </a:p>
        </p:txBody>
      </p:sp>
    </p:spTree>
    <p:extLst>
      <p:ext uri="{BB962C8B-B14F-4D97-AF65-F5344CB8AC3E}">
        <p14:creationId xmlns:p14="http://schemas.microsoft.com/office/powerpoint/2010/main" val="1701141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2E3E-A6A4-44D8-B287-A29E30441F92}"/>
              </a:ext>
            </a:extLst>
          </p:cNvPr>
          <p:cNvSpPr>
            <a:spLocks noGrp="1"/>
          </p:cNvSpPr>
          <p:nvPr>
            <p:ph type="title"/>
          </p:nvPr>
        </p:nvSpPr>
        <p:spPr>
          <a:xfrm>
            <a:off x="457200" y="274638"/>
            <a:ext cx="7620000" cy="715962"/>
          </a:xfrm>
        </p:spPr>
        <p:txBody>
          <a:bodyPr/>
          <a:lstStyle/>
          <a:p>
            <a:r>
              <a:rPr lang="en-CA" sz="4400" b="1" dirty="0">
                <a:solidFill>
                  <a:schemeClr val="tx1"/>
                </a:solidFill>
              </a:rPr>
              <a:t>Succession planning - </a:t>
            </a:r>
            <a:r>
              <a:rPr lang="en-CA" sz="4400" b="1" dirty="0" err="1">
                <a:solidFill>
                  <a:schemeClr val="tx1"/>
                </a:solidFill>
              </a:rPr>
              <a:t>con’t</a:t>
            </a:r>
            <a:br>
              <a:rPr lang="en-CA" sz="4400" dirty="0">
                <a:solidFill>
                  <a:schemeClr val="tx1"/>
                </a:solidFill>
              </a:rPr>
            </a:br>
            <a:endParaRPr lang="en-CA" dirty="0"/>
          </a:p>
        </p:txBody>
      </p:sp>
      <p:sp>
        <p:nvSpPr>
          <p:cNvPr id="3" name="Content Placeholder 2">
            <a:extLst>
              <a:ext uri="{FF2B5EF4-FFF2-40B4-BE49-F238E27FC236}">
                <a16:creationId xmlns:a16="http://schemas.microsoft.com/office/drawing/2014/main" id="{5E32DB22-9095-426E-AB68-A3F1B58BD978}"/>
              </a:ext>
            </a:extLst>
          </p:cNvPr>
          <p:cNvSpPr>
            <a:spLocks noGrp="1"/>
          </p:cNvSpPr>
          <p:nvPr>
            <p:ph idx="1"/>
          </p:nvPr>
        </p:nvSpPr>
        <p:spPr>
          <a:xfrm>
            <a:off x="457200" y="609600"/>
            <a:ext cx="7620000" cy="5572543"/>
          </a:xfrm>
        </p:spPr>
        <p:txBody>
          <a:bodyPr/>
          <a:lstStyle/>
          <a:p>
            <a:r>
              <a:rPr lang="en-CA" sz="2300" dirty="0"/>
              <a:t>6. If succession will one day require the transfer of assets, have you executed a “buy-sell” agreement that details the process ahead of time?</a:t>
            </a:r>
          </a:p>
          <a:p>
            <a:r>
              <a:rPr lang="en-CA" sz="2300" dirty="0"/>
              <a:t>7. Is there a detailed contingency plan in case the business owner dies or becomes unable to continue working sooner than anticipated? (is there insurance in place?)</a:t>
            </a:r>
          </a:p>
          <a:p>
            <a:r>
              <a:rPr lang="en-CA" sz="2300" dirty="0"/>
              <a:t>8. Have you identified and considered alternative corporate structures or stock-transfer techniques that might help the company achieve its succession goals?</a:t>
            </a:r>
          </a:p>
          <a:p>
            <a:r>
              <a:rPr lang="en-CA" sz="2300" dirty="0"/>
              <a:t>9. Have you determined whether you or anyone else will depend upon the business to meet retirement cash flow needs?</a:t>
            </a:r>
          </a:p>
          <a:p>
            <a:r>
              <a:rPr lang="en-CA" sz="2300" dirty="0"/>
              <a:t>10. Have you recently had the business valued and analyzed in the same way potential buyers and competitors would?</a:t>
            </a:r>
          </a:p>
          <a:p>
            <a:endParaRPr lang="en-CA" dirty="0"/>
          </a:p>
        </p:txBody>
      </p:sp>
    </p:spTree>
    <p:extLst>
      <p:ext uri="{BB962C8B-B14F-4D97-AF65-F5344CB8AC3E}">
        <p14:creationId xmlns:p14="http://schemas.microsoft.com/office/powerpoint/2010/main" val="2320942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746A-F5CE-4705-9094-E7892C291506}"/>
              </a:ext>
            </a:extLst>
          </p:cNvPr>
          <p:cNvSpPr>
            <a:spLocks noGrp="1"/>
          </p:cNvSpPr>
          <p:nvPr>
            <p:ph type="title"/>
          </p:nvPr>
        </p:nvSpPr>
        <p:spPr/>
        <p:txBody>
          <a:bodyPr/>
          <a:lstStyle/>
          <a:p>
            <a:r>
              <a:rPr lang="en-CA" sz="4400" b="1" dirty="0"/>
              <a:t>Succession Planning</a:t>
            </a:r>
          </a:p>
        </p:txBody>
      </p:sp>
      <p:sp>
        <p:nvSpPr>
          <p:cNvPr id="3" name="Content Placeholder 2">
            <a:extLst>
              <a:ext uri="{FF2B5EF4-FFF2-40B4-BE49-F238E27FC236}">
                <a16:creationId xmlns:a16="http://schemas.microsoft.com/office/drawing/2014/main" id="{8F4EF1BB-7AA1-4FE3-A9A0-A076BB999C0A}"/>
              </a:ext>
            </a:extLst>
          </p:cNvPr>
          <p:cNvSpPr>
            <a:spLocks noGrp="1"/>
          </p:cNvSpPr>
          <p:nvPr>
            <p:ph idx="1"/>
          </p:nvPr>
        </p:nvSpPr>
        <p:spPr/>
        <p:txBody>
          <a:bodyPr/>
          <a:lstStyle/>
          <a:p>
            <a:endParaRPr lang="en-CA" sz="2400" dirty="0"/>
          </a:p>
          <a:p>
            <a:endParaRPr lang="en-CA" sz="2400" dirty="0"/>
          </a:p>
          <a:p>
            <a:endParaRPr lang="en-CA" sz="2400" dirty="0"/>
          </a:p>
          <a:p>
            <a:r>
              <a:rPr lang="en-CA" sz="2400" dirty="0"/>
              <a:t>So if you answered “no” to more than one of those questions, we have some work to do! </a:t>
            </a:r>
          </a:p>
          <a:p>
            <a:endParaRPr lang="en-CA" sz="2400" dirty="0"/>
          </a:p>
          <a:p>
            <a:r>
              <a:rPr lang="en-CA" sz="2400" dirty="0"/>
              <a:t>But it’s not insurmountable!</a:t>
            </a:r>
          </a:p>
        </p:txBody>
      </p:sp>
    </p:spTree>
    <p:extLst>
      <p:ext uri="{BB962C8B-B14F-4D97-AF65-F5344CB8AC3E}">
        <p14:creationId xmlns:p14="http://schemas.microsoft.com/office/powerpoint/2010/main" val="3779836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523F-F98C-4131-9922-C9073BC69FD6}"/>
              </a:ext>
            </a:extLst>
          </p:cNvPr>
          <p:cNvSpPr>
            <a:spLocks noGrp="1"/>
          </p:cNvSpPr>
          <p:nvPr>
            <p:ph type="title"/>
          </p:nvPr>
        </p:nvSpPr>
        <p:spPr/>
        <p:txBody>
          <a:bodyPr/>
          <a:lstStyle/>
          <a:p>
            <a:r>
              <a:rPr lang="en-CA" sz="4400" b="1" dirty="0">
                <a:solidFill>
                  <a:schemeClr val="tx1"/>
                </a:solidFill>
              </a:rPr>
              <a:t>Translating a need into an imperative</a:t>
            </a:r>
            <a:br>
              <a:rPr lang="en-CA" sz="4000" dirty="0">
                <a:solidFill>
                  <a:schemeClr val="tx1"/>
                </a:solidFill>
              </a:rPr>
            </a:br>
            <a:endParaRPr lang="en-CA" sz="4000" dirty="0"/>
          </a:p>
        </p:txBody>
      </p:sp>
      <p:sp>
        <p:nvSpPr>
          <p:cNvPr id="3" name="Content Placeholder 2">
            <a:extLst>
              <a:ext uri="{FF2B5EF4-FFF2-40B4-BE49-F238E27FC236}">
                <a16:creationId xmlns:a16="http://schemas.microsoft.com/office/drawing/2014/main" id="{0708BC63-1AE0-4F97-B6B7-77B8BBBCFDB0}"/>
              </a:ext>
            </a:extLst>
          </p:cNvPr>
          <p:cNvSpPr>
            <a:spLocks noGrp="1"/>
          </p:cNvSpPr>
          <p:nvPr>
            <p:ph idx="1"/>
          </p:nvPr>
        </p:nvSpPr>
        <p:spPr>
          <a:xfrm>
            <a:off x="481263" y="1143000"/>
            <a:ext cx="7620000" cy="4800600"/>
          </a:xfrm>
        </p:spPr>
        <p:txBody>
          <a:bodyPr/>
          <a:lstStyle/>
          <a:p>
            <a:pPr marL="114300" indent="0">
              <a:buNone/>
            </a:pPr>
            <a:endParaRPr lang="en-CA" sz="2400" dirty="0"/>
          </a:p>
          <a:p>
            <a:r>
              <a:rPr lang="en-CA" sz="2400" dirty="0"/>
              <a:t>• No one is sure exactly whom to call for help or how to start.</a:t>
            </a:r>
          </a:p>
          <a:p>
            <a:r>
              <a:rPr lang="en-CA" sz="2400" dirty="0"/>
              <a:t>• Leaders worry about being fair to potential successors.</a:t>
            </a:r>
          </a:p>
          <a:p>
            <a:r>
              <a:rPr lang="en-CA" sz="2400" dirty="0"/>
              <a:t>• Leaders struggle to acknowledge those personnel whom they want to retain on the management team but who aren’t in line for ownership.</a:t>
            </a:r>
          </a:p>
          <a:p>
            <a:r>
              <a:rPr lang="en-CA" sz="2400" dirty="0"/>
              <a:t>• Leaders have difficulty discussing financial matters and personal goals with others.</a:t>
            </a:r>
          </a:p>
          <a:p>
            <a:r>
              <a:rPr lang="en-CA" sz="2400" dirty="0"/>
              <a:t>• The owner may not wish to retire.</a:t>
            </a:r>
          </a:p>
          <a:p>
            <a:endParaRPr lang="en-CA" dirty="0"/>
          </a:p>
        </p:txBody>
      </p:sp>
    </p:spTree>
    <p:extLst>
      <p:ext uri="{BB962C8B-B14F-4D97-AF65-F5344CB8AC3E}">
        <p14:creationId xmlns:p14="http://schemas.microsoft.com/office/powerpoint/2010/main" val="2167067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523F-F98C-4131-9922-C9073BC69FD6}"/>
              </a:ext>
            </a:extLst>
          </p:cNvPr>
          <p:cNvSpPr>
            <a:spLocks noGrp="1"/>
          </p:cNvSpPr>
          <p:nvPr>
            <p:ph type="title"/>
          </p:nvPr>
        </p:nvSpPr>
        <p:spPr/>
        <p:txBody>
          <a:bodyPr/>
          <a:lstStyle/>
          <a:p>
            <a:r>
              <a:rPr lang="en-CA" sz="4400" b="1" dirty="0">
                <a:solidFill>
                  <a:schemeClr val="tx1"/>
                </a:solidFill>
              </a:rPr>
              <a:t>Translating a need into an imperative</a:t>
            </a:r>
            <a:br>
              <a:rPr lang="en-CA" sz="4000" dirty="0">
                <a:solidFill>
                  <a:schemeClr val="tx1"/>
                </a:solidFill>
              </a:rPr>
            </a:br>
            <a:endParaRPr lang="en-CA" sz="4000" dirty="0"/>
          </a:p>
        </p:txBody>
      </p:sp>
      <p:sp>
        <p:nvSpPr>
          <p:cNvPr id="3" name="Content Placeholder 2">
            <a:extLst>
              <a:ext uri="{FF2B5EF4-FFF2-40B4-BE49-F238E27FC236}">
                <a16:creationId xmlns:a16="http://schemas.microsoft.com/office/drawing/2014/main" id="{0708BC63-1AE0-4F97-B6B7-77B8BBBCFDB0}"/>
              </a:ext>
            </a:extLst>
          </p:cNvPr>
          <p:cNvSpPr>
            <a:spLocks noGrp="1"/>
          </p:cNvSpPr>
          <p:nvPr>
            <p:ph idx="1"/>
          </p:nvPr>
        </p:nvSpPr>
        <p:spPr>
          <a:xfrm>
            <a:off x="481263" y="1143000"/>
            <a:ext cx="7620000" cy="4800600"/>
          </a:xfrm>
        </p:spPr>
        <p:txBody>
          <a:bodyPr/>
          <a:lstStyle/>
          <a:p>
            <a:pPr marL="114300" indent="0">
              <a:buNone/>
            </a:pPr>
            <a:endParaRPr lang="en-CA" sz="2400" dirty="0"/>
          </a:p>
          <a:p>
            <a:endParaRPr lang="en-CA" dirty="0"/>
          </a:p>
        </p:txBody>
      </p:sp>
      <p:sp>
        <p:nvSpPr>
          <p:cNvPr id="4" name="TextBox 3">
            <a:extLst>
              <a:ext uri="{FF2B5EF4-FFF2-40B4-BE49-F238E27FC236}">
                <a16:creationId xmlns:a16="http://schemas.microsoft.com/office/drawing/2014/main" id="{E14A2B1C-5D0A-41F8-854C-24387C5F1D22}"/>
              </a:ext>
            </a:extLst>
          </p:cNvPr>
          <p:cNvSpPr txBox="1"/>
          <p:nvPr/>
        </p:nvSpPr>
        <p:spPr>
          <a:xfrm>
            <a:off x="481263" y="1905000"/>
            <a:ext cx="7620000" cy="3785652"/>
          </a:xfrm>
          <a:prstGeom prst="rect">
            <a:avLst/>
          </a:prstGeom>
          <a:noFill/>
        </p:spPr>
        <p:txBody>
          <a:bodyPr wrap="square" rtlCol="0">
            <a:spAutoFit/>
          </a:bodyPr>
          <a:lstStyle/>
          <a:p>
            <a:r>
              <a:rPr lang="en-CA" u="none" dirty="0"/>
              <a:t>• </a:t>
            </a:r>
            <a:r>
              <a:rPr lang="en-CA" sz="2400" u="none" dirty="0">
                <a:latin typeface="+mn-lt"/>
              </a:rPr>
              <a:t>Leaders struggle to disconnect from the day-to-day urgencies to focus on long-term planning.</a:t>
            </a:r>
          </a:p>
          <a:p>
            <a:r>
              <a:rPr lang="en-CA" sz="2400" u="none" dirty="0">
                <a:latin typeface="+mn-lt"/>
              </a:rPr>
              <a:t>• Leaders are reluctant to commit to complicated strategies that may save taxes but don’t address their own non-tax goals and concerns.</a:t>
            </a:r>
          </a:p>
          <a:p>
            <a:r>
              <a:rPr lang="en-CA" sz="2400" u="none" dirty="0">
                <a:latin typeface="+mn-lt"/>
              </a:rPr>
              <a:t>• They don’t believe successors are ready to assume control, and so they feel nothing can be done.</a:t>
            </a:r>
          </a:p>
          <a:p>
            <a:r>
              <a:rPr lang="en-CA" sz="2400" u="none" dirty="0">
                <a:latin typeface="+mn-lt"/>
              </a:rPr>
              <a:t>• The entire process seems too daunting.</a:t>
            </a:r>
          </a:p>
          <a:p>
            <a:r>
              <a:rPr lang="en-CA" sz="2400" u="none" dirty="0">
                <a:latin typeface="+mn-lt"/>
              </a:rPr>
              <a:t>• Leaders perceive it is a cost that delivers no immediate benefit.</a:t>
            </a:r>
          </a:p>
        </p:txBody>
      </p:sp>
    </p:spTree>
    <p:extLst>
      <p:ext uri="{BB962C8B-B14F-4D97-AF65-F5344CB8AC3E}">
        <p14:creationId xmlns:p14="http://schemas.microsoft.com/office/powerpoint/2010/main" val="164134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7B8D-C3C7-4DF4-A831-03921D6823DE}"/>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A1D548AB-4198-442D-88B7-F640A99C4A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457200"/>
            <a:ext cx="7620000" cy="5105400"/>
          </a:xfrm>
        </p:spPr>
      </p:pic>
    </p:spTree>
    <p:extLst>
      <p:ext uri="{BB962C8B-B14F-4D97-AF65-F5344CB8AC3E}">
        <p14:creationId xmlns:p14="http://schemas.microsoft.com/office/powerpoint/2010/main" val="2189579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040E-EC38-4150-8950-15621250E1D0}"/>
              </a:ext>
            </a:extLst>
          </p:cNvPr>
          <p:cNvSpPr>
            <a:spLocks noGrp="1"/>
          </p:cNvSpPr>
          <p:nvPr>
            <p:ph type="title"/>
          </p:nvPr>
        </p:nvSpPr>
        <p:spPr/>
        <p:txBody>
          <a:bodyPr/>
          <a:lstStyle/>
          <a:p>
            <a:r>
              <a:rPr lang="en-CA" sz="4800" b="1" dirty="0"/>
              <a:t>Succession Planning</a:t>
            </a:r>
            <a:endParaRPr lang="en-CA" dirty="0"/>
          </a:p>
        </p:txBody>
      </p:sp>
      <p:sp>
        <p:nvSpPr>
          <p:cNvPr id="3" name="Content Placeholder 2">
            <a:extLst>
              <a:ext uri="{FF2B5EF4-FFF2-40B4-BE49-F238E27FC236}">
                <a16:creationId xmlns:a16="http://schemas.microsoft.com/office/drawing/2014/main" id="{68502CC1-7BE3-46B8-96AD-459A25CA74A3}"/>
              </a:ext>
            </a:extLst>
          </p:cNvPr>
          <p:cNvSpPr>
            <a:spLocks noGrp="1"/>
          </p:cNvSpPr>
          <p:nvPr>
            <p:ph idx="1"/>
          </p:nvPr>
        </p:nvSpPr>
        <p:spPr/>
        <p:txBody>
          <a:bodyPr/>
          <a:lstStyle/>
          <a:p>
            <a:r>
              <a:rPr lang="en-CA" b="1" dirty="0"/>
              <a:t>Aligning goals across time — and across roles</a:t>
            </a:r>
            <a:endParaRPr lang="en-CA" dirty="0"/>
          </a:p>
          <a:p>
            <a:r>
              <a:rPr lang="en-CA" dirty="0"/>
              <a:t>Taking the time to understand the factors that really drive a company’s continuity and growth can help owners and stakeholders create strategic priorities and develop a detailed action plan.</a:t>
            </a:r>
          </a:p>
        </p:txBody>
      </p:sp>
    </p:spTree>
    <p:extLst>
      <p:ext uri="{BB962C8B-B14F-4D97-AF65-F5344CB8AC3E}">
        <p14:creationId xmlns:p14="http://schemas.microsoft.com/office/powerpoint/2010/main" val="680608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BB0E-C4EA-4C14-82FF-5DF3D4E6F309}"/>
              </a:ext>
            </a:extLst>
          </p:cNvPr>
          <p:cNvSpPr>
            <a:spLocks noGrp="1"/>
          </p:cNvSpPr>
          <p:nvPr>
            <p:ph type="title"/>
          </p:nvPr>
        </p:nvSpPr>
        <p:spPr>
          <a:xfrm>
            <a:off x="457200" y="457200"/>
            <a:ext cx="7620000" cy="1143000"/>
          </a:xfrm>
        </p:spPr>
        <p:txBody>
          <a:bodyPr/>
          <a:lstStyle/>
          <a:p>
            <a:r>
              <a:rPr lang="en-CA" sz="4800" b="1" dirty="0">
                <a:solidFill>
                  <a:schemeClr val="tx1"/>
                </a:solidFill>
              </a:rPr>
              <a:t>Communication with stakeholders</a:t>
            </a:r>
            <a:br>
              <a:rPr lang="en-CA" sz="4800" dirty="0">
                <a:solidFill>
                  <a:schemeClr val="tx1"/>
                </a:solidFill>
              </a:rPr>
            </a:br>
            <a:endParaRPr lang="en-CA" dirty="0"/>
          </a:p>
        </p:txBody>
      </p:sp>
      <p:sp>
        <p:nvSpPr>
          <p:cNvPr id="3" name="Content Placeholder 2">
            <a:extLst>
              <a:ext uri="{FF2B5EF4-FFF2-40B4-BE49-F238E27FC236}">
                <a16:creationId xmlns:a16="http://schemas.microsoft.com/office/drawing/2014/main" id="{969B6592-969E-4CF2-911A-247FE599B0E4}"/>
              </a:ext>
            </a:extLst>
          </p:cNvPr>
          <p:cNvSpPr>
            <a:spLocks noGrp="1"/>
          </p:cNvSpPr>
          <p:nvPr>
            <p:ph idx="1"/>
          </p:nvPr>
        </p:nvSpPr>
        <p:spPr/>
        <p:txBody>
          <a:bodyPr/>
          <a:lstStyle/>
          <a:p>
            <a:r>
              <a:rPr lang="en-CA" dirty="0"/>
              <a:t>Biggest Threat to smooth transitions is lack of communication!</a:t>
            </a:r>
          </a:p>
          <a:p>
            <a:endParaRPr lang="en-CA" dirty="0"/>
          </a:p>
          <a:p>
            <a:r>
              <a:rPr lang="en-CA" dirty="0"/>
              <a:t>It doesn’t mean everyone will get what he or she wants. </a:t>
            </a:r>
          </a:p>
          <a:p>
            <a:endParaRPr lang="en-CA" dirty="0"/>
          </a:p>
          <a:p>
            <a:r>
              <a:rPr lang="en-CA" dirty="0"/>
              <a:t>Include all stakeholders in goal-setting process </a:t>
            </a:r>
          </a:p>
        </p:txBody>
      </p:sp>
    </p:spTree>
    <p:extLst>
      <p:ext uri="{BB962C8B-B14F-4D97-AF65-F5344CB8AC3E}">
        <p14:creationId xmlns:p14="http://schemas.microsoft.com/office/powerpoint/2010/main" val="3864566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B094C-8A68-4D2E-B824-E9CDB1C10203}"/>
              </a:ext>
            </a:extLst>
          </p:cNvPr>
          <p:cNvSpPr>
            <a:spLocks noGrp="1"/>
          </p:cNvSpPr>
          <p:nvPr>
            <p:ph type="title"/>
          </p:nvPr>
        </p:nvSpPr>
        <p:spPr/>
        <p:txBody>
          <a:bodyPr/>
          <a:lstStyle/>
          <a:p>
            <a:r>
              <a:rPr lang="en-CA" sz="4800" b="1" dirty="0"/>
              <a:t>Strategic Planning</a:t>
            </a:r>
          </a:p>
        </p:txBody>
      </p:sp>
      <p:sp>
        <p:nvSpPr>
          <p:cNvPr id="3" name="Content Placeholder 2">
            <a:extLst>
              <a:ext uri="{FF2B5EF4-FFF2-40B4-BE49-F238E27FC236}">
                <a16:creationId xmlns:a16="http://schemas.microsoft.com/office/drawing/2014/main" id="{9BEBF780-CC07-4933-992B-C0DF2A7DD481}"/>
              </a:ext>
            </a:extLst>
          </p:cNvPr>
          <p:cNvSpPr>
            <a:spLocks noGrp="1"/>
          </p:cNvSpPr>
          <p:nvPr>
            <p:ph idx="1"/>
          </p:nvPr>
        </p:nvSpPr>
        <p:spPr/>
        <p:txBody>
          <a:bodyPr/>
          <a:lstStyle/>
          <a:p>
            <a:r>
              <a:rPr lang="en-CA" dirty="0"/>
              <a:t>Key  Managers and owners of the business should develop the plan.</a:t>
            </a:r>
          </a:p>
          <a:p>
            <a:endParaRPr lang="en-CA" dirty="0"/>
          </a:p>
          <a:p>
            <a:r>
              <a:rPr lang="en-CA" dirty="0"/>
              <a:t>Use internal resources and external consultants.</a:t>
            </a:r>
          </a:p>
          <a:p>
            <a:endParaRPr lang="en-CA" dirty="0"/>
          </a:p>
          <a:p>
            <a:r>
              <a:rPr lang="en-CA" dirty="0"/>
              <a:t>Make it a team effort!</a:t>
            </a:r>
          </a:p>
        </p:txBody>
      </p:sp>
    </p:spTree>
    <p:extLst>
      <p:ext uri="{BB962C8B-B14F-4D97-AF65-F5344CB8AC3E}">
        <p14:creationId xmlns:p14="http://schemas.microsoft.com/office/powerpoint/2010/main" val="1670208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B9AF-2493-4B17-BE08-41BA78C8E9B5}"/>
              </a:ext>
            </a:extLst>
          </p:cNvPr>
          <p:cNvSpPr>
            <a:spLocks noGrp="1"/>
          </p:cNvSpPr>
          <p:nvPr>
            <p:ph type="title"/>
          </p:nvPr>
        </p:nvSpPr>
        <p:spPr/>
        <p:txBody>
          <a:bodyPr/>
          <a:lstStyle/>
          <a:p>
            <a:r>
              <a:rPr lang="en-CA" sz="4800" b="1" dirty="0"/>
              <a:t>Corporate Governance</a:t>
            </a:r>
          </a:p>
        </p:txBody>
      </p:sp>
      <p:pic>
        <p:nvPicPr>
          <p:cNvPr id="4" name="Content Placeholder 3">
            <a:extLst>
              <a:ext uri="{FF2B5EF4-FFF2-40B4-BE49-F238E27FC236}">
                <a16:creationId xmlns:a16="http://schemas.microsoft.com/office/drawing/2014/main" id="{FF808407-35A7-4E4F-84FB-3ACFC1E560F3}"/>
              </a:ext>
            </a:extLst>
          </p:cNvPr>
          <p:cNvPicPr>
            <a:picLocks noGrp="1" noChangeAspect="1"/>
          </p:cNvPicPr>
          <p:nvPr>
            <p:ph idx="1"/>
          </p:nvPr>
        </p:nvPicPr>
        <p:blipFill>
          <a:blip r:embed="rId3"/>
          <a:stretch>
            <a:fillRect/>
          </a:stretch>
        </p:blipFill>
        <p:spPr>
          <a:xfrm>
            <a:off x="457200" y="1417638"/>
            <a:ext cx="7620000" cy="4131652"/>
          </a:xfrm>
          <a:prstGeom prst="rect">
            <a:avLst/>
          </a:prstGeom>
        </p:spPr>
      </p:pic>
    </p:spTree>
    <p:extLst>
      <p:ext uri="{BB962C8B-B14F-4D97-AF65-F5344CB8AC3E}">
        <p14:creationId xmlns:p14="http://schemas.microsoft.com/office/powerpoint/2010/main" val="934230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6AF8-A82C-4F5E-8DEF-5D342C248329}"/>
              </a:ext>
            </a:extLst>
          </p:cNvPr>
          <p:cNvSpPr>
            <a:spLocks noGrp="1"/>
          </p:cNvSpPr>
          <p:nvPr>
            <p:ph type="title"/>
          </p:nvPr>
        </p:nvSpPr>
        <p:spPr/>
        <p:txBody>
          <a:bodyPr/>
          <a:lstStyle/>
          <a:p>
            <a:r>
              <a:rPr lang="en-CA" sz="4800" b="1" dirty="0"/>
              <a:t>Family Business</a:t>
            </a:r>
          </a:p>
        </p:txBody>
      </p:sp>
      <p:sp>
        <p:nvSpPr>
          <p:cNvPr id="3" name="Content Placeholder 2">
            <a:extLst>
              <a:ext uri="{FF2B5EF4-FFF2-40B4-BE49-F238E27FC236}">
                <a16:creationId xmlns:a16="http://schemas.microsoft.com/office/drawing/2014/main" id="{E5E9261C-C648-4235-84DD-B865BAE8AF43}"/>
              </a:ext>
            </a:extLst>
          </p:cNvPr>
          <p:cNvSpPr>
            <a:spLocks noGrp="1"/>
          </p:cNvSpPr>
          <p:nvPr>
            <p:ph idx="1"/>
          </p:nvPr>
        </p:nvSpPr>
        <p:spPr/>
        <p:txBody>
          <a:bodyPr/>
          <a:lstStyle/>
          <a:p>
            <a:r>
              <a:rPr lang="en-CA" dirty="0"/>
              <a:t>More challenging than most businesses to run</a:t>
            </a:r>
          </a:p>
          <a:p>
            <a:endParaRPr lang="en-CA" dirty="0"/>
          </a:p>
          <a:p>
            <a:r>
              <a:rPr lang="en-CA" dirty="0"/>
              <a:t>More dynamics to deal with</a:t>
            </a:r>
          </a:p>
        </p:txBody>
      </p:sp>
    </p:spTree>
    <p:extLst>
      <p:ext uri="{BB962C8B-B14F-4D97-AF65-F5344CB8AC3E}">
        <p14:creationId xmlns:p14="http://schemas.microsoft.com/office/powerpoint/2010/main" val="4153902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63878-29C1-4118-837F-F2347BBB4917}"/>
              </a:ext>
            </a:extLst>
          </p:cNvPr>
          <p:cNvSpPr>
            <a:spLocks noGrp="1"/>
          </p:cNvSpPr>
          <p:nvPr>
            <p:ph type="title"/>
          </p:nvPr>
        </p:nvSpPr>
        <p:spPr/>
        <p:txBody>
          <a:bodyPr/>
          <a:lstStyle/>
          <a:p>
            <a:r>
              <a:rPr lang="en-CA" sz="4800" b="1" dirty="0"/>
              <a:t>Business Management</a:t>
            </a:r>
          </a:p>
        </p:txBody>
      </p:sp>
      <p:sp>
        <p:nvSpPr>
          <p:cNvPr id="3" name="Content Placeholder 2">
            <a:extLst>
              <a:ext uri="{FF2B5EF4-FFF2-40B4-BE49-F238E27FC236}">
                <a16:creationId xmlns:a16="http://schemas.microsoft.com/office/drawing/2014/main" id="{1F6C5C21-1565-4458-A1B9-65C81500246D}"/>
              </a:ext>
            </a:extLst>
          </p:cNvPr>
          <p:cNvSpPr>
            <a:spLocks noGrp="1"/>
          </p:cNvSpPr>
          <p:nvPr>
            <p:ph idx="1"/>
          </p:nvPr>
        </p:nvSpPr>
        <p:spPr/>
        <p:txBody>
          <a:bodyPr/>
          <a:lstStyle/>
          <a:p>
            <a:r>
              <a:rPr lang="en-CA" dirty="0"/>
              <a:t>Family businesses should have  an “outside” board (or number of ) advisors</a:t>
            </a:r>
          </a:p>
          <a:p>
            <a:endParaRPr lang="en-CA" dirty="0"/>
          </a:p>
          <a:p>
            <a:r>
              <a:rPr lang="en-CA" dirty="0"/>
              <a:t>The advisors will be objective and make recommendations in the best interest of shareholders and the company</a:t>
            </a:r>
          </a:p>
          <a:p>
            <a:endParaRPr lang="en-CA" dirty="0"/>
          </a:p>
          <a:p>
            <a:r>
              <a:rPr lang="en-CA" dirty="0"/>
              <a:t>The outside advisors should have the predominant say in whom should succeed the current owner as CEO </a:t>
            </a:r>
          </a:p>
        </p:txBody>
      </p:sp>
    </p:spTree>
    <p:extLst>
      <p:ext uri="{BB962C8B-B14F-4D97-AF65-F5344CB8AC3E}">
        <p14:creationId xmlns:p14="http://schemas.microsoft.com/office/powerpoint/2010/main" val="2577454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035E-9F14-4AEA-894C-0D445C31ABE9}"/>
              </a:ext>
            </a:extLst>
          </p:cNvPr>
          <p:cNvSpPr>
            <a:spLocks noGrp="1"/>
          </p:cNvSpPr>
          <p:nvPr>
            <p:ph type="title"/>
          </p:nvPr>
        </p:nvSpPr>
        <p:spPr/>
        <p:txBody>
          <a:bodyPr/>
          <a:lstStyle/>
          <a:p>
            <a:r>
              <a:rPr lang="en-CA" dirty="0"/>
              <a:t>Case Study – Family Feud</a:t>
            </a:r>
          </a:p>
        </p:txBody>
      </p:sp>
      <p:sp>
        <p:nvSpPr>
          <p:cNvPr id="3" name="Content Placeholder 2">
            <a:extLst>
              <a:ext uri="{FF2B5EF4-FFF2-40B4-BE49-F238E27FC236}">
                <a16:creationId xmlns:a16="http://schemas.microsoft.com/office/drawing/2014/main" id="{5DE681F0-2122-407F-9F72-71CBF0B0C492}"/>
              </a:ext>
            </a:extLst>
          </p:cNvPr>
          <p:cNvSpPr>
            <a:spLocks noGrp="1"/>
          </p:cNvSpPr>
          <p:nvPr>
            <p:ph idx="1"/>
          </p:nvPr>
        </p:nvSpPr>
        <p:spPr/>
        <p:txBody>
          <a:bodyPr/>
          <a:lstStyle/>
          <a:p>
            <a:r>
              <a:rPr lang="en-CA" dirty="0"/>
              <a:t>Robert is owner (62)</a:t>
            </a:r>
          </a:p>
          <a:p>
            <a:r>
              <a:rPr lang="en-CA" dirty="0"/>
              <a:t>Nathan and Emily oldest two children, inexperienced but working in business. John , youngest child, doesn’t work in business.</a:t>
            </a:r>
          </a:p>
          <a:p>
            <a:r>
              <a:rPr lang="en-CA" dirty="0"/>
              <a:t>Robert wants to retire but can’t as Emily and Nathan are not prepared yet to take over. Eventually leaves in 2 years.</a:t>
            </a:r>
          </a:p>
          <a:p>
            <a:endParaRPr lang="en-CA" dirty="0"/>
          </a:p>
          <a:p>
            <a:r>
              <a:rPr lang="en-CA" dirty="0"/>
              <a:t>Business loses key employees and salespeople, eventually sold for significantly less than it was worth when Robert retired</a:t>
            </a:r>
          </a:p>
        </p:txBody>
      </p:sp>
    </p:spTree>
    <p:extLst>
      <p:ext uri="{BB962C8B-B14F-4D97-AF65-F5344CB8AC3E}">
        <p14:creationId xmlns:p14="http://schemas.microsoft.com/office/powerpoint/2010/main" val="144649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808E-5C72-4460-9F80-222E75B89B48}"/>
              </a:ext>
            </a:extLst>
          </p:cNvPr>
          <p:cNvSpPr>
            <a:spLocks noGrp="1"/>
          </p:cNvSpPr>
          <p:nvPr>
            <p:ph type="title"/>
          </p:nvPr>
        </p:nvSpPr>
        <p:spPr/>
        <p:txBody>
          <a:bodyPr/>
          <a:lstStyle/>
          <a:p>
            <a:r>
              <a:rPr lang="en-CA" dirty="0"/>
              <a:t>Case Study – Analysis</a:t>
            </a:r>
          </a:p>
        </p:txBody>
      </p:sp>
      <p:sp>
        <p:nvSpPr>
          <p:cNvPr id="3" name="Content Placeholder 2">
            <a:extLst>
              <a:ext uri="{FF2B5EF4-FFF2-40B4-BE49-F238E27FC236}">
                <a16:creationId xmlns:a16="http://schemas.microsoft.com/office/drawing/2014/main" id="{EA5E7F9D-9657-4536-8EA2-2521B047F7C0}"/>
              </a:ext>
            </a:extLst>
          </p:cNvPr>
          <p:cNvSpPr>
            <a:spLocks noGrp="1"/>
          </p:cNvSpPr>
          <p:nvPr>
            <p:ph idx="1"/>
          </p:nvPr>
        </p:nvSpPr>
        <p:spPr/>
        <p:txBody>
          <a:bodyPr/>
          <a:lstStyle/>
          <a:p>
            <a:r>
              <a:rPr lang="en-CA" dirty="0"/>
              <a:t>Robert had an estate plan but no succession plan! (they are not the same!) He likely should have started thinking about succession 5+ (or more!)  years ago.</a:t>
            </a:r>
          </a:p>
          <a:p>
            <a:endParaRPr lang="en-CA" dirty="0"/>
          </a:p>
          <a:p>
            <a:r>
              <a:rPr lang="en-CA" dirty="0"/>
              <a:t>Robert did not assess his kids ability to run the business (could  have encouraged outside employment before “coming home to the family business” or more training.)</a:t>
            </a:r>
          </a:p>
          <a:p>
            <a:endParaRPr lang="en-CA" dirty="0"/>
          </a:p>
          <a:p>
            <a:r>
              <a:rPr lang="en-CA" dirty="0"/>
              <a:t>Robert did not have any outside advisors on business governance and strategic planning.</a:t>
            </a:r>
          </a:p>
        </p:txBody>
      </p:sp>
    </p:spTree>
    <p:extLst>
      <p:ext uri="{BB962C8B-B14F-4D97-AF65-F5344CB8AC3E}">
        <p14:creationId xmlns:p14="http://schemas.microsoft.com/office/powerpoint/2010/main" val="44862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5AB6-415C-4605-8500-86C3A8843DDD}"/>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367D3211-92E4-42BE-9194-AE47631E9DCC}"/>
              </a:ext>
            </a:extLst>
          </p:cNvPr>
          <p:cNvPicPr>
            <a:picLocks noGrp="1" noChangeAspect="1"/>
          </p:cNvPicPr>
          <p:nvPr>
            <p:ph idx="1"/>
          </p:nvPr>
        </p:nvPicPr>
        <p:blipFill>
          <a:blip r:embed="rId3"/>
          <a:stretch>
            <a:fillRect/>
          </a:stretch>
        </p:blipFill>
        <p:spPr>
          <a:xfrm>
            <a:off x="465221" y="381001"/>
            <a:ext cx="7620000" cy="5257800"/>
          </a:xfrm>
          <a:prstGeom prst="rect">
            <a:avLst/>
          </a:prstGeom>
        </p:spPr>
      </p:pic>
    </p:spTree>
    <p:extLst>
      <p:ext uri="{BB962C8B-B14F-4D97-AF65-F5344CB8AC3E}">
        <p14:creationId xmlns:p14="http://schemas.microsoft.com/office/powerpoint/2010/main" val="1223860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8AF62-13DC-4DE0-B928-EADF930CAC80}"/>
              </a:ext>
            </a:extLst>
          </p:cNvPr>
          <p:cNvSpPr>
            <a:spLocks noGrp="1"/>
          </p:cNvSpPr>
          <p:nvPr>
            <p:ph type="title"/>
          </p:nvPr>
        </p:nvSpPr>
        <p:spPr/>
        <p:txBody>
          <a:bodyPr/>
          <a:lstStyle/>
          <a:p>
            <a:r>
              <a:rPr lang="en-CA" dirty="0"/>
              <a:t>Summary</a:t>
            </a:r>
          </a:p>
        </p:txBody>
      </p:sp>
      <p:sp>
        <p:nvSpPr>
          <p:cNvPr id="3" name="Content Placeholder 2">
            <a:extLst>
              <a:ext uri="{FF2B5EF4-FFF2-40B4-BE49-F238E27FC236}">
                <a16:creationId xmlns:a16="http://schemas.microsoft.com/office/drawing/2014/main" id="{EDE9FBDB-7A00-497A-8CBB-8C0D15917B37}"/>
              </a:ext>
            </a:extLst>
          </p:cNvPr>
          <p:cNvSpPr>
            <a:spLocks noGrp="1"/>
          </p:cNvSpPr>
          <p:nvPr>
            <p:ph idx="1"/>
          </p:nvPr>
        </p:nvSpPr>
        <p:spPr/>
        <p:txBody>
          <a:bodyPr/>
          <a:lstStyle/>
          <a:p>
            <a:r>
              <a:rPr lang="en-CA" dirty="0"/>
              <a:t>Key is always communication when it comes to family succession plans!</a:t>
            </a:r>
          </a:p>
          <a:p>
            <a:endParaRPr lang="en-CA" dirty="0"/>
          </a:p>
          <a:p>
            <a:r>
              <a:rPr lang="en-CA" dirty="0"/>
              <a:t>Plan sooner rather than later.</a:t>
            </a:r>
          </a:p>
          <a:p>
            <a:endParaRPr lang="en-CA" dirty="0"/>
          </a:p>
          <a:p>
            <a:r>
              <a:rPr lang="en-CA" dirty="0"/>
              <a:t>Find outside help – in the form of objective business advisors and professional (legal, insurance and accounting).</a:t>
            </a:r>
          </a:p>
          <a:p>
            <a:endParaRPr lang="en-CA" dirty="0"/>
          </a:p>
          <a:p>
            <a:endParaRPr lang="en-CA" dirty="0"/>
          </a:p>
          <a:p>
            <a:r>
              <a:rPr lang="en-CA" sz="4800" dirty="0"/>
              <a:t>Questions? </a:t>
            </a:r>
          </a:p>
        </p:txBody>
      </p:sp>
    </p:spTree>
    <p:extLst>
      <p:ext uri="{BB962C8B-B14F-4D97-AF65-F5344CB8AC3E}">
        <p14:creationId xmlns:p14="http://schemas.microsoft.com/office/powerpoint/2010/main" val="3576297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03561-AFAF-4199-8755-EFA134BF989A}"/>
              </a:ext>
            </a:extLst>
          </p:cNvPr>
          <p:cNvSpPr>
            <a:spLocks noGrp="1"/>
          </p:cNvSpPr>
          <p:nvPr>
            <p:ph type="title"/>
          </p:nvPr>
        </p:nvSpPr>
        <p:spPr>
          <a:xfrm>
            <a:off x="457200" y="274638"/>
            <a:ext cx="7620000" cy="258762"/>
          </a:xfrm>
        </p:spPr>
        <p:txBody>
          <a:bodyPr/>
          <a:lstStyle/>
          <a:p>
            <a:r>
              <a:rPr lang="en-CA" dirty="0"/>
              <a:t>Swindon</a:t>
            </a:r>
          </a:p>
        </p:txBody>
      </p:sp>
      <p:pic>
        <p:nvPicPr>
          <p:cNvPr id="4" name="Online Media 3" title="See How an Insane 7-Circle Roundabout Actually Works | WIRED">
            <a:hlinkClick r:id="" action="ppaction://media"/>
            <a:extLst>
              <a:ext uri="{FF2B5EF4-FFF2-40B4-BE49-F238E27FC236}">
                <a16:creationId xmlns:a16="http://schemas.microsoft.com/office/drawing/2014/main" id="{94DE5829-C322-4920-9250-B221805001C9}"/>
              </a:ext>
            </a:extLst>
          </p:cNvPr>
          <p:cNvPicPr>
            <a:picLocks noGrp="1" noRot="1" noChangeAspect="1"/>
          </p:cNvPicPr>
          <p:nvPr>
            <p:ph idx="1"/>
            <a:videoFile r:link="rId1"/>
          </p:nvPr>
        </p:nvPicPr>
        <p:blipFill>
          <a:blip r:embed="rId4"/>
          <a:stretch>
            <a:fillRect/>
          </a:stretch>
        </p:blipFill>
        <p:spPr>
          <a:xfrm>
            <a:off x="76200" y="76200"/>
            <a:ext cx="8991600" cy="6705600"/>
          </a:xfrm>
          <a:prstGeom prst="rect">
            <a:avLst/>
          </a:prstGeom>
        </p:spPr>
      </p:pic>
    </p:spTree>
    <p:extLst>
      <p:ext uri="{BB962C8B-B14F-4D97-AF65-F5344CB8AC3E}">
        <p14:creationId xmlns:p14="http://schemas.microsoft.com/office/powerpoint/2010/main" val="2474797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C3972-DE19-4E15-ABE0-EAEF145E3770}"/>
              </a:ext>
            </a:extLst>
          </p:cNvPr>
          <p:cNvSpPr>
            <a:spLocks noGrp="1"/>
          </p:cNvSpPr>
          <p:nvPr>
            <p:ph type="title"/>
          </p:nvPr>
        </p:nvSpPr>
        <p:spPr>
          <a:xfrm>
            <a:off x="457200" y="274638"/>
            <a:ext cx="7620000" cy="411162"/>
          </a:xfrm>
        </p:spPr>
        <p:txBody>
          <a:bodyPr/>
          <a:lstStyle/>
          <a:p>
            <a:r>
              <a:rPr lang="en-CA" dirty="0" err="1"/>
              <a:t>Joval</a:t>
            </a:r>
            <a:r>
              <a:rPr lang="en-CA" dirty="0"/>
              <a:t> Group Family Business</a:t>
            </a:r>
          </a:p>
        </p:txBody>
      </p:sp>
      <p:pic>
        <p:nvPicPr>
          <p:cNvPr id="4" name="Online Media 3">
            <a:hlinkClick r:id="" action="ppaction://media"/>
            <a:extLst>
              <a:ext uri="{FF2B5EF4-FFF2-40B4-BE49-F238E27FC236}">
                <a16:creationId xmlns:a16="http://schemas.microsoft.com/office/drawing/2014/main" id="{62535DC9-C17E-45A3-A57A-37672AAD2556}"/>
              </a:ext>
            </a:extLst>
          </p:cNvPr>
          <p:cNvPicPr>
            <a:picLocks noGrp="1" noRot="1" noChangeAspect="1"/>
          </p:cNvPicPr>
          <p:nvPr>
            <p:ph idx="1"/>
            <a:videoFile r:link="rId1"/>
          </p:nvPr>
        </p:nvPicPr>
        <p:blipFill>
          <a:blip r:embed="rId4"/>
          <a:stretch>
            <a:fillRect/>
          </a:stretch>
        </p:blipFill>
        <p:spPr>
          <a:xfrm>
            <a:off x="304800" y="838200"/>
            <a:ext cx="7924800" cy="4800600"/>
          </a:xfrm>
          <a:prstGeom prst="rect">
            <a:avLst/>
          </a:prstGeom>
        </p:spPr>
      </p:pic>
    </p:spTree>
    <p:extLst>
      <p:ext uri="{BB962C8B-B14F-4D97-AF65-F5344CB8AC3E}">
        <p14:creationId xmlns:p14="http://schemas.microsoft.com/office/powerpoint/2010/main" val="301311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AF7DB-2982-428B-9699-749917B72246}"/>
              </a:ext>
            </a:extLst>
          </p:cNvPr>
          <p:cNvSpPr>
            <a:spLocks noGrp="1"/>
          </p:cNvSpPr>
          <p:nvPr>
            <p:ph type="title"/>
          </p:nvPr>
        </p:nvSpPr>
        <p:spPr/>
        <p:txBody>
          <a:bodyPr/>
          <a:lstStyle/>
          <a:p>
            <a:r>
              <a:rPr lang="en-CA" b="1" dirty="0"/>
              <a:t>Planning for Family Business Successions</a:t>
            </a:r>
          </a:p>
        </p:txBody>
      </p:sp>
      <p:sp>
        <p:nvSpPr>
          <p:cNvPr id="3" name="Content Placeholder 2">
            <a:extLst>
              <a:ext uri="{FF2B5EF4-FFF2-40B4-BE49-F238E27FC236}">
                <a16:creationId xmlns:a16="http://schemas.microsoft.com/office/drawing/2014/main" id="{8C6D4CD8-0077-4C17-8837-F21419924522}"/>
              </a:ext>
            </a:extLst>
          </p:cNvPr>
          <p:cNvSpPr>
            <a:spLocks noGrp="1"/>
          </p:cNvSpPr>
          <p:nvPr>
            <p:ph idx="1"/>
          </p:nvPr>
        </p:nvSpPr>
        <p:spPr/>
        <p:txBody>
          <a:bodyPr/>
          <a:lstStyle/>
          <a:p>
            <a:endParaRPr lang="en-CA" dirty="0"/>
          </a:p>
          <a:p>
            <a:endParaRPr lang="en-CA" dirty="0"/>
          </a:p>
          <a:p>
            <a:endParaRPr lang="en-CA" dirty="0"/>
          </a:p>
          <a:p>
            <a:endParaRPr lang="en-CA" dirty="0"/>
          </a:p>
          <a:p>
            <a:r>
              <a:rPr lang="en-CA" dirty="0"/>
              <a:t>About as simple as explaining to someone how to navigate the Swindon traffic circle!</a:t>
            </a:r>
          </a:p>
          <a:p>
            <a:endParaRPr lang="en-CA" dirty="0"/>
          </a:p>
          <a:p>
            <a:endParaRPr lang="en-CA" dirty="0"/>
          </a:p>
          <a:p>
            <a:r>
              <a:rPr lang="en-CA" dirty="0"/>
              <a:t>Not simple but not impossible either! </a:t>
            </a:r>
          </a:p>
        </p:txBody>
      </p:sp>
    </p:spTree>
    <p:extLst>
      <p:ext uri="{BB962C8B-B14F-4D97-AF65-F5344CB8AC3E}">
        <p14:creationId xmlns:p14="http://schemas.microsoft.com/office/powerpoint/2010/main" val="1879096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42C6-842E-429F-9D95-830729FDB210}"/>
              </a:ext>
            </a:extLst>
          </p:cNvPr>
          <p:cNvSpPr>
            <a:spLocks noGrp="1"/>
          </p:cNvSpPr>
          <p:nvPr>
            <p:ph type="title"/>
          </p:nvPr>
        </p:nvSpPr>
        <p:spPr/>
        <p:txBody>
          <a:bodyPr/>
          <a:lstStyle/>
          <a:p>
            <a:r>
              <a:rPr lang="en-CA" dirty="0"/>
              <a:t>Working with Family</a:t>
            </a:r>
          </a:p>
        </p:txBody>
      </p:sp>
      <p:pic>
        <p:nvPicPr>
          <p:cNvPr id="4" name="Online Media 3">
            <a:hlinkClick r:id="" action="ppaction://media"/>
            <a:extLst>
              <a:ext uri="{FF2B5EF4-FFF2-40B4-BE49-F238E27FC236}">
                <a16:creationId xmlns:a16="http://schemas.microsoft.com/office/drawing/2014/main" id="{CE4D6BA2-6EFE-448A-A43A-FAE49E634246}"/>
              </a:ext>
            </a:extLst>
          </p:cNvPr>
          <p:cNvPicPr>
            <a:picLocks noGrp="1" noRot="1" noChangeAspect="1"/>
          </p:cNvPicPr>
          <p:nvPr>
            <p:ph idx="1"/>
            <a:videoFile r:link="rId1"/>
          </p:nvPr>
        </p:nvPicPr>
        <p:blipFill>
          <a:blip r:embed="rId4"/>
          <a:stretch>
            <a:fillRect/>
          </a:stretch>
        </p:blipFill>
        <p:spPr>
          <a:xfrm>
            <a:off x="533400" y="1600200"/>
            <a:ext cx="7543800" cy="4038600"/>
          </a:xfrm>
          <a:prstGeom prst="rect">
            <a:avLst/>
          </a:prstGeom>
        </p:spPr>
      </p:pic>
    </p:spTree>
    <p:extLst>
      <p:ext uri="{BB962C8B-B14F-4D97-AF65-F5344CB8AC3E}">
        <p14:creationId xmlns:p14="http://schemas.microsoft.com/office/powerpoint/2010/main" val="299382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0F14-398D-404C-80A1-D683F2983EFC}"/>
              </a:ext>
            </a:extLst>
          </p:cNvPr>
          <p:cNvSpPr>
            <a:spLocks noGrp="1"/>
          </p:cNvSpPr>
          <p:nvPr>
            <p:ph type="title"/>
          </p:nvPr>
        </p:nvSpPr>
        <p:spPr/>
        <p:txBody>
          <a:bodyPr/>
          <a:lstStyle/>
          <a:p>
            <a:r>
              <a:rPr lang="en-CA" sz="2800" dirty="0"/>
              <a:t>Business Development Bank of Canada Study</a:t>
            </a:r>
          </a:p>
        </p:txBody>
      </p:sp>
      <p:pic>
        <p:nvPicPr>
          <p:cNvPr id="4" name="Content Placeholder 3">
            <a:extLst>
              <a:ext uri="{FF2B5EF4-FFF2-40B4-BE49-F238E27FC236}">
                <a16:creationId xmlns:a16="http://schemas.microsoft.com/office/drawing/2014/main" id="{41E7CAB7-DDA8-4660-976E-58B924EC5913}"/>
              </a:ext>
            </a:extLst>
          </p:cNvPr>
          <p:cNvPicPr>
            <a:picLocks noGrp="1" noChangeAspect="1"/>
          </p:cNvPicPr>
          <p:nvPr>
            <p:ph idx="1"/>
          </p:nvPr>
        </p:nvPicPr>
        <p:blipFill>
          <a:blip r:embed="rId3"/>
          <a:stretch>
            <a:fillRect/>
          </a:stretch>
        </p:blipFill>
        <p:spPr>
          <a:xfrm>
            <a:off x="457200" y="1285875"/>
            <a:ext cx="7620000" cy="4286250"/>
          </a:xfrm>
          <a:prstGeom prst="rect">
            <a:avLst/>
          </a:prstGeom>
        </p:spPr>
      </p:pic>
    </p:spTree>
    <p:extLst>
      <p:ext uri="{BB962C8B-B14F-4D97-AF65-F5344CB8AC3E}">
        <p14:creationId xmlns:p14="http://schemas.microsoft.com/office/powerpoint/2010/main" val="92835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1C076-DE1C-484F-947C-C9537FD277F2}"/>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61C8591E-944B-4B25-A1C4-98A4EF508F75}"/>
              </a:ext>
            </a:extLst>
          </p:cNvPr>
          <p:cNvPicPr>
            <a:picLocks noGrp="1" noChangeAspect="1"/>
          </p:cNvPicPr>
          <p:nvPr>
            <p:ph idx="1"/>
          </p:nvPr>
        </p:nvPicPr>
        <p:blipFill>
          <a:blip r:embed="rId2"/>
          <a:stretch>
            <a:fillRect/>
          </a:stretch>
        </p:blipFill>
        <p:spPr>
          <a:xfrm>
            <a:off x="466725" y="533400"/>
            <a:ext cx="7620000" cy="4286250"/>
          </a:xfrm>
          <a:prstGeom prst="rect">
            <a:avLst/>
          </a:prstGeom>
        </p:spPr>
      </p:pic>
    </p:spTree>
    <p:extLst>
      <p:ext uri="{BB962C8B-B14F-4D97-AF65-F5344CB8AC3E}">
        <p14:creationId xmlns:p14="http://schemas.microsoft.com/office/powerpoint/2010/main" val="28924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209BA-0544-4F38-92D7-95AB75E5B8D1}"/>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5C4646BE-59F4-4757-B435-71DE54834D85}"/>
              </a:ext>
            </a:extLst>
          </p:cNvPr>
          <p:cNvPicPr>
            <a:picLocks noGrp="1" noChangeAspect="1"/>
          </p:cNvPicPr>
          <p:nvPr>
            <p:ph idx="1"/>
          </p:nvPr>
        </p:nvPicPr>
        <p:blipFill>
          <a:blip r:embed="rId3"/>
          <a:stretch>
            <a:fillRect/>
          </a:stretch>
        </p:blipFill>
        <p:spPr>
          <a:xfrm>
            <a:off x="457200" y="685800"/>
            <a:ext cx="7620000" cy="4286250"/>
          </a:xfrm>
          <a:prstGeom prst="rect">
            <a:avLst/>
          </a:prstGeom>
        </p:spPr>
      </p:pic>
    </p:spTree>
    <p:extLst>
      <p:ext uri="{BB962C8B-B14F-4D97-AF65-F5344CB8AC3E}">
        <p14:creationId xmlns:p14="http://schemas.microsoft.com/office/powerpoint/2010/main" val="3798107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5043</TotalTime>
  <Words>4374</Words>
  <Application>Microsoft Office PowerPoint</Application>
  <PresentationFormat>On-screen Show (4:3)</PresentationFormat>
  <Paragraphs>248</Paragraphs>
  <Slides>40</Slides>
  <Notes>31</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Cambria</vt:lpstr>
      <vt:lpstr>Adjacency</vt:lpstr>
      <vt:lpstr> </vt:lpstr>
      <vt:lpstr>PowerPoint Presentation</vt:lpstr>
      <vt:lpstr>PowerPoint Presentation</vt:lpstr>
      <vt:lpstr>Swindon</vt:lpstr>
      <vt:lpstr>Planning for Family Business Successions</vt:lpstr>
      <vt:lpstr>Working with Family</vt:lpstr>
      <vt:lpstr>Business Development Bank of Canada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 Success</vt:lpstr>
      <vt:lpstr>Transition Options</vt:lpstr>
      <vt:lpstr>PowerPoint Presentation</vt:lpstr>
      <vt:lpstr>PowerPoint Presentation</vt:lpstr>
      <vt:lpstr>Succession planning — a starting point quiz </vt:lpstr>
      <vt:lpstr>Succession planning - con’t </vt:lpstr>
      <vt:lpstr>Succession Planning</vt:lpstr>
      <vt:lpstr>Translating a need into an imperative </vt:lpstr>
      <vt:lpstr>Translating a need into an imperative </vt:lpstr>
      <vt:lpstr>Succession Planning</vt:lpstr>
      <vt:lpstr>Communication with stakeholders </vt:lpstr>
      <vt:lpstr>Strategic Planning</vt:lpstr>
      <vt:lpstr>Corporate Governance</vt:lpstr>
      <vt:lpstr>Family Business</vt:lpstr>
      <vt:lpstr>Business Management</vt:lpstr>
      <vt:lpstr>Case Study – Family Feud</vt:lpstr>
      <vt:lpstr>Case Study – Analysis</vt:lpstr>
      <vt:lpstr>PowerPoint Presentation</vt:lpstr>
      <vt:lpstr>Summary</vt:lpstr>
      <vt:lpstr>Joval Group Family Business</vt:lpstr>
    </vt:vector>
  </TitlesOfParts>
  <Company>WCS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dc:creator>
  <cp:lastModifiedBy>Mark Denney</cp:lastModifiedBy>
  <cp:revision>210</cp:revision>
  <cp:lastPrinted>2014-12-17T16:03:37Z</cp:lastPrinted>
  <dcterms:created xsi:type="dcterms:W3CDTF">2010-12-08T15:59:40Z</dcterms:created>
  <dcterms:modified xsi:type="dcterms:W3CDTF">2018-11-13T20:46:43Z</dcterms:modified>
</cp:coreProperties>
</file>